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0" r:id="rId1"/>
  </p:sldMasterIdLst>
  <p:notesMasterIdLst>
    <p:notesMasterId r:id="rId66"/>
  </p:notesMasterIdLst>
  <p:sldIdLst>
    <p:sldId id="256" r:id="rId2"/>
    <p:sldId id="323" r:id="rId3"/>
    <p:sldId id="258" r:id="rId4"/>
    <p:sldId id="260" r:id="rId5"/>
    <p:sldId id="261" r:id="rId6"/>
    <p:sldId id="32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5" r:id="rId18"/>
    <p:sldId id="282" r:id="rId19"/>
    <p:sldId id="274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76" r:id="rId36"/>
    <p:sldId id="294" r:id="rId37"/>
    <p:sldId id="293" r:id="rId38"/>
    <p:sldId id="295" r:id="rId39"/>
    <p:sldId id="299" r:id="rId40"/>
    <p:sldId id="296" r:id="rId41"/>
    <p:sldId id="297" r:id="rId42"/>
    <p:sldId id="298" r:id="rId43"/>
    <p:sldId id="306" r:id="rId44"/>
    <p:sldId id="301" r:id="rId45"/>
    <p:sldId id="307" r:id="rId46"/>
    <p:sldId id="308" r:id="rId47"/>
    <p:sldId id="302" r:id="rId48"/>
    <p:sldId id="309" r:id="rId49"/>
    <p:sldId id="300" r:id="rId50"/>
    <p:sldId id="311" r:id="rId51"/>
    <p:sldId id="303" r:id="rId52"/>
    <p:sldId id="304" r:id="rId53"/>
    <p:sldId id="312" r:id="rId54"/>
    <p:sldId id="310" r:id="rId55"/>
    <p:sldId id="305" r:id="rId56"/>
    <p:sldId id="320" r:id="rId57"/>
    <p:sldId id="313" r:id="rId58"/>
    <p:sldId id="314" r:id="rId59"/>
    <p:sldId id="315" r:id="rId60"/>
    <p:sldId id="316" r:id="rId61"/>
    <p:sldId id="317" r:id="rId62"/>
    <p:sldId id="321" r:id="rId63"/>
    <p:sldId id="322" r:id="rId64"/>
    <p:sldId id="319" r:id="rId65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BB05C1-350F-48D7-98A9-DA45944F0636}" type="datetimeFigureOut">
              <a:rPr lang="ar-KW" smtClean="0"/>
              <a:pPr/>
              <a:t>20/01/1434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C646BD4-309F-49A5-A30B-143443A92F9E}" type="slidenum">
              <a:rPr lang="ar-KW" smtClean="0"/>
              <a:pPr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2C61B-E7F8-4EB6-890C-ED3500485384}" type="slidenum">
              <a:rPr lang="en-US"/>
              <a:pPr/>
              <a:t>17</a:t>
            </a:fld>
            <a:endParaRPr lang="en-US"/>
          </a:p>
        </p:txBody>
      </p:sp>
      <p:sp>
        <p:nvSpPr>
          <p:cNvPr id="128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F9033-13D1-4E60-B0F1-4F105D3F49A8}" type="slidenum">
              <a:rPr lang="en-US"/>
              <a:pPr/>
              <a:t>28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What about other streptococcal infections? E.g. Skin infections.. Do they cause RF as well?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5E8F7-D3D8-40D1-B1A8-8E0F95FDFE73}" type="slidenum">
              <a:rPr lang="en-US"/>
              <a:pPr/>
              <a:t>29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19D42-25E9-4BA8-ABA3-DEA6C27B3B8D}" type="slidenum">
              <a:rPr lang="en-US"/>
              <a:pPr/>
              <a:t>30</a:t>
            </a:fld>
            <a:endParaRPr lang="en-US"/>
          </a:p>
        </p:txBody>
      </p:sp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055F4-1548-47D8-B54B-5E8FAFF5F915}" type="slidenum">
              <a:rPr lang="en-US"/>
              <a:pPr/>
              <a:t>31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A36EB-3F15-4DC7-A2BF-BCB815F1AAF1}" type="slidenum">
              <a:rPr lang="en-US"/>
              <a:pPr/>
              <a:t>32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84BBC-5574-4FE6-98B3-6BDE216CF493}" type="slidenum">
              <a:rPr lang="en-US"/>
              <a:pPr/>
              <a:t>33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A2C6E-FC71-48D0-93F9-2536F105A99C}" type="slidenum">
              <a:rPr lang="en-US"/>
              <a:pPr/>
              <a:t>34</a:t>
            </a:fld>
            <a:endParaRPr lang="en-US"/>
          </a:p>
        </p:txBody>
      </p:sp>
      <p:sp>
        <p:nvSpPr>
          <p:cNvPr id="127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CBDAF-A342-4362-BB9D-C2CDE942BE5F}" type="slidenum">
              <a:rPr lang="en-GB">
                <a:latin typeface="Arial" pitchFamily="34" charset="0"/>
              </a:rPr>
              <a:pPr/>
              <a:t>36</a:t>
            </a:fld>
            <a:endParaRPr lang="en-GB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Pneumonia/Legionella/Pertussis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18695-177E-43B7-A72E-5175C982361E}" type="slidenum">
              <a:rPr lang="en-US"/>
              <a:pPr/>
              <a:t>39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ar-K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EDD65-617B-478A-9A7B-F657023EA0CA}" type="slidenum">
              <a:rPr lang="en-GB">
                <a:latin typeface="Arial" pitchFamily="34" charset="0"/>
              </a:rPr>
              <a:pPr/>
              <a:t>44</a:t>
            </a:fld>
            <a:endParaRPr lang="en-GB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E5A91-0B17-4BF6-AEA5-00763AAFA308}" type="slidenum">
              <a:rPr lang="en-US"/>
              <a:pPr/>
              <a:t>20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D36C8-A7C9-44B4-A31B-561B542B3B99}" type="slidenum">
              <a:rPr lang="en-US"/>
              <a:pPr/>
              <a:t>45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smtClean="0">
                <a:solidFill>
                  <a:srgbClr val="000000"/>
                </a:solidFill>
                <a:latin typeface="Lucida Grande" charset="0"/>
              </a:rPr>
              <a:t> </a:t>
            </a:r>
            <a:endParaRPr lang="en-US" sz="1300" dirty="0">
              <a:solidFill>
                <a:srgbClr val="000000"/>
              </a:solidFill>
              <a:latin typeface="Lucida Grande" charset="0"/>
            </a:endParaRPr>
          </a:p>
          <a:p>
            <a:endParaRPr lang="en-US" sz="1300" dirty="0">
              <a:solidFill>
                <a:srgbClr val="000000"/>
              </a:solidFill>
              <a:latin typeface="Lucida Grande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Lucida Grande" charset="0"/>
              </a:rPr>
              <a:t>Despite this information, we have few studies that have used the same methodology to compare the bacteriology and outcomes of those persons with pneumonia arising in the community (</a:t>
            </a:r>
            <a:r>
              <a:rPr lang="en-US" sz="1300" dirty="0" err="1">
                <a:solidFill>
                  <a:srgbClr val="000000"/>
                </a:solidFill>
                <a:latin typeface="Lucida Grande" charset="0"/>
              </a:rPr>
              <a:t>ie</a:t>
            </a:r>
            <a:r>
              <a:rPr lang="en-US" sz="1300" dirty="0">
                <a:solidFill>
                  <a:srgbClr val="000000"/>
                </a:solidFill>
                <a:latin typeface="Lucida Grande" charset="0"/>
              </a:rPr>
              <a:t>, community-acquired pneumonia [CAP]) with those having health-care–associated pneumonia (HCAP), those </a:t>
            </a:r>
            <a:r>
              <a:rPr lang="en-US" sz="1300" dirty="0" err="1">
                <a:solidFill>
                  <a:srgbClr val="000000"/>
                </a:solidFill>
                <a:latin typeface="Lucida Grande" charset="0"/>
              </a:rPr>
              <a:t>nonintubated</a:t>
            </a:r>
            <a:r>
              <a:rPr lang="en-US" sz="1300" dirty="0">
                <a:solidFill>
                  <a:srgbClr val="000000"/>
                </a:solidFill>
                <a:latin typeface="Lucida Grande" charset="0"/>
              </a:rPr>
              <a:t> patients with hospital-acquired pneumonia (HAP), and those with ventilator-associated pneumonia (VAP)</a:t>
            </a:r>
          </a:p>
          <a:p>
            <a:endParaRPr lang="en-US" sz="1300" dirty="0">
              <a:solidFill>
                <a:srgbClr val="000000"/>
              </a:solidFill>
              <a:latin typeface="Lucida Grande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Lucida Grande" charset="0"/>
              </a:rPr>
              <a:t>VAP: patients who require intubation after developing </a:t>
            </a:r>
            <a:r>
              <a:rPr lang="en-US" sz="1300" dirty="0" err="1">
                <a:solidFill>
                  <a:srgbClr val="000000"/>
                </a:solidFill>
                <a:latin typeface="Lucida Grande" charset="0"/>
              </a:rPr>
              <a:t>szevere</a:t>
            </a:r>
            <a:r>
              <a:rPr lang="en-US" sz="1300" dirty="0">
                <a:solidFill>
                  <a:srgbClr val="000000"/>
                </a:solidFill>
                <a:latin typeface="Lucida Grande" charset="0"/>
              </a:rPr>
              <a:t> HAP </a:t>
            </a:r>
            <a:r>
              <a:rPr lang="en-US" sz="1300" dirty="0" err="1">
                <a:solidFill>
                  <a:srgbClr val="000000"/>
                </a:solidFill>
                <a:latin typeface="Lucida Grande" charset="0"/>
              </a:rPr>
              <a:t>shuld</a:t>
            </a:r>
            <a:r>
              <a:rPr lang="en-US" sz="1300" dirty="0">
                <a:solidFill>
                  <a:srgbClr val="000000"/>
                </a:solidFill>
                <a:latin typeface="Lucida Grande" charset="0"/>
              </a:rPr>
              <a:t> be managed similar to patients with VAP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49228-0737-4A50-B2C5-58F04FD9CE7B}" type="slidenum">
              <a:rPr lang="en-GB">
                <a:latin typeface="Arial" pitchFamily="34" charset="0"/>
              </a:rPr>
              <a:pPr/>
              <a:t>47</a:t>
            </a:fld>
            <a:endParaRPr lang="en-GB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F387-54FE-4008-BFBD-0CA0035C1AFD}" type="slidenum">
              <a:rPr lang="en-US"/>
              <a:pPr/>
              <a:t>48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Predisposing factors: anorexia, ETOH, HIV, sickle cell disease, splenectomy, hematologic diseases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7CD14-E902-4765-A430-C32E51AA028D}" type="slidenum">
              <a:rPr lang="en-US"/>
              <a:pPr/>
              <a:t>50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 sz="130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1F5DB-EC33-4EDE-95E6-CC69DDCA17E8}" type="slidenum">
              <a:rPr lang="en-GB">
                <a:latin typeface="Arial" pitchFamily="34" charset="0"/>
              </a:rPr>
              <a:pPr/>
              <a:t>51</a:t>
            </a:fld>
            <a:endParaRPr lang="en-GB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05486-6697-4F1B-B580-1D014B04B25C}" type="slidenum">
              <a:rPr lang="en-GB">
                <a:latin typeface="Arial" pitchFamily="34" charset="0"/>
              </a:rPr>
              <a:pPr/>
              <a:t>52</a:t>
            </a:fld>
            <a:endParaRPr lang="en-GB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299BF-06F1-411D-A1C0-85A3E7E85F1F}" type="slidenum">
              <a:rPr lang="en-GB">
                <a:latin typeface="Arial" pitchFamily="34" charset="0"/>
              </a:rPr>
              <a:pPr/>
              <a:t>55</a:t>
            </a:fld>
            <a:endParaRPr lang="en-GB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19E1B-2811-4F3F-98CC-013911E23E52}" type="slidenum">
              <a:rPr lang="en-US"/>
              <a:pPr/>
              <a:t>63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D70CA-B710-401C-81FA-E64CB49AF534}" type="slidenum">
              <a:rPr lang="en-US"/>
              <a:pPr/>
              <a:t>64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>
                <a:solidFill>
                  <a:srgbClr val="000000"/>
                </a:solidFill>
                <a:latin typeface="Lucida Grande" charset="0"/>
              </a:rPr>
              <a:t>Vaccination may be done either at hospital discharge or during outpatient treatment</a:t>
            </a:r>
          </a:p>
          <a:p>
            <a:endParaRPr lang="en-US" sz="1300">
              <a:solidFill>
                <a:srgbClr val="000000"/>
              </a:solidFill>
              <a:latin typeface="Lucida Grande" charset="0"/>
            </a:endParaRPr>
          </a:p>
          <a:p>
            <a:r>
              <a:rPr lang="en-US" sz="1300">
                <a:solidFill>
                  <a:srgbClr val="000000"/>
                </a:solidFill>
                <a:latin typeface="Lucida Grande" charset="0"/>
              </a:rPr>
              <a:t>ACIP: Advisory Committee on Immunization Practices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EBBD6-A91A-4CAD-A492-3DED375DB8B2}" type="slidenum">
              <a:rPr lang="en-US"/>
              <a:pPr/>
              <a:t>21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724F9-718D-4F92-8B62-8738DC262D7A}" type="slidenum">
              <a:rPr lang="en-US"/>
              <a:pPr/>
              <a:t>22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9E242-22E8-4012-A378-BE29866AACE9}" type="slidenum">
              <a:rPr lang="en-US"/>
              <a:pPr/>
              <a:t>23</a:t>
            </a:fld>
            <a:endParaRPr lang="en-US"/>
          </a:p>
        </p:txBody>
      </p:sp>
      <p:sp>
        <p:nvSpPr>
          <p:cNvPr id="125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56858-C543-43D5-820B-4B76C603FBD5}" type="slidenum">
              <a:rPr lang="en-US"/>
              <a:pPr/>
              <a:t>24</a:t>
            </a:fld>
            <a:endParaRPr lang="en-US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70F96-0F43-4D7F-92BA-C1D8F7BECD66}" type="slidenum">
              <a:rPr lang="en-US"/>
              <a:pPr/>
              <a:t>25</a:t>
            </a:fld>
            <a:endParaRPr lang="en-US"/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4CF1A-8BF0-4F86-A307-419019B62E50}" type="slidenum">
              <a:rPr lang="en-US"/>
              <a:pPr/>
              <a:t>26</a:t>
            </a:fld>
            <a:endParaRPr lang="en-US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89201-BF7E-488F-991A-A2EA9EA8ADB0}" type="slidenum">
              <a:rPr lang="en-US"/>
              <a:pPr/>
              <a:t>27</a:t>
            </a:fld>
            <a:endParaRPr lang="en-US"/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9ED-2D37-4AB0-9630-CD5C4AE5A4D6}" type="datetimeFigureOut">
              <a:rPr lang="ar-KW" smtClean="0"/>
              <a:pPr/>
              <a:t>20/01/1434</a:t>
            </a:fld>
            <a:endParaRPr lang="ar-KW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6F2D-9588-451C-A65A-229A95C845F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9ED-2D37-4AB0-9630-CD5C4AE5A4D6}" type="datetimeFigureOut">
              <a:rPr lang="ar-KW" smtClean="0"/>
              <a:pPr/>
              <a:t>20/01/1434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6F2D-9588-451C-A65A-229A95C845F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9ED-2D37-4AB0-9630-CD5C4AE5A4D6}" type="datetimeFigureOut">
              <a:rPr lang="ar-KW" smtClean="0"/>
              <a:pPr/>
              <a:t>20/01/1434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6F2D-9588-451C-A65A-229A95C845F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077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/ 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48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885E9F-C02D-47F5-8F69-A3189B195A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9ED-2D37-4AB0-9630-CD5C4AE5A4D6}" type="datetimeFigureOut">
              <a:rPr lang="ar-KW" smtClean="0"/>
              <a:pPr/>
              <a:t>20/01/1434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6F2D-9588-451C-A65A-229A95C845F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9ED-2D37-4AB0-9630-CD5C4AE5A4D6}" type="datetimeFigureOut">
              <a:rPr lang="ar-KW" smtClean="0"/>
              <a:pPr/>
              <a:t>20/01/1434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6F2D-9588-451C-A65A-229A95C845F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9ED-2D37-4AB0-9630-CD5C4AE5A4D6}" type="datetimeFigureOut">
              <a:rPr lang="ar-KW" smtClean="0"/>
              <a:pPr/>
              <a:t>20/01/1434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6F2D-9588-451C-A65A-229A95C845F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9ED-2D37-4AB0-9630-CD5C4AE5A4D6}" type="datetimeFigureOut">
              <a:rPr lang="ar-KW" smtClean="0"/>
              <a:pPr/>
              <a:t>20/01/1434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6F2D-9588-451C-A65A-229A95C845F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9ED-2D37-4AB0-9630-CD5C4AE5A4D6}" type="datetimeFigureOut">
              <a:rPr lang="ar-KW" smtClean="0"/>
              <a:pPr/>
              <a:t>20/01/1434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6F2D-9588-451C-A65A-229A95C845F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9ED-2D37-4AB0-9630-CD5C4AE5A4D6}" type="datetimeFigureOut">
              <a:rPr lang="ar-KW" smtClean="0"/>
              <a:pPr/>
              <a:t>20/01/1434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6F2D-9588-451C-A65A-229A95C845F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9ED-2D37-4AB0-9630-CD5C4AE5A4D6}" type="datetimeFigureOut">
              <a:rPr lang="ar-KW" smtClean="0"/>
              <a:pPr/>
              <a:t>20/01/1434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6F2D-9588-451C-A65A-229A95C845F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89ED-2D37-4AB0-9630-CD5C4AE5A4D6}" type="datetimeFigureOut">
              <a:rPr lang="ar-KW" smtClean="0"/>
              <a:pPr/>
              <a:t>20/01/1434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FE6F2D-9588-451C-A65A-229A95C845FD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2C89ED-2D37-4AB0-9630-CD5C4AE5A4D6}" type="datetimeFigureOut">
              <a:rPr lang="ar-KW" smtClean="0"/>
              <a:pPr/>
              <a:t>20/01/1434</a:t>
            </a:fld>
            <a:endParaRPr lang="ar-K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FE6F2D-9588-451C-A65A-229A95C845FD}" type="slidenum">
              <a:rPr lang="ar-KW" smtClean="0"/>
              <a:pPr/>
              <a:t>‹#›</a:t>
            </a:fld>
            <a:endParaRPr lang="ar-KW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infections </a:t>
            </a:r>
            <a:endParaRPr lang="ar-K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Maisa Mansour , MD</a:t>
            </a:r>
            <a:endParaRPr lang="en-US" dirty="0" smtClean="0"/>
          </a:p>
          <a:p>
            <a:r>
              <a:rPr lang="ar-KW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Faculty </a:t>
            </a:r>
            <a:r>
              <a:rPr lang="en-US" dirty="0" smtClean="0"/>
              <a:t>of Medicine</a:t>
            </a:r>
          </a:p>
          <a:p>
            <a:r>
              <a:rPr lang="en-US" dirty="0" smtClean="0"/>
              <a:t>Respiratory Department </a:t>
            </a:r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52546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Respiratory Zone of Lower Respiratory Tract</a:t>
            </a:r>
          </a:p>
        </p:txBody>
      </p:sp>
      <p:pic>
        <p:nvPicPr>
          <p:cNvPr id="53252" name="Picture 4" descr="D:\Image_Library\JPEG_IL\22_IL_jpeg\22-08_ResptryZon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66800"/>
            <a:ext cx="8153400" cy="533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defense mechanism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Cough reflex.</a:t>
            </a:r>
          </a:p>
          <a:p>
            <a:pPr algn="l" rtl="0"/>
            <a:r>
              <a:rPr lang="en-US" dirty="0" smtClean="0"/>
              <a:t>Mucociliary </a:t>
            </a:r>
            <a:r>
              <a:rPr lang="en-GB" dirty="0" smtClean="0"/>
              <a:t>clearance mechanisms.</a:t>
            </a:r>
            <a:endParaRPr lang="en-US" dirty="0" smtClean="0"/>
          </a:p>
          <a:p>
            <a:pPr algn="l" rtl="0"/>
            <a:r>
              <a:rPr lang="en-GB" dirty="0" smtClean="0"/>
              <a:t>Mucosal immune system:</a:t>
            </a:r>
            <a:endParaRPr lang="en-GB" dirty="0"/>
          </a:p>
          <a:p>
            <a:pPr algn="l" rtl="0">
              <a:defRPr/>
            </a:pPr>
            <a:r>
              <a:rPr lang="en-GB" dirty="0"/>
              <a:t>Phagocytosis</a:t>
            </a:r>
          </a:p>
          <a:p>
            <a:pPr algn="l" rtl="0">
              <a:defRPr/>
            </a:pPr>
            <a:r>
              <a:rPr lang="en-GB" dirty="0"/>
              <a:t>Alveolar macrophages</a:t>
            </a:r>
          </a:p>
          <a:p>
            <a:pPr algn="l" rtl="0">
              <a:defRPr/>
            </a:pPr>
            <a:r>
              <a:rPr lang="en-GB" dirty="0"/>
              <a:t>Lysozyme</a:t>
            </a:r>
          </a:p>
          <a:p>
            <a:pPr algn="l" rtl="0">
              <a:defRPr/>
            </a:pPr>
            <a:r>
              <a:rPr lang="en-GB" dirty="0" smtClean="0"/>
              <a:t> </a:t>
            </a:r>
            <a:r>
              <a:rPr lang="en-GB" dirty="0"/>
              <a:t>IgA</a:t>
            </a:r>
          </a:p>
          <a:p>
            <a:pPr algn="l" rtl="0">
              <a:defRPr/>
            </a:pPr>
            <a:r>
              <a:rPr lang="en-GB" dirty="0"/>
              <a:t>Interferons </a:t>
            </a:r>
            <a:endParaRPr lang="en-GB" dirty="0" smtClean="0"/>
          </a:p>
          <a:p>
            <a:pPr algn="l" rtl="0">
              <a:defRPr/>
            </a:pPr>
            <a:r>
              <a:rPr lang="en-GB" dirty="0" smtClean="0"/>
              <a:t>Surfactant.</a:t>
            </a:r>
            <a:endParaRPr lang="en-GB" dirty="0"/>
          </a:p>
          <a:p>
            <a:pPr algn="l" rtl="0"/>
            <a:endParaRPr lang="en-GB" dirty="0" smtClean="0"/>
          </a:p>
          <a:p>
            <a:pPr algn="l" rtl="0"/>
            <a:endParaRPr lang="en-US" dirty="0" smtClean="0"/>
          </a:p>
          <a:p>
            <a:pPr algn="l" rtl="0"/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respiratory tract infection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tr-TR" dirty="0" smtClean="0"/>
              <a:t>Acute tonsillitis</a:t>
            </a:r>
          </a:p>
          <a:p>
            <a:pPr algn="l" rtl="0">
              <a:lnSpc>
                <a:spcPct val="80000"/>
              </a:lnSpc>
            </a:pPr>
            <a:r>
              <a:rPr lang="tr-TR" dirty="0" smtClean="0"/>
              <a:t>Acute pharyngitis</a:t>
            </a:r>
          </a:p>
          <a:p>
            <a:pPr algn="l" rtl="0">
              <a:lnSpc>
                <a:spcPct val="80000"/>
              </a:lnSpc>
            </a:pPr>
            <a:r>
              <a:rPr lang="tr-TR" dirty="0" smtClean="0"/>
              <a:t>Acute otitis media</a:t>
            </a:r>
          </a:p>
          <a:p>
            <a:pPr algn="l" rtl="0">
              <a:lnSpc>
                <a:spcPct val="80000"/>
              </a:lnSpc>
            </a:pPr>
            <a:r>
              <a:rPr lang="tr-TR" dirty="0" smtClean="0"/>
              <a:t>Acute sinusitis</a:t>
            </a:r>
          </a:p>
          <a:p>
            <a:pPr algn="l" rtl="0">
              <a:lnSpc>
                <a:spcPct val="80000"/>
              </a:lnSpc>
            </a:pPr>
            <a:r>
              <a:rPr lang="tr-TR" dirty="0" smtClean="0"/>
              <a:t>Common cold</a:t>
            </a:r>
          </a:p>
          <a:p>
            <a:pPr algn="l" rtl="0">
              <a:lnSpc>
                <a:spcPct val="80000"/>
              </a:lnSpc>
            </a:pPr>
            <a:r>
              <a:rPr lang="tr-TR" dirty="0" smtClean="0">
                <a:solidFill>
                  <a:schemeClr val="folHlink"/>
                </a:solidFill>
              </a:rPr>
              <a:t>Acute laryngitis</a:t>
            </a:r>
          </a:p>
          <a:p>
            <a:pPr algn="l" rtl="0">
              <a:lnSpc>
                <a:spcPct val="80000"/>
              </a:lnSpc>
            </a:pPr>
            <a:r>
              <a:rPr lang="tr-TR" dirty="0" smtClean="0">
                <a:solidFill>
                  <a:schemeClr val="folHlink"/>
                </a:solidFill>
              </a:rPr>
              <a:t>Otitis externa</a:t>
            </a:r>
          </a:p>
          <a:p>
            <a:pPr algn="l" rtl="0">
              <a:lnSpc>
                <a:spcPct val="80000"/>
              </a:lnSpc>
            </a:pPr>
            <a:r>
              <a:rPr lang="tr-TR" dirty="0" smtClean="0">
                <a:solidFill>
                  <a:schemeClr val="folHlink"/>
                </a:solidFill>
              </a:rPr>
              <a:t>Acute </a:t>
            </a:r>
            <a:r>
              <a:rPr lang="en-US" dirty="0" smtClean="0">
                <a:solidFill>
                  <a:schemeClr val="folHlink"/>
                </a:solidFill>
              </a:rPr>
              <a:t>e</a:t>
            </a:r>
            <a:r>
              <a:rPr lang="tr-TR" dirty="0" smtClean="0">
                <a:solidFill>
                  <a:schemeClr val="folHlink"/>
                </a:solidFill>
              </a:rPr>
              <a:t>piglot</a:t>
            </a:r>
            <a:r>
              <a:rPr lang="en-US" dirty="0" err="1" smtClean="0">
                <a:solidFill>
                  <a:schemeClr val="folHlink"/>
                </a:solidFill>
              </a:rPr>
              <a:t>i</a:t>
            </a:r>
            <a:r>
              <a:rPr lang="tr-TR" dirty="0" smtClean="0">
                <a:solidFill>
                  <a:schemeClr val="folHlink"/>
                </a:solidFill>
              </a:rPr>
              <a:t>tis</a:t>
            </a:r>
          </a:p>
          <a:p>
            <a:pPr algn="l" rtl="0"/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URT infections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Upper respiratory tract infection (URI) represents the most common acute illness evaluated in the outpatient setting.</a:t>
            </a:r>
          </a:p>
          <a:p>
            <a:pPr algn="l" rtl="0"/>
            <a:r>
              <a:rPr lang="en-US" dirty="0" smtClean="0"/>
              <a:t>Most common cause of sick leaves.</a:t>
            </a:r>
          </a:p>
          <a:p>
            <a:pPr algn="l" rtl="0"/>
            <a:r>
              <a:rPr lang="en-US" dirty="0" smtClean="0"/>
              <a:t>Short incubation period.</a:t>
            </a:r>
          </a:p>
          <a:p>
            <a:pPr algn="l" rtl="0"/>
            <a:r>
              <a:rPr lang="en-US" dirty="0" smtClean="0"/>
              <a:t>Most of the time symptomatic treatment</a:t>
            </a:r>
          </a:p>
          <a:p>
            <a:pPr algn="l" rtl="0"/>
            <a:r>
              <a:rPr lang="en-US" dirty="0" smtClean="0"/>
              <a:t>Secondary bacterial infection may occurred.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URIs involve direct invasion of the mucosa lining the upper airway.</a:t>
            </a:r>
          </a:p>
          <a:p>
            <a:pPr algn="l" rtl="0"/>
            <a:r>
              <a:rPr lang="en-US" dirty="0" smtClean="0"/>
              <a:t> viruses accounts for most URIs. </a:t>
            </a:r>
          </a:p>
          <a:p>
            <a:pPr algn="l" rtl="0"/>
            <a:r>
              <a:rPr lang="en-US" dirty="0" smtClean="0"/>
              <a:t>bacterial infections may present with a superinfection of a viral URI.</a:t>
            </a:r>
          </a:p>
          <a:p>
            <a:pPr algn="l" rtl="0"/>
            <a:r>
              <a:rPr lang="en-US" dirty="0" smtClean="0"/>
              <a:t> Inoculation by bacteria or viruses begins when secretions are transferred by touching a hand exposed to pathogens to the nose or mouth or by directly inhaling respiratory droplets from an infected person who is coughing or sneezing.</a:t>
            </a:r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URT infections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Rhinitis - Inflammation of the nasal mucosa</a:t>
            </a:r>
          </a:p>
          <a:p>
            <a:pPr algn="l" rtl="0"/>
            <a:r>
              <a:rPr lang="en-US" dirty="0" smtClean="0"/>
              <a:t>Rhinosinusitis or sinusitis - Inflammation of the nares and paranasal sinuses, including frontal, ethmoid, maxillary, and sphenoid </a:t>
            </a:r>
          </a:p>
          <a:p>
            <a:pPr algn="l" rtl="0"/>
            <a:r>
              <a:rPr lang="en-US" dirty="0" smtClean="0"/>
              <a:t>Pharyngitis - Inflammation of the pharynx, hypopharynx, uvula, and tonsils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URT infections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Epiglottitis (supraglottitis) - Inflammation of the superior portion of the larynx and supraglottic area.</a:t>
            </a:r>
          </a:p>
          <a:p>
            <a:pPr algn="l" rtl="0"/>
            <a:r>
              <a:rPr lang="en-US" dirty="0" smtClean="0"/>
              <a:t>Laryngitis - Inflammation of the larynx</a:t>
            </a:r>
          </a:p>
          <a:p>
            <a:pPr algn="l" rtl="0"/>
            <a:r>
              <a:rPr lang="en-US" dirty="0" smtClean="0"/>
              <a:t>Laryngotracheitis - Inflammation of the larynx, trachea, and subglottic area.</a:t>
            </a:r>
          </a:p>
          <a:p>
            <a:pPr algn="l" rtl="0"/>
            <a:r>
              <a:rPr lang="en-US" dirty="0" smtClean="0"/>
              <a:t>Tracheitis - Inflammation of the trachea and subglottic area.</a:t>
            </a:r>
          </a:p>
          <a:p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9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/>
              <a:t>Common Cold</a:t>
            </a:r>
            <a:endParaRPr lang="en-US"/>
          </a:p>
        </p:txBody>
      </p:sp>
      <p:sp>
        <p:nvSpPr>
          <p:cNvPr id="11479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743200"/>
            <a:ext cx="3505200" cy="3657600"/>
          </a:xfrm>
        </p:spPr>
        <p:txBody>
          <a:bodyPr/>
          <a:lstStyle/>
          <a:p>
            <a:pPr algn="l" rtl="0"/>
            <a:r>
              <a:rPr lang="tr-TR" dirty="0"/>
              <a:t>Adults Rhinovirus</a:t>
            </a:r>
          </a:p>
          <a:p>
            <a:pPr algn="l" rtl="0"/>
            <a:r>
              <a:rPr lang="tr-TR" dirty="0"/>
              <a:t>Children Parainfluenzae and RSV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A219-FCC8-46EC-8C34-89D1DDB5ED11}" type="slidenum">
              <a:rPr lang="en-US"/>
              <a:pPr/>
              <a:t>17</a:t>
            </a:fld>
            <a:endParaRPr lang="en-US"/>
          </a:p>
        </p:txBody>
      </p:sp>
      <p:pic>
        <p:nvPicPr>
          <p:cNvPr id="1147908" name="Picture 4" descr="cold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/>
          <a:stretch>
            <a:fillRect/>
          </a:stretch>
        </p:blipFill>
        <p:spPr bwMode="auto">
          <a:xfrm>
            <a:off x="4419600" y="1828800"/>
            <a:ext cx="4114800" cy="4572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381000"/>
            <a:ext cx="7780867" cy="762000"/>
          </a:xfrm>
        </p:spPr>
        <p:txBody>
          <a:bodyPr>
            <a:normAutofit fontScale="90000"/>
          </a:bodyPr>
          <a:lstStyle/>
          <a:p>
            <a:r>
              <a:rPr lang="en-US" b="1"/>
              <a:t>Virology</a:t>
            </a:r>
            <a:br>
              <a:rPr lang="en-US" b="1"/>
            </a:br>
            <a:r>
              <a:rPr lang="en-US" b="1"/>
              <a:t>Over 200 viruses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51467" y="1676400"/>
            <a:ext cx="7247467" cy="4114800"/>
          </a:xfrm>
        </p:spPr>
        <p:txBody>
          <a:bodyPr>
            <a:normAutofit/>
          </a:bodyPr>
          <a:lstStyle/>
          <a:p>
            <a:pPr algn="l" rtl="0">
              <a:buFontTx/>
              <a:buNone/>
            </a:pPr>
            <a:r>
              <a:rPr lang="en-US" b="1" u="sng" dirty="0">
                <a:solidFill>
                  <a:schemeClr val="tx2"/>
                </a:solidFill>
              </a:rPr>
              <a:t>Virus type				Serotypes</a:t>
            </a:r>
            <a:endParaRPr lang="en-US" b="1" u="sng" dirty="0"/>
          </a:p>
          <a:p>
            <a:pPr algn="l" rtl="0">
              <a:buFontTx/>
              <a:buNone/>
            </a:pPr>
            <a:r>
              <a:rPr lang="en-US" sz="2800" dirty="0"/>
              <a:t>Andenoviruses			</a:t>
            </a:r>
            <a:r>
              <a:rPr lang="en-US" sz="2800" dirty="0" smtClean="0"/>
              <a:t>                    </a:t>
            </a:r>
            <a:r>
              <a:rPr lang="en-US" sz="2800" dirty="0"/>
              <a:t>41</a:t>
            </a:r>
          </a:p>
          <a:p>
            <a:pPr algn="l" rtl="0">
              <a:buFontTx/>
              <a:buNone/>
            </a:pPr>
            <a:r>
              <a:rPr lang="en-US" sz="2800" dirty="0"/>
              <a:t>Coronaviruses		</a:t>
            </a:r>
            <a:r>
              <a:rPr lang="en-US" sz="2800" dirty="0" smtClean="0"/>
              <a:t>            </a:t>
            </a:r>
            <a:r>
              <a:rPr lang="en-US" sz="2800" dirty="0"/>
              <a:t>	</a:t>
            </a:r>
            <a:r>
              <a:rPr lang="en-US" sz="2800" dirty="0" smtClean="0"/>
              <a:t>           2</a:t>
            </a:r>
            <a:endParaRPr lang="en-US" sz="2800" dirty="0"/>
          </a:p>
          <a:p>
            <a:pPr algn="l" rtl="0">
              <a:buFontTx/>
              <a:buNone/>
            </a:pPr>
            <a:r>
              <a:rPr lang="en-US" sz="2800" dirty="0"/>
              <a:t>Influenza viruses			        		3</a:t>
            </a:r>
          </a:p>
          <a:p>
            <a:pPr algn="l" rtl="0">
              <a:buFontTx/>
              <a:buNone/>
            </a:pPr>
            <a:r>
              <a:rPr lang="en-US" sz="2800" dirty="0"/>
              <a:t>Parainfluenza viruses		        		4</a:t>
            </a:r>
          </a:p>
          <a:p>
            <a:pPr algn="l" rtl="0">
              <a:buFontTx/>
              <a:buNone/>
            </a:pPr>
            <a:r>
              <a:rPr lang="en-US" sz="2800" dirty="0"/>
              <a:t>Respiratory syncytial virus	        		1</a:t>
            </a:r>
          </a:p>
          <a:p>
            <a:pPr algn="l" rtl="0">
              <a:buFontTx/>
              <a:buNone/>
            </a:pPr>
            <a:r>
              <a:rPr lang="en-US" sz="2800" dirty="0"/>
              <a:t>Rhinoviruses</a:t>
            </a:r>
            <a:r>
              <a:rPr lang="en-US" sz="2800" b="1" dirty="0"/>
              <a:t>	</a:t>
            </a:r>
            <a:r>
              <a:rPr lang="en-US" sz="2800" dirty="0"/>
              <a:t>		            </a:t>
            </a:r>
            <a:r>
              <a:rPr lang="en-US" sz="2800" dirty="0" smtClean="0"/>
              <a:t>     </a:t>
            </a:r>
            <a:r>
              <a:rPr lang="en-US" sz="2800" dirty="0"/>
              <a:t>100+</a:t>
            </a:r>
          </a:p>
          <a:p>
            <a:pPr algn="l" rtl="0">
              <a:buFontTx/>
              <a:buNone/>
            </a:pPr>
            <a:r>
              <a:rPr lang="en-US" sz="2800" dirty="0"/>
              <a:t>Enteroviruses				        60+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10/2/98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cold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Self limiting disease.</a:t>
            </a:r>
          </a:p>
          <a:p>
            <a:pPr algn="l" rtl="0"/>
            <a:r>
              <a:rPr lang="en-US" dirty="0" smtClean="0"/>
              <a:t>Fatigue</a:t>
            </a:r>
          </a:p>
          <a:p>
            <a:pPr algn="l" rtl="0"/>
            <a:r>
              <a:rPr lang="en-US" dirty="0" smtClean="0"/>
              <a:t>Feeling cold.</a:t>
            </a:r>
          </a:p>
          <a:p>
            <a:pPr algn="l" rtl="0"/>
            <a:r>
              <a:rPr lang="en-US" dirty="0" smtClean="0"/>
              <a:t>Nose burning, obstruction, running</a:t>
            </a:r>
          </a:p>
          <a:p>
            <a:pPr algn="l" rtl="0"/>
            <a:r>
              <a:rPr lang="en-US" dirty="0" smtClean="0"/>
              <a:t>Sneezing</a:t>
            </a:r>
          </a:p>
          <a:p>
            <a:pPr algn="l" rtl="0"/>
            <a:r>
              <a:rPr lang="en-US" dirty="0" smtClean="0"/>
              <a:t>Less likely Fever.</a:t>
            </a:r>
          </a:p>
          <a:p>
            <a:pPr algn="l" rtl="0"/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200"/>
              <a:buFont typeface="Wingdings" pitchFamily="2" charset="2"/>
              <a:buChar char="n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The respiratory system is the most commonly infected system.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200"/>
              <a:buFont typeface="Wingdings" pitchFamily="2" charset="2"/>
              <a:buChar char="n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Health care providers will see more respiratory infections than any other type.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7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/>
              <a:t>Tonsilitis-pharyngitis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2060575"/>
            <a:ext cx="3810000" cy="4114800"/>
          </a:xfrm>
        </p:spPr>
        <p:txBody>
          <a:bodyPr/>
          <a:lstStyle/>
          <a:p>
            <a:pPr algn="l" rtl="0"/>
            <a:r>
              <a:rPr lang="tr-TR" sz="3200" dirty="0"/>
              <a:t>Bacteria</a:t>
            </a:r>
          </a:p>
          <a:p>
            <a:pPr lvl="1" algn="l" rtl="0"/>
            <a:r>
              <a:rPr lang="tr-TR" sz="2800" dirty="0"/>
              <a:t>S. </a:t>
            </a:r>
            <a:r>
              <a:rPr lang="tr-TR" sz="2800" dirty="0" smtClean="0"/>
              <a:t>Pyogenes</a:t>
            </a:r>
            <a:endParaRPr lang="en-US" sz="2800" dirty="0" smtClean="0"/>
          </a:p>
          <a:p>
            <a:pPr lvl="1" algn="l" rtl="0">
              <a:buNone/>
            </a:pPr>
            <a:r>
              <a:rPr lang="en-US" sz="2000" dirty="0" smtClean="0"/>
              <a:t>(group A beta hemolytic streptoccocus)</a:t>
            </a:r>
            <a:endParaRPr lang="tr-TR" sz="2000" dirty="0"/>
          </a:p>
          <a:p>
            <a:pPr lvl="1" algn="l" rtl="0"/>
            <a:r>
              <a:rPr lang="tr-TR" sz="2800" dirty="0"/>
              <a:t>C. diphteriae</a:t>
            </a:r>
          </a:p>
          <a:p>
            <a:pPr lvl="1" algn="l" rtl="0"/>
            <a:r>
              <a:rPr lang="tr-TR" sz="2800" dirty="0"/>
              <a:t>N. gonorrhoeae</a:t>
            </a:r>
          </a:p>
          <a:p>
            <a:endParaRPr lang="tr-TR" sz="3200" dirty="0"/>
          </a:p>
          <a:p>
            <a:endParaRPr lang="tr-TR" sz="3200" dirty="0"/>
          </a:p>
          <a:p>
            <a:endParaRPr lang="tr-TR" dirty="0"/>
          </a:p>
        </p:txBody>
      </p:sp>
      <p:sp>
        <p:nvSpPr>
          <p:cNvPr id="11038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606800" y="1979613"/>
            <a:ext cx="4205288" cy="4105275"/>
          </a:xfrm>
        </p:spPr>
        <p:txBody>
          <a:bodyPr/>
          <a:lstStyle/>
          <a:p>
            <a:pPr algn="l" rtl="0"/>
            <a:r>
              <a:rPr lang="tr-TR" sz="3200" dirty="0"/>
              <a:t>Viruses	</a:t>
            </a:r>
          </a:p>
          <a:p>
            <a:pPr lvl="1" algn="l" rtl="0"/>
            <a:r>
              <a:rPr lang="tr-TR" sz="2800" dirty="0"/>
              <a:t>Epstein-Barr virus</a:t>
            </a:r>
          </a:p>
          <a:p>
            <a:pPr lvl="1" algn="l" rtl="0"/>
            <a:r>
              <a:rPr lang="tr-TR" sz="2800" dirty="0"/>
              <a:t>Adenovirus</a:t>
            </a:r>
          </a:p>
          <a:p>
            <a:pPr lvl="1" algn="l" rtl="0"/>
            <a:r>
              <a:rPr lang="tr-TR" sz="2800" dirty="0"/>
              <a:t>Influenza A, B</a:t>
            </a:r>
          </a:p>
          <a:p>
            <a:pPr lvl="1" algn="l" rtl="0"/>
            <a:r>
              <a:rPr lang="tr-TR" sz="2800" dirty="0"/>
              <a:t>Coxsackie A </a:t>
            </a:r>
          </a:p>
          <a:p>
            <a:pPr lvl="1" algn="l" rtl="0"/>
            <a:r>
              <a:rPr lang="tr-TR" sz="2800" dirty="0"/>
              <a:t>Parainfluenzae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EE2B-219D-4E5E-91BE-50F0A87B31F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900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/>
              <a:t>Causative organisms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tr-TR" dirty="0"/>
              <a:t>&lt; 3 years</a:t>
            </a:r>
          </a:p>
          <a:p>
            <a:pPr lvl="1" algn="l" rtl="0"/>
            <a:r>
              <a:rPr lang="tr-TR" dirty="0">
                <a:sym typeface="Symbol" pitchFamily="18" charset="2"/>
              </a:rPr>
              <a:t> 100 % viral</a:t>
            </a:r>
          </a:p>
          <a:p>
            <a:pPr algn="l" rtl="0"/>
            <a:r>
              <a:rPr lang="tr-TR" dirty="0"/>
              <a:t>5-15 years</a:t>
            </a:r>
          </a:p>
          <a:p>
            <a:pPr lvl="1" algn="l" rtl="0"/>
            <a:r>
              <a:rPr lang="tr-TR" dirty="0"/>
              <a:t>15-30 % GABHS</a:t>
            </a:r>
          </a:p>
          <a:p>
            <a:pPr algn="l" rtl="0"/>
            <a:r>
              <a:rPr lang="tr-TR" dirty="0"/>
              <a:t>Adult</a:t>
            </a:r>
          </a:p>
          <a:p>
            <a:pPr lvl="1" algn="l" rtl="0"/>
            <a:r>
              <a:rPr lang="tr-TR" dirty="0"/>
              <a:t>10 % GABHS</a:t>
            </a:r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86BD-415A-4DE1-BBC1-B3AF2CA0E98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0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0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899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/>
              <a:t>Due to streptococci: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tr-TR" dirty="0"/>
              <a:t>Spreads by close contact and through air</a:t>
            </a:r>
          </a:p>
          <a:p>
            <a:pPr algn="l" rtl="0">
              <a:lnSpc>
                <a:spcPct val="90000"/>
              </a:lnSpc>
            </a:pPr>
            <a:r>
              <a:rPr lang="tr-TR" dirty="0"/>
              <a:t>Spread more in crowded areas (KG, school, army..)</a:t>
            </a:r>
          </a:p>
          <a:p>
            <a:pPr algn="l" rtl="0">
              <a:lnSpc>
                <a:spcPct val="90000"/>
              </a:lnSpc>
            </a:pPr>
            <a:r>
              <a:rPr lang="tr-TR" dirty="0"/>
              <a:t>Most common among 5-15 age group</a:t>
            </a:r>
          </a:p>
          <a:p>
            <a:pPr algn="l" rtl="0">
              <a:lnSpc>
                <a:spcPct val="90000"/>
              </a:lnSpc>
            </a:pPr>
            <a:r>
              <a:rPr lang="tr-TR" dirty="0"/>
              <a:t>More frequent among lower socio-economic classes</a:t>
            </a:r>
          </a:p>
          <a:p>
            <a:pPr algn="l" rtl="0">
              <a:lnSpc>
                <a:spcPct val="90000"/>
              </a:lnSpc>
            </a:pPr>
            <a:r>
              <a:rPr lang="tr-TR" dirty="0"/>
              <a:t>Most common during winter and spring</a:t>
            </a:r>
          </a:p>
          <a:p>
            <a:pPr algn="l" rtl="0">
              <a:lnSpc>
                <a:spcPct val="90000"/>
              </a:lnSpc>
            </a:pPr>
            <a:r>
              <a:rPr lang="tr-TR" dirty="0"/>
              <a:t>Incubation period 2-4 days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CB8-3368-4920-98A8-B8CED4DA7A61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9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/>
              <a:t>Signs/symptoms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981200"/>
            <a:ext cx="4391025" cy="4114800"/>
          </a:xfrm>
        </p:spPr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dirty="0"/>
              <a:t> Sore throat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 Anterior cervical LAP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 Fever &gt; 38 </a:t>
            </a:r>
            <a:r>
              <a:rPr lang="en-US" dirty="0">
                <a:sym typeface="Symbol" pitchFamily="18" charset="2"/>
              </a:rPr>
              <a:t>C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 Difficulty in swallowing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 Headache, fatigue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 Muscle pain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 Nausea, vomiting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144E-FEEF-4BA0-A060-2F7B3BB161EE}" type="slidenum">
              <a:rPr lang="en-US"/>
              <a:pPr/>
              <a:t>23</a:t>
            </a:fld>
            <a:endParaRPr lang="en-US"/>
          </a:p>
        </p:txBody>
      </p:sp>
      <p:sp>
        <p:nvSpPr>
          <p:cNvPr id="1106950" name="Rectangle 6"/>
          <p:cNvSpPr>
            <a:spLocks noChangeArrowheads="1"/>
          </p:cNvSpPr>
          <p:nvPr/>
        </p:nvSpPr>
        <p:spPr bwMode="auto">
          <a:xfrm>
            <a:off x="4721225" y="1981200"/>
            <a:ext cx="40274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0" dirty="0"/>
              <a:t>Tonsillar hyperemia / exudates</a:t>
            </a:r>
          </a:p>
          <a:p>
            <a:pPr marL="342900" indent="-342900" algn="l" rtl="0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0" dirty="0"/>
              <a:t>Soft palate petechia</a:t>
            </a:r>
          </a:p>
          <a:p>
            <a:pPr marL="342900" indent="-342900" algn="l" rtl="0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0" dirty="0"/>
              <a:t>Absence of coughing</a:t>
            </a:r>
          </a:p>
          <a:p>
            <a:pPr marL="342900" indent="-342900" algn="l" rtl="0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0" dirty="0">
                <a:sym typeface="Symbol" pitchFamily="18" charset="2"/>
              </a:rPr>
              <a:t>Absence of nose drip</a:t>
            </a:r>
          </a:p>
          <a:p>
            <a:pPr marL="342900" indent="-342900" algn="l" rtl="0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0" dirty="0">
                <a:sym typeface="Symbol" pitchFamily="18" charset="2"/>
              </a:rPr>
              <a:t>Absence of hoarseness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2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tr-TR"/>
              <a:t>Viral tonsillitis/pharyngitis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Having additional rhinitis, hoarseness, conjunctivitis and cough</a:t>
            </a:r>
          </a:p>
          <a:p>
            <a:pPr algn="l" rtl="0"/>
            <a:r>
              <a:rPr lang="en-US" dirty="0"/>
              <a:t>Pharyngitis is accompanied by conjunctivitis in adenovirus infections</a:t>
            </a:r>
          </a:p>
          <a:p>
            <a:pPr algn="l" rtl="0"/>
            <a:r>
              <a:rPr lang="en-US" dirty="0"/>
              <a:t>Oral vesicles, ulcers point to viruses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ACE1-8643-461F-BA0D-C1464AE486B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7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Exudates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/>
              <a:t>GABHS</a:t>
            </a:r>
          </a:p>
          <a:p>
            <a:pPr algn="l" rtl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1089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916113"/>
            <a:ext cx="3810000" cy="3673475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D7E0-0D0D-43F9-8D63-D7A37BFE71C8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9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21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/>
              <a:t>Lymphadenopathy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4463" y="1981200"/>
            <a:ext cx="4356100" cy="4114800"/>
          </a:xfrm>
        </p:spPr>
        <p:txBody>
          <a:bodyPr/>
          <a:lstStyle/>
          <a:p>
            <a:pPr algn="l" rtl="0"/>
            <a:r>
              <a:rPr lang="tr-TR" dirty="0"/>
              <a:t>GABHS</a:t>
            </a:r>
          </a:p>
          <a:p>
            <a:pPr algn="l" rtl="0"/>
            <a:r>
              <a:rPr lang="tr-TR" dirty="0"/>
              <a:t>Epstein-Barr virus</a:t>
            </a:r>
          </a:p>
          <a:p>
            <a:pPr algn="l" rtl="0"/>
            <a:r>
              <a:rPr lang="tr-TR" dirty="0"/>
              <a:t>Adenovirus</a:t>
            </a:r>
          </a:p>
          <a:p>
            <a:pPr algn="l" rtl="0"/>
            <a:r>
              <a:rPr lang="tr-TR" dirty="0"/>
              <a:t>Human herpesvirus type 6</a:t>
            </a:r>
          </a:p>
          <a:p>
            <a:pPr algn="l" rtl="0"/>
            <a:r>
              <a:rPr lang="tr-TR" dirty="0"/>
              <a:t>Tularemia</a:t>
            </a:r>
          </a:p>
          <a:p>
            <a:pPr algn="l" rtl="0"/>
            <a:r>
              <a:rPr lang="tr-TR" dirty="0"/>
              <a:t>HIV infection</a:t>
            </a:r>
          </a:p>
          <a:p>
            <a:endParaRPr lang="tr-TR" dirty="0"/>
          </a:p>
        </p:txBody>
      </p:sp>
      <p:pic>
        <p:nvPicPr>
          <p:cNvPr id="11100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16450" y="1979613"/>
            <a:ext cx="3816350" cy="3671887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00B7-8C31-4614-AE1D-A2CB16CB66AA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5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/>
              <a:t>Laboratory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4102100" cy="4114800"/>
          </a:xfrm>
        </p:spPr>
        <p:txBody>
          <a:bodyPr/>
          <a:lstStyle/>
          <a:p>
            <a:pPr algn="l" rtl="0"/>
            <a:r>
              <a:rPr lang="tr-TR" dirty="0"/>
              <a:t>Throat swab</a:t>
            </a:r>
          </a:p>
          <a:p>
            <a:pPr lvl="1" algn="l" rtl="0"/>
            <a:r>
              <a:rPr lang="tr-TR" dirty="0"/>
              <a:t>Gold standard</a:t>
            </a:r>
          </a:p>
          <a:p>
            <a:pPr algn="l" rtl="0"/>
            <a:r>
              <a:rPr lang="tr-TR" dirty="0"/>
              <a:t>Rapid antigen test</a:t>
            </a:r>
          </a:p>
          <a:p>
            <a:pPr lvl="1" algn="l" rtl="0"/>
            <a:r>
              <a:rPr lang="tr-TR" dirty="0"/>
              <a:t>If negative need swab</a:t>
            </a:r>
          </a:p>
          <a:p>
            <a:pPr algn="l" rtl="0"/>
            <a:r>
              <a:rPr lang="tr-TR" dirty="0"/>
              <a:t>ASO</a:t>
            </a:r>
          </a:p>
          <a:p>
            <a:pPr lvl="1" algn="l" rtl="0"/>
            <a:r>
              <a:rPr lang="tr-TR" dirty="0"/>
              <a:t>May remain + for 1 year</a:t>
            </a:r>
          </a:p>
          <a:p>
            <a:pPr algn="l" rtl="0"/>
            <a:r>
              <a:rPr lang="tr-TR" dirty="0"/>
              <a:t>WBC count</a:t>
            </a:r>
          </a:p>
          <a:p>
            <a:pPr algn="l" rtl="0"/>
            <a:r>
              <a:rPr lang="tr-TR" dirty="0"/>
              <a:t>Peripheral smear</a:t>
            </a:r>
          </a:p>
        </p:txBody>
      </p:sp>
      <p:pic>
        <p:nvPicPr>
          <p:cNvPr id="11110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916113"/>
            <a:ext cx="3810000" cy="3889375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3E78-3FBB-42A0-8851-AE06F87ED28D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1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1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1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1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1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2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Tonsillitis due to Streptococci</a:t>
            </a:r>
          </a:p>
        </p:txBody>
      </p:sp>
      <p:sp>
        <p:nvSpPr>
          <p:cNvPr id="11130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7772400" cy="5040313"/>
          </a:xfrm>
        </p:spPr>
        <p:txBody>
          <a:bodyPr/>
          <a:lstStyle/>
          <a:p>
            <a:pPr algn="l" rtl="0"/>
            <a:r>
              <a:rPr lang="en-US" sz="2800" dirty="0"/>
              <a:t>Supurative complications</a:t>
            </a:r>
          </a:p>
          <a:p>
            <a:pPr lvl="1" algn="l" rtl="0"/>
            <a:r>
              <a:rPr lang="en-US" sz="2400" dirty="0"/>
              <a:t>Abscess</a:t>
            </a:r>
          </a:p>
          <a:p>
            <a:pPr lvl="1" algn="l" rtl="0"/>
            <a:r>
              <a:rPr lang="en-US" sz="2400" dirty="0"/>
              <a:t>Sinusitis, otitis, mastoiditis</a:t>
            </a:r>
          </a:p>
          <a:p>
            <a:pPr lvl="1" algn="l" rtl="0"/>
            <a:r>
              <a:rPr lang="en-US" sz="2400" dirty="0"/>
              <a:t>Cavernous sinus thrombosis</a:t>
            </a:r>
          </a:p>
          <a:p>
            <a:pPr lvl="1" algn="l" rtl="0"/>
            <a:r>
              <a:rPr lang="en-US" sz="2400" dirty="0"/>
              <a:t>Toxic shock syndrome</a:t>
            </a:r>
          </a:p>
          <a:p>
            <a:pPr lvl="1" algn="l" rtl="0"/>
            <a:r>
              <a:rPr lang="en-US" sz="2400" dirty="0"/>
              <a:t>Cervical lymphadenitis</a:t>
            </a:r>
          </a:p>
          <a:p>
            <a:pPr lvl="1" algn="l" rtl="0"/>
            <a:r>
              <a:rPr lang="en-US" sz="2400" dirty="0"/>
              <a:t>Septic arthritis, osteomyelitis</a:t>
            </a:r>
          </a:p>
          <a:p>
            <a:pPr lvl="1" algn="l" rtl="0"/>
            <a:r>
              <a:rPr lang="en-US" sz="2400" dirty="0"/>
              <a:t>Recurrent tonsillitis/</a:t>
            </a:r>
            <a:r>
              <a:rPr lang="en-US" sz="2400" dirty="0" err="1"/>
              <a:t>pharyngitis</a:t>
            </a:r>
            <a:endParaRPr lang="en-US" sz="2400" dirty="0"/>
          </a:p>
          <a:p>
            <a:pPr algn="l" rtl="0"/>
            <a:r>
              <a:rPr lang="en-US" sz="2800" dirty="0"/>
              <a:t>Nonsupurative complications</a:t>
            </a:r>
          </a:p>
          <a:p>
            <a:pPr lvl="1" algn="l" rtl="0"/>
            <a:r>
              <a:rPr lang="en-US" sz="2400" dirty="0"/>
              <a:t>Acute </a:t>
            </a:r>
            <a:r>
              <a:rPr lang="en-US" sz="2400" dirty="0" smtClean="0"/>
              <a:t>rheumatic </a:t>
            </a:r>
            <a:r>
              <a:rPr lang="en-US" sz="2400" dirty="0"/>
              <a:t>fever</a:t>
            </a:r>
          </a:p>
          <a:p>
            <a:pPr lvl="1" algn="l" rtl="0"/>
            <a:r>
              <a:rPr lang="en-US" sz="2400" dirty="0"/>
              <a:t>Acute glomerulonephritis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28E2-A65B-469A-AD52-FE195E6CDFE4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1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1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1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1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1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1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13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0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128" name="Rectangle 40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sz="3200" dirty="0"/>
              <a:t>Antibiotics in Tonsillitis/pharyngitis due to GABHS</a:t>
            </a:r>
            <a:endParaRPr lang="en-US" sz="3200" dirty="0"/>
          </a:p>
        </p:txBody>
      </p:sp>
      <p:graphicFrame>
        <p:nvGraphicFramePr>
          <p:cNvPr id="1241142" name="Group 54"/>
          <p:cNvGraphicFramePr>
            <a:graphicFrameLocks noGrp="1"/>
          </p:cNvGraphicFramePr>
          <p:nvPr>
            <p:ph type="tbl" idx="1"/>
          </p:nvPr>
        </p:nvGraphicFramePr>
        <p:xfrm>
          <a:off x="228600" y="1581150"/>
          <a:ext cx="8686800" cy="4621785"/>
        </p:xfrm>
        <a:graphic>
          <a:graphicData uri="http://schemas.openxmlformats.org/drawingml/2006/table">
            <a:tbl>
              <a:tblPr/>
              <a:tblGrid>
                <a:gridCol w="2471738"/>
                <a:gridCol w="576262"/>
                <a:gridCol w="790575"/>
                <a:gridCol w="4848225"/>
              </a:tblGrid>
              <a:tr h="4937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Penicilline 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Cefuroxime 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Children:2x250 mg or 3x250mg,10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Adults:3x500 mg or 4x500mg,10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</a:tr>
              <a:tr h="4032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PARENTERAL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</a:tr>
              <a:tr h="7080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Benzathine penicilline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Adults:&lt;27kg:600 000 U single dose, 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&gt;27 kg:1.200 000 U single dose, 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</a:tr>
              <a:tr h="4937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ALLERGY TO PENICILLINE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</a:tr>
              <a:tr h="561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thromycine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estolate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20-40 mg/kg/day, 2x1 or 3x1, 10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thromycine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ethyl succinate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K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 mg/kg/day, 2x1 or 3x1, 10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02577-9C12-4531-91E0-5FE3D5B7CC6B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1029" name="Picture 5" descr="D:\Chapter15\Labeled\FG15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609600"/>
            <a:ext cx="7086600" cy="5522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6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A</a:t>
            </a:r>
            <a:r>
              <a:rPr lang="en-US" dirty="0" smtClean="0"/>
              <a:t>cute Otitis </a:t>
            </a:r>
            <a:r>
              <a:rPr lang="en-US" dirty="0" smtClean="0"/>
              <a:t>Media </a:t>
            </a:r>
            <a:r>
              <a:rPr lang="tr-TR" dirty="0" smtClean="0"/>
              <a:t>causes</a:t>
            </a:r>
            <a:endParaRPr lang="en-US" dirty="0"/>
          </a:p>
        </p:txBody>
      </p:sp>
      <p:sp>
        <p:nvSpPr>
          <p:cNvPr id="1124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tr-TR" sz="2800" dirty="0"/>
              <a:t>S. pneumoniae	30%</a:t>
            </a:r>
          </a:p>
          <a:p>
            <a:pPr algn="l" rtl="0"/>
            <a:r>
              <a:rPr lang="tr-TR" sz="2800" dirty="0"/>
              <a:t>H. İnfluenzae	20%</a:t>
            </a:r>
          </a:p>
          <a:p>
            <a:pPr algn="l" rtl="0"/>
            <a:r>
              <a:rPr lang="tr-TR" sz="2800" dirty="0"/>
              <a:t>M. Catarrhalis	15%</a:t>
            </a:r>
          </a:p>
          <a:p>
            <a:pPr algn="l" rtl="0"/>
            <a:r>
              <a:rPr lang="tr-TR" sz="2800" dirty="0">
                <a:solidFill>
                  <a:schemeClr val="folHlink"/>
                </a:solidFill>
              </a:rPr>
              <a:t>S. pyogenes	3%</a:t>
            </a:r>
          </a:p>
          <a:p>
            <a:pPr algn="l" rtl="0"/>
            <a:r>
              <a:rPr lang="tr-TR" sz="2800" dirty="0">
                <a:solidFill>
                  <a:schemeClr val="folHlink"/>
                </a:solidFill>
              </a:rPr>
              <a:t>S. aureus		2%</a:t>
            </a:r>
          </a:p>
          <a:p>
            <a:pPr algn="l" rtl="0"/>
            <a:r>
              <a:rPr lang="tr-TR" sz="2800" dirty="0">
                <a:solidFill>
                  <a:schemeClr val="folHlink"/>
                </a:solidFill>
              </a:rPr>
              <a:t>No growth	10-30%</a:t>
            </a:r>
          </a:p>
          <a:p>
            <a:pPr algn="l" rtl="0"/>
            <a:r>
              <a:rPr lang="tr-TR" sz="2800" dirty="0"/>
              <a:t>Chronic otitis media:</a:t>
            </a:r>
            <a:r>
              <a:rPr lang="tr-TR" sz="2800" dirty="0">
                <a:solidFill>
                  <a:schemeClr val="folHlink"/>
                </a:solidFill>
              </a:rPr>
              <a:t> </a:t>
            </a:r>
            <a:r>
              <a:rPr lang="tr-TR" sz="2800" dirty="0"/>
              <a:t>P. aeruginosa, S. aureus, anaerobic bacteria</a:t>
            </a:r>
          </a:p>
          <a:p>
            <a:endParaRPr lang="tr-TR" sz="2800" dirty="0">
              <a:solidFill>
                <a:schemeClr val="folHlin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AD19-EC35-4252-971E-D3296A6ACF7F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/>
              <a:t>Acute Otitis Media</a:t>
            </a:r>
            <a:endParaRPr lang="en-US"/>
          </a:p>
        </p:txBody>
      </p:sp>
      <p:sp>
        <p:nvSpPr>
          <p:cNvPr id="12390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3886200"/>
          </a:xfrm>
        </p:spPr>
        <p:txBody>
          <a:bodyPr/>
          <a:lstStyle/>
          <a:p>
            <a:pPr algn="l" rtl="0"/>
            <a:r>
              <a:rPr lang="tr-TR" dirty="0"/>
              <a:t>85% of children up to 3 years experience at least one,</a:t>
            </a:r>
          </a:p>
          <a:p>
            <a:pPr algn="l" rtl="0"/>
            <a:r>
              <a:rPr lang="tr-TR" dirty="0"/>
              <a:t>50% of children up to 3 years experience at least two attacks</a:t>
            </a:r>
          </a:p>
          <a:p>
            <a:pPr algn="l" rtl="0"/>
            <a:r>
              <a:rPr lang="tr-TR" dirty="0"/>
              <a:t>AOM is usually self-limited. Rarely benefits from antibiotics.</a:t>
            </a:r>
          </a:p>
          <a:p>
            <a:pPr algn="l" rtl="0"/>
            <a:r>
              <a:rPr lang="tr-TR" dirty="0"/>
              <a:t>81 % undergo spontaneus resolution.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2A79-3E5C-4322-A022-54CCD076C5E2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82" name="Rectangle 6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/>
              <a:t>Signs and Symptoms</a:t>
            </a:r>
            <a:endParaRPr lang="en-US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3200" dirty="0"/>
              <a:t>Symptoms</a:t>
            </a:r>
          </a:p>
          <a:p>
            <a:pPr lvl="1" algn="l" rtl="0">
              <a:lnSpc>
                <a:spcPct val="90000"/>
              </a:lnSpc>
              <a:buNone/>
            </a:pPr>
            <a:r>
              <a:rPr lang="en-US" sz="2800" dirty="0" smtClean="0"/>
              <a:t>Ear pain</a:t>
            </a:r>
            <a:endParaRPr lang="en-US" sz="2800" dirty="0"/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Ear draining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Hearing loss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Fever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Fatigue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Irritability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Tinnitus, vertigo</a:t>
            </a:r>
          </a:p>
        </p:txBody>
      </p:sp>
      <p:sp>
        <p:nvSpPr>
          <p:cNvPr id="11253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995738" y="1981200"/>
            <a:ext cx="5148262" cy="41148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3200" dirty="0"/>
              <a:t>Otoscopic findings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Tympanic membrane erythema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Inflammation</a:t>
            </a:r>
          </a:p>
          <a:p>
            <a:pPr lvl="1" algn="l" rtl="0">
              <a:lnSpc>
                <a:spcPct val="90000"/>
              </a:lnSpc>
            </a:pPr>
            <a:r>
              <a:rPr lang="en-US" sz="2800" dirty="0"/>
              <a:t>Bulging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Effusion</a:t>
            </a:r>
          </a:p>
          <a:p>
            <a:pPr algn="l" rtl="0">
              <a:lnSpc>
                <a:spcPct val="90000"/>
              </a:lnSpc>
            </a:pPr>
            <a:r>
              <a:rPr lang="en-US" sz="3200" dirty="0"/>
              <a:t>Hearing loss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/ 42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5BD-35F4-4E18-85C3-C3D0BAA763D8}" type="slidenum">
              <a:rPr lang="en-US"/>
              <a:pPr/>
              <a:t>32</a:t>
            </a:fld>
            <a:endParaRPr lang="en-US"/>
          </a:p>
        </p:txBody>
      </p:sp>
      <p:pic>
        <p:nvPicPr>
          <p:cNvPr id="1125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149725"/>
            <a:ext cx="1936750" cy="1600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5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/>
              <a:t>Acute Rhinitis / Sinusitis</a:t>
            </a:r>
            <a:endParaRPr lang="en-US"/>
          </a:p>
        </p:txBody>
      </p:sp>
      <p:sp>
        <p:nvSpPr>
          <p:cNvPr id="11315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Tx/>
              <a:buNone/>
            </a:pPr>
            <a:r>
              <a:rPr lang="tr-TR" sz="3200" dirty="0"/>
              <a:t>Acute sinusitis</a:t>
            </a:r>
          </a:p>
          <a:p>
            <a:pPr algn="l" rtl="0"/>
            <a:r>
              <a:rPr lang="tr-TR" sz="2400" dirty="0"/>
              <a:t>Str. pneumoniae  %41 </a:t>
            </a:r>
            <a:endParaRPr lang="tr-TR" sz="2400" u="sng" dirty="0"/>
          </a:p>
          <a:p>
            <a:pPr algn="l" rtl="0"/>
            <a:r>
              <a:rPr lang="tr-TR" sz="2400" dirty="0"/>
              <a:t>H. influenzae %35</a:t>
            </a:r>
          </a:p>
          <a:p>
            <a:pPr algn="l" rtl="0"/>
            <a:r>
              <a:rPr lang="tr-TR" sz="2400" dirty="0"/>
              <a:t>M. catarrhalis %8</a:t>
            </a:r>
          </a:p>
          <a:p>
            <a:pPr algn="l" rtl="0"/>
            <a:r>
              <a:rPr lang="tr-TR" sz="2400" dirty="0"/>
              <a:t>Others %16</a:t>
            </a:r>
          </a:p>
          <a:p>
            <a:pPr lvl="1" algn="l" rtl="0" eaLnBrk="0" hangingPunct="0">
              <a:spcBef>
                <a:spcPct val="0"/>
              </a:spcBef>
              <a:buFontTx/>
              <a:buNone/>
            </a:pPr>
            <a:r>
              <a:rPr lang="en-US" sz="1800" dirty="0" smtClean="0"/>
              <a:t>     </a:t>
            </a:r>
            <a:r>
              <a:rPr lang="tr-TR" sz="1800" dirty="0" smtClean="0"/>
              <a:t>Strep</a:t>
            </a:r>
            <a:r>
              <a:rPr lang="tr-TR" sz="1800" dirty="0"/>
              <a:t>. pyogenes </a:t>
            </a:r>
          </a:p>
          <a:p>
            <a:pPr lvl="1" algn="l" rtl="0" eaLnBrk="0" hangingPunct="0">
              <a:spcBef>
                <a:spcPct val="0"/>
              </a:spcBef>
              <a:buFontTx/>
              <a:buNone/>
            </a:pPr>
            <a:r>
              <a:rPr lang="tr-TR" sz="1800" dirty="0"/>
              <a:t>	S. aureus </a:t>
            </a:r>
          </a:p>
          <a:p>
            <a:pPr lvl="1" algn="l" rtl="0">
              <a:buFontTx/>
              <a:buNone/>
            </a:pPr>
            <a:r>
              <a:rPr lang="tr-TR" sz="1800" dirty="0"/>
              <a:t>	Rhinovirus</a:t>
            </a:r>
          </a:p>
          <a:p>
            <a:pPr lvl="1" algn="l" rtl="0">
              <a:buFontTx/>
              <a:buNone/>
            </a:pPr>
            <a:r>
              <a:rPr lang="tr-TR" sz="1800" dirty="0"/>
              <a:t>	Parainfluenzae  </a:t>
            </a:r>
          </a:p>
          <a:p>
            <a:pPr lvl="1" algn="l" rtl="0">
              <a:buFontTx/>
              <a:buNone/>
            </a:pPr>
            <a:r>
              <a:rPr lang="tr-TR" sz="1800" dirty="0"/>
              <a:t>	</a:t>
            </a:r>
          </a:p>
          <a:p>
            <a:endParaRPr lang="tr-TR" sz="2400" dirty="0"/>
          </a:p>
        </p:txBody>
      </p:sp>
      <p:sp>
        <p:nvSpPr>
          <p:cNvPr id="11315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 rtl="0">
              <a:buFontTx/>
              <a:buNone/>
            </a:pPr>
            <a:r>
              <a:rPr lang="tr-TR" sz="3200" dirty="0"/>
              <a:t>Chronic </a:t>
            </a:r>
            <a:r>
              <a:rPr lang="tr-TR" sz="3200" dirty="0" smtClean="0"/>
              <a:t>sinusitis</a:t>
            </a:r>
            <a:endParaRPr lang="tr-TR" sz="3200" dirty="0"/>
          </a:p>
          <a:p>
            <a:pPr algn="l" rtl="0"/>
            <a:r>
              <a:rPr lang="tr-TR" sz="2400" dirty="0" smtClean="0"/>
              <a:t>Anaerob</a:t>
            </a:r>
            <a:r>
              <a:rPr lang="en-US" sz="2400" dirty="0" smtClean="0"/>
              <a:t>e</a:t>
            </a:r>
            <a:r>
              <a:rPr lang="tr-TR" sz="2400" dirty="0" smtClean="0"/>
              <a:t>  ba</a:t>
            </a:r>
            <a:r>
              <a:rPr lang="en-US" sz="2400" dirty="0" smtClean="0"/>
              <a:t>c</a:t>
            </a:r>
            <a:r>
              <a:rPr lang="tr-TR" sz="2400" dirty="0" smtClean="0"/>
              <a:t>teria</a:t>
            </a:r>
            <a:r>
              <a:rPr lang="tr-TR" sz="2400" dirty="0"/>
              <a:t>:</a:t>
            </a:r>
          </a:p>
          <a:p>
            <a:pPr algn="l" rtl="0">
              <a:buNone/>
            </a:pPr>
            <a:r>
              <a:rPr lang="tr-TR" sz="2400" dirty="0" smtClean="0"/>
              <a:t>Bactroides</a:t>
            </a:r>
            <a:r>
              <a:rPr lang="tr-TR" sz="2400" dirty="0"/>
              <a:t>, Fusobacterium</a:t>
            </a:r>
          </a:p>
          <a:p>
            <a:pPr algn="l" rtl="0"/>
            <a:r>
              <a:rPr lang="tr-TR" sz="2400" dirty="0"/>
              <a:t>S. aureus </a:t>
            </a:r>
          </a:p>
          <a:p>
            <a:pPr algn="l" rtl="0"/>
            <a:r>
              <a:rPr lang="tr-TR" sz="2400" dirty="0"/>
              <a:t>Strep. pyogenes</a:t>
            </a:r>
          </a:p>
          <a:p>
            <a:pPr algn="l" rtl="0"/>
            <a:r>
              <a:rPr lang="tr-TR" sz="2400" dirty="0"/>
              <a:t>Str. pneumoniae</a:t>
            </a:r>
          </a:p>
          <a:p>
            <a:pPr algn="l" rtl="0"/>
            <a:r>
              <a:rPr lang="tr-TR" sz="2400" dirty="0"/>
              <a:t>Gram (-) </a:t>
            </a:r>
            <a:r>
              <a:rPr lang="tr-TR" sz="2400" dirty="0" smtClean="0"/>
              <a:t>ba</a:t>
            </a:r>
            <a:r>
              <a:rPr lang="en-US" sz="2400" dirty="0" smtClean="0"/>
              <a:t>c</a:t>
            </a:r>
            <a:r>
              <a:rPr lang="tr-TR" sz="2400" dirty="0" smtClean="0"/>
              <a:t>teria</a:t>
            </a:r>
            <a:endParaRPr lang="tr-TR" sz="2400" dirty="0"/>
          </a:p>
          <a:p>
            <a:pPr algn="l" rtl="0"/>
            <a:r>
              <a:rPr lang="tr-TR" sz="2400" dirty="0" smtClean="0"/>
              <a:t>Fung</a:t>
            </a:r>
            <a:r>
              <a:rPr lang="en-US" sz="2400" dirty="0" smtClean="0"/>
              <a:t>al.</a:t>
            </a:r>
            <a:endParaRPr lang="tr-TR" sz="2400" dirty="0"/>
          </a:p>
          <a:p>
            <a:pPr algn="l" rtl="0">
              <a:buNone/>
            </a:pPr>
            <a:r>
              <a:rPr lang="en-US" sz="2400" dirty="0" smtClean="0"/>
              <a:t>Symptoms more than 3 months.</a:t>
            </a:r>
            <a:endParaRPr lang="tr-TR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6952-42D2-4A20-BF8E-656011E16024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Predisposition to Sinusitis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10000"/>
              </a:lnSpc>
            </a:pPr>
            <a:r>
              <a:rPr lang="en-US" sz="2400" dirty="0"/>
              <a:t>Anatomical: septal deviation, </a:t>
            </a:r>
          </a:p>
          <a:p>
            <a:pPr algn="l" rtl="0">
              <a:lnSpc>
                <a:spcPct val="110000"/>
              </a:lnSpc>
            </a:pPr>
            <a:r>
              <a:rPr lang="en-US" sz="2400" dirty="0" err="1" smtClean="0"/>
              <a:t>Muco</a:t>
            </a:r>
            <a:r>
              <a:rPr lang="tr-TR" sz="2400" dirty="0"/>
              <a:t>c</a:t>
            </a:r>
            <a:r>
              <a:rPr lang="en-US" sz="2400" dirty="0"/>
              <a:t>iliary functions: cystic fibrosis, immotile cilia synd.</a:t>
            </a:r>
          </a:p>
          <a:p>
            <a:pPr algn="l" rtl="0">
              <a:lnSpc>
                <a:spcPct val="110000"/>
              </a:lnSpc>
            </a:pPr>
            <a:r>
              <a:rPr lang="en-US" sz="2400" dirty="0"/>
              <a:t>S</a:t>
            </a:r>
            <a:r>
              <a:rPr lang="tr-TR" sz="2400" dirty="0"/>
              <a:t>y</a:t>
            </a:r>
            <a:r>
              <a:rPr lang="en-US" sz="2400" dirty="0" err="1"/>
              <a:t>stemic</a:t>
            </a:r>
            <a:r>
              <a:rPr lang="en-US" sz="2400" dirty="0"/>
              <a:t> dis., immune deficiency.: DM, AIDS, CRF </a:t>
            </a:r>
          </a:p>
          <a:p>
            <a:pPr algn="l" rtl="0">
              <a:lnSpc>
                <a:spcPct val="110000"/>
              </a:lnSpc>
            </a:pPr>
            <a:r>
              <a:rPr lang="en-US" sz="2400" dirty="0"/>
              <a:t>Allergy:  Nasal </a:t>
            </a:r>
            <a:r>
              <a:rPr lang="en-US" sz="2400" dirty="0" smtClean="0"/>
              <a:t>polyps, </a:t>
            </a:r>
            <a:r>
              <a:rPr lang="en-US" sz="2400" dirty="0"/>
              <a:t>asthma</a:t>
            </a:r>
          </a:p>
          <a:p>
            <a:pPr algn="l" rtl="0">
              <a:lnSpc>
                <a:spcPct val="110000"/>
              </a:lnSpc>
            </a:pPr>
            <a:r>
              <a:rPr lang="en-US" sz="2400" dirty="0" err="1"/>
              <a:t>Neoplasia</a:t>
            </a:r>
            <a:endParaRPr lang="en-US" sz="2400" dirty="0"/>
          </a:p>
          <a:p>
            <a:pPr algn="l" rtl="0">
              <a:lnSpc>
                <a:spcPct val="110000"/>
              </a:lnSpc>
            </a:pPr>
            <a:r>
              <a:rPr lang="en-US" sz="2400" dirty="0"/>
              <a:t>Environmental: smoking, air pollution, trauma...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 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2F55-2C52-4878-BA9B-9D49A872FE31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ar-KW" dirty="0"/>
          </a:p>
        </p:txBody>
      </p:sp>
      <p:pic>
        <p:nvPicPr>
          <p:cNvPr id="4" name="Picture 4" descr="sinu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412776"/>
            <a:ext cx="2505461" cy="3459487"/>
          </a:xfrm>
          <a:noFill/>
          <a:ln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4038600" cy="4525963"/>
          </a:xfrm>
        </p:spPr>
        <p:txBody>
          <a:bodyPr/>
          <a:lstStyle/>
          <a:p>
            <a:pPr algn="l" rtl="0"/>
            <a:r>
              <a:rPr lang="en-US" dirty="0" smtClean="0"/>
              <a:t>Empirical antimicrobial therapy.</a:t>
            </a:r>
          </a:p>
          <a:p>
            <a:pPr algn="l" rtl="0"/>
            <a:r>
              <a:rPr lang="en-US" dirty="0" smtClean="0"/>
              <a:t>Acute sinusitis usually no need for Abs. </a:t>
            </a:r>
            <a:endParaRPr lang="en-US" dirty="0"/>
          </a:p>
          <a:p>
            <a:pPr algn="l" rtl="0"/>
            <a:r>
              <a:rPr lang="en-US" dirty="0" smtClean="0"/>
              <a:t>Symptomatic treatment.</a:t>
            </a:r>
          </a:p>
          <a:p>
            <a:pPr algn="l" rtl="0"/>
            <a:r>
              <a:rPr lang="en-US" dirty="0" smtClean="0"/>
              <a:t>Chronic sinusitis requires prolonged abs treatment 2-3 wks.</a:t>
            </a:r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Acute bronchitis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>
              <a:defRPr/>
            </a:pPr>
            <a:r>
              <a:rPr lang="en-GB" sz="2800" dirty="0" smtClean="0"/>
              <a:t>Only lasts for a few days to weeks.</a:t>
            </a:r>
          </a:p>
          <a:p>
            <a:pPr algn="l" rtl="0" eaLnBrk="1" hangingPunct="1">
              <a:defRPr/>
            </a:pPr>
            <a:r>
              <a:rPr lang="en-GB" sz="2800" dirty="0" smtClean="0"/>
              <a:t>Generally viral in origin.</a:t>
            </a:r>
          </a:p>
          <a:p>
            <a:pPr algn="l" rtl="0" eaLnBrk="1" hangingPunct="1">
              <a:defRPr/>
            </a:pPr>
            <a:r>
              <a:rPr lang="en-GB" sz="2800" dirty="0" smtClean="0"/>
              <a:t>Rhinovirus, </a:t>
            </a:r>
            <a:r>
              <a:rPr lang="en-GB" sz="2800" dirty="0" err="1" smtClean="0"/>
              <a:t>parainfluenzae</a:t>
            </a:r>
            <a:r>
              <a:rPr lang="en-GB" sz="2800" dirty="0" smtClean="0"/>
              <a:t>, RSV, </a:t>
            </a:r>
            <a:r>
              <a:rPr lang="en-GB" sz="2800" dirty="0" err="1" smtClean="0"/>
              <a:t>influenzae</a:t>
            </a:r>
            <a:r>
              <a:rPr lang="en-GB" sz="2800" dirty="0" smtClean="0"/>
              <a:t> viruses.</a:t>
            </a:r>
          </a:p>
          <a:p>
            <a:pPr algn="l" rtl="0">
              <a:defRPr/>
            </a:pPr>
            <a:r>
              <a:rPr lang="en-US" sz="2800" dirty="0" smtClean="0"/>
              <a:t>expectorating cough, shortness of breath (</a:t>
            </a:r>
            <a:r>
              <a:rPr lang="en-US" sz="2800" dirty="0" err="1" smtClean="0"/>
              <a:t>dyspnea</a:t>
            </a:r>
            <a:r>
              <a:rPr lang="en-US" sz="2800" dirty="0" smtClean="0"/>
              <a:t>), and wheezing. chest pains, fever, and fatigue. </a:t>
            </a:r>
          </a:p>
          <a:p>
            <a:pPr algn="l" rtl="0">
              <a:defRPr/>
            </a:pPr>
            <a:r>
              <a:rPr lang="en-US" sz="2800" dirty="0" smtClean="0"/>
              <a:t>In addition, bronchitis caused by Adenovirus may cause systemic and gastrointestinal symptoms. </a:t>
            </a:r>
          </a:p>
          <a:p>
            <a:pPr algn="l" rtl="0">
              <a:defRPr/>
            </a:pPr>
            <a:r>
              <a:rPr lang="en-US" sz="2800" dirty="0" smtClean="0"/>
              <a:t>the coughs due to bronchitis can continue for up to three weeks or more even after all other symptoms have subsided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Bronchitis</a:t>
            </a:r>
            <a:endParaRPr lang="ar-KW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Only about 5-10% of bronchitis cases are caused by a bacterial infection</a:t>
            </a:r>
            <a:r>
              <a:rPr lang="en-GB" dirty="0" smtClean="0"/>
              <a:t>.</a:t>
            </a:r>
          </a:p>
          <a:p>
            <a:pPr algn="l" rtl="0">
              <a:defRPr/>
            </a:pPr>
            <a:r>
              <a:rPr lang="en-GB" dirty="0" smtClean="0"/>
              <a:t>Secondary bacterial infection can occur. </a:t>
            </a:r>
          </a:p>
          <a:p>
            <a:pPr algn="l" rtl="0">
              <a:defRPr/>
            </a:pPr>
            <a:r>
              <a:rPr lang="en-GB" i="1" dirty="0" smtClean="0"/>
              <a:t>H. </a:t>
            </a:r>
            <a:r>
              <a:rPr lang="en-GB" i="1" dirty="0" err="1" smtClean="0"/>
              <a:t>influenzae</a:t>
            </a:r>
            <a:endParaRPr lang="en-GB" i="1" dirty="0" smtClean="0"/>
          </a:p>
          <a:p>
            <a:pPr algn="l" rtl="0">
              <a:defRPr/>
            </a:pPr>
            <a:r>
              <a:rPr lang="en-GB" i="1" dirty="0" smtClean="0"/>
              <a:t>S. </a:t>
            </a:r>
            <a:r>
              <a:rPr lang="en-GB" i="1" dirty="0" err="1" smtClean="0"/>
              <a:t>pneumoniae</a:t>
            </a:r>
            <a:endParaRPr lang="en-GB" i="1" dirty="0" smtClean="0"/>
          </a:p>
          <a:p>
            <a:pPr algn="l" rtl="0">
              <a:defRPr/>
            </a:pPr>
            <a:r>
              <a:rPr lang="en-GB" i="1" dirty="0" err="1" smtClean="0"/>
              <a:t>S.aureus</a:t>
            </a:r>
            <a:r>
              <a:rPr lang="en-GB" i="1" dirty="0" smtClean="0"/>
              <a:t>.</a:t>
            </a:r>
          </a:p>
          <a:p>
            <a:pPr algn="l" rtl="0">
              <a:buNone/>
            </a:pPr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bronchitis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GB" dirty="0" smtClean="0"/>
              <a:t>Diagnosis is mostly clinical(signs and symptoms).</a:t>
            </a:r>
          </a:p>
          <a:p>
            <a:pPr algn="l" rtl="0">
              <a:defRPr/>
            </a:pPr>
            <a:r>
              <a:rPr lang="en-GB" dirty="0" smtClean="0"/>
              <a:t>No radiologic changes on chest X-Ray.</a:t>
            </a:r>
          </a:p>
          <a:p>
            <a:pPr algn="l" rtl="0">
              <a:defRPr/>
            </a:pPr>
            <a:r>
              <a:rPr lang="en-GB" dirty="0" smtClean="0"/>
              <a:t>Usually no need for antibiotics </a:t>
            </a:r>
            <a:r>
              <a:rPr lang="en-GB" dirty="0" err="1" smtClean="0"/>
              <a:t>Tx</a:t>
            </a:r>
            <a:r>
              <a:rPr lang="en-GB" dirty="0" smtClean="0"/>
              <a:t>.</a:t>
            </a:r>
          </a:p>
          <a:p>
            <a:pPr algn="l" rtl="0"/>
            <a:r>
              <a:rPr lang="en-GB" dirty="0" smtClean="0"/>
              <a:t>Antibiotics only for secondary bacterial infections proved by microbiology, or in patient with chronic lung disease(COPD exacerbations, bronchiactesis).</a:t>
            </a:r>
          </a:p>
          <a:p>
            <a:pPr algn="l" rtl="0"/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086600" cy="6858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Pneumonia </a:t>
            </a:r>
            <a:endParaRPr lang="en-US" dirty="0"/>
          </a:p>
        </p:txBody>
      </p:sp>
      <p:pic>
        <p:nvPicPr>
          <p:cNvPr id="5632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193198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762000" y="6019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Plague</a:t>
            </a:r>
          </a:p>
        </p:txBody>
      </p:sp>
      <p:pic>
        <p:nvPicPr>
          <p:cNvPr id="56327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810000"/>
            <a:ext cx="176053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2895600" y="6019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Tularemia</a:t>
            </a:r>
          </a:p>
        </p:txBody>
      </p:sp>
      <p:pic>
        <p:nvPicPr>
          <p:cNvPr id="56329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0"/>
            <a:ext cx="2146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876800" y="5943600"/>
            <a:ext cx="2209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RICIN toxin</a:t>
            </a:r>
          </a:p>
          <a:p>
            <a:r>
              <a:rPr lang="en-US" sz="1800">
                <a:solidFill>
                  <a:schemeClr val="bg1"/>
                </a:solidFill>
              </a:rPr>
              <a:t>Staphylococcal Enterotoxin B</a:t>
            </a:r>
          </a:p>
        </p:txBody>
      </p:sp>
      <p:pic>
        <p:nvPicPr>
          <p:cNvPr id="56331" name="Picture 1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143000"/>
            <a:ext cx="19716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6324600" y="3124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</a:rPr>
              <a:t>TB</a:t>
            </a:r>
          </a:p>
        </p:txBody>
      </p:sp>
      <p:pic>
        <p:nvPicPr>
          <p:cNvPr id="56333" name="Picture 13" descr="LegioMultiLu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143000"/>
            <a:ext cx="1905000" cy="1903413"/>
          </a:xfrm>
          <a:prstGeom prst="rect">
            <a:avLst/>
          </a:prstGeom>
          <a:noFill/>
        </p:spPr>
      </p:pic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3962400" y="3124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</a:rPr>
              <a:t>Legionella</a:t>
            </a:r>
          </a:p>
        </p:txBody>
      </p:sp>
      <p:pic>
        <p:nvPicPr>
          <p:cNvPr id="56335" name="Picture 15" descr="pneumonia-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3810000"/>
            <a:ext cx="1793875" cy="2057400"/>
          </a:xfrm>
          <a:prstGeom prst="rect">
            <a:avLst/>
          </a:prstGeom>
          <a:noFill/>
        </p:spPr>
      </p:pic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7239000" y="5943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</a:rPr>
              <a:t>SARS</a:t>
            </a:r>
          </a:p>
        </p:txBody>
      </p:sp>
      <p:pic>
        <p:nvPicPr>
          <p:cNvPr id="56337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1143000"/>
            <a:ext cx="15478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1905000" y="3124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</a:rPr>
              <a:t>S.pneumo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ahoma" pitchFamily="34" charset="0"/>
              </a:rPr>
              <a:t>Respiratory System Functions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l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" charset="0"/>
              </a:rPr>
              <a:t>supplies the body with oxygen and </a:t>
            </a:r>
            <a:r>
              <a:rPr lang="en-US" dirty="0" smtClean="0">
                <a:solidFill>
                  <a:srgbClr val="000000"/>
                </a:solidFill>
                <a:latin typeface="Times" charset="0"/>
              </a:rPr>
              <a:t>release </a:t>
            </a:r>
            <a:r>
              <a:rPr lang="en-US" dirty="0">
                <a:solidFill>
                  <a:srgbClr val="000000"/>
                </a:solidFill>
                <a:latin typeface="Times" charset="0"/>
              </a:rPr>
              <a:t>carbon </a:t>
            </a:r>
            <a:r>
              <a:rPr lang="en-US" dirty="0" smtClean="0">
                <a:solidFill>
                  <a:srgbClr val="000000"/>
                </a:solidFill>
                <a:latin typeface="Times" charset="0"/>
              </a:rPr>
              <a:t>dioxide( gas exchange).</a:t>
            </a:r>
            <a:endParaRPr lang="en-US" dirty="0">
              <a:solidFill>
                <a:srgbClr val="000000"/>
              </a:solidFill>
              <a:latin typeface="Times" charset="0"/>
            </a:endParaRP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" charset="0"/>
              </a:rPr>
              <a:t>filters inspired air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" charset="0"/>
              </a:rPr>
              <a:t>produces sound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" charset="0"/>
              </a:rPr>
              <a:t>contains receptors for smell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" charset="0"/>
              </a:rPr>
              <a:t>rids the body of some excess water and heat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" charset="0"/>
              </a:rPr>
              <a:t>helps regulate blood pH</a:t>
            </a:r>
          </a:p>
          <a:p>
            <a:pPr marL="609600" indent="-609600" algn="l" rtl="0">
              <a:lnSpc>
                <a:spcPct val="90000"/>
              </a:lnSpc>
              <a:buNone/>
            </a:pP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 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GB" dirty="0" smtClean="0"/>
              <a:t>Inflammation of the alveoli of the parenchyma of the lung with consolidation and exudation</a:t>
            </a:r>
          </a:p>
          <a:p>
            <a:pPr algn="l" rtl="0">
              <a:buNone/>
              <a:defRPr/>
            </a:pPr>
            <a:r>
              <a:rPr lang="en-GB" dirty="0" smtClean="0"/>
              <a:t>Symptoms: </a:t>
            </a:r>
          </a:p>
          <a:p>
            <a:pPr algn="l" rtl="0">
              <a:defRPr/>
            </a:pPr>
            <a:r>
              <a:rPr lang="en-GB" dirty="0" smtClean="0"/>
              <a:t>Cough.</a:t>
            </a:r>
          </a:p>
          <a:p>
            <a:pPr algn="l" rtl="0">
              <a:defRPr/>
            </a:pPr>
            <a:r>
              <a:rPr lang="en-GB" dirty="0" err="1" smtClean="0"/>
              <a:t>Pleuritic</a:t>
            </a:r>
            <a:r>
              <a:rPr lang="en-GB" dirty="0" smtClean="0"/>
              <a:t> chest pain</a:t>
            </a:r>
          </a:p>
          <a:p>
            <a:pPr algn="l" rtl="0">
              <a:defRPr/>
            </a:pPr>
            <a:r>
              <a:rPr lang="en-GB" dirty="0" smtClean="0"/>
              <a:t>Production of purulent sputum.</a:t>
            </a:r>
          </a:p>
          <a:p>
            <a:pPr algn="l" rtl="0">
              <a:defRPr/>
            </a:pPr>
            <a:r>
              <a:rPr lang="en-GB" dirty="0" smtClean="0"/>
              <a:t>Fever.</a:t>
            </a:r>
          </a:p>
          <a:p>
            <a:pPr algn="l" rtl="0"/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defRPr/>
            </a:pPr>
            <a:r>
              <a:rPr lang="en-GB" dirty="0" smtClean="0"/>
              <a:t>Risk factors</a:t>
            </a:r>
            <a:r>
              <a:rPr lang="en-US" dirty="0" smtClean="0"/>
              <a:t>:</a:t>
            </a:r>
            <a:endParaRPr lang="en-GB" dirty="0" smtClean="0"/>
          </a:p>
          <a:p>
            <a:pPr algn="l" rtl="0">
              <a:defRPr/>
            </a:pPr>
            <a:r>
              <a:rPr lang="en-GB" dirty="0" smtClean="0"/>
              <a:t>COPD</a:t>
            </a:r>
            <a:r>
              <a:rPr lang="en-US" dirty="0" smtClean="0"/>
              <a:t> or structural lung disease.</a:t>
            </a:r>
            <a:endParaRPr lang="en-GB" dirty="0" smtClean="0"/>
          </a:p>
          <a:p>
            <a:pPr algn="l" rtl="0">
              <a:defRPr/>
            </a:pPr>
            <a:r>
              <a:rPr lang="en-GB" dirty="0" smtClean="0"/>
              <a:t>Diabetes Mellitus DM</a:t>
            </a:r>
          </a:p>
          <a:p>
            <a:pPr algn="l" rtl="0">
              <a:defRPr/>
            </a:pPr>
            <a:r>
              <a:rPr lang="en-GB" dirty="0" smtClean="0"/>
              <a:t>Cardiac / Renal failure</a:t>
            </a:r>
          </a:p>
          <a:p>
            <a:pPr algn="l" rtl="0">
              <a:defRPr/>
            </a:pPr>
            <a:r>
              <a:rPr lang="en-GB" dirty="0" smtClean="0"/>
              <a:t>Immunosuppression</a:t>
            </a:r>
          </a:p>
          <a:p>
            <a:pPr algn="l" rtl="0">
              <a:defRPr/>
            </a:pPr>
            <a:r>
              <a:rPr lang="en-GB" dirty="0" smtClean="0"/>
              <a:t>Reduced levels consciousness, neurological disease.</a:t>
            </a:r>
          </a:p>
          <a:p>
            <a:pPr algn="l" rtl="0">
              <a:defRPr/>
            </a:pPr>
            <a:r>
              <a:rPr lang="en-GB" dirty="0" smtClean="0"/>
              <a:t>Anything that inhibits the gag / cough reflex</a:t>
            </a:r>
          </a:p>
          <a:p>
            <a:pPr algn="l" rtl="0"/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About 40-60% of persons with pneumonia do not have a defined etiology…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	even after extensive testing for known respiratory pathogens.</a:t>
            </a:r>
          </a:p>
          <a:p>
            <a:pPr algn="l" rtl="0"/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Classified to:</a:t>
            </a:r>
          </a:p>
          <a:p>
            <a:pPr algn="l" rtl="0">
              <a:buNone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Typical or Atypical pneumonia(</a:t>
            </a:r>
            <a:r>
              <a:rPr lang="en-US" dirty="0" err="1" smtClean="0">
                <a:ea typeface="Arial Unicode MS" pitchFamily="34" charset="-128"/>
                <a:cs typeface="Arial Unicode MS" pitchFamily="34" charset="-128"/>
              </a:rPr>
              <a:t>microorganisim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l" rtl="0">
              <a:buNone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Community acquired, </a:t>
            </a:r>
            <a:r>
              <a:rPr lang="en-US" dirty="0" err="1" smtClean="0">
                <a:ea typeface="Arial Unicode MS" pitchFamily="34" charset="-128"/>
                <a:cs typeface="Arial Unicode MS" pitchFamily="34" charset="-128"/>
              </a:rPr>
              <a:t>nosocomial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 .</a:t>
            </a:r>
          </a:p>
          <a:p>
            <a:pPr algn="l" rtl="0">
              <a:buNone/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algn="l" rtl="0"/>
            <a:endParaRPr lang="ar-K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Community Acquired Pneumonia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/>
              <a:t>Infection of the lung parenchyma in a person who is </a:t>
            </a:r>
            <a:r>
              <a:rPr lang="en-US" b="1" dirty="0"/>
              <a:t>not hospitalized or living in a long-term care facility for ≥ 2 weeks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5.6 million cases annually in the U.S.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Estimated total annual cost of health care = $8.4 billion 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Most common pathogen = </a:t>
            </a:r>
            <a:r>
              <a:rPr lang="en-US" i="1" dirty="0" smtClean="0"/>
              <a:t>Streptoccocus. pneumonia </a:t>
            </a:r>
            <a:r>
              <a:rPr lang="en-US" dirty="0"/>
              <a:t>(60-70% of CAP cases)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mtClean="0"/>
              <a:t>Community acquired pneumonia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GB" i="1" dirty="0" smtClean="0"/>
              <a:t>S. </a:t>
            </a:r>
            <a:r>
              <a:rPr lang="en-GB" i="1" dirty="0" err="1" smtClean="0"/>
              <a:t>pneumoniae</a:t>
            </a:r>
            <a:endParaRPr lang="en-GB" i="1" dirty="0" smtClean="0"/>
          </a:p>
          <a:p>
            <a:pPr algn="l" rtl="0" eaLnBrk="1" hangingPunct="1">
              <a:defRPr/>
            </a:pPr>
            <a:r>
              <a:rPr lang="en-GB" i="1" dirty="0" smtClean="0"/>
              <a:t>H. </a:t>
            </a:r>
            <a:r>
              <a:rPr lang="en-GB" i="1" dirty="0" err="1" smtClean="0"/>
              <a:t>influenzae</a:t>
            </a:r>
            <a:endParaRPr lang="en-GB" i="1" dirty="0" smtClean="0"/>
          </a:p>
          <a:p>
            <a:pPr algn="l" rtl="0" eaLnBrk="1" hangingPunct="1">
              <a:defRPr/>
            </a:pPr>
            <a:r>
              <a:rPr lang="en-GB" dirty="0" err="1" smtClean="0"/>
              <a:t>Moraxella</a:t>
            </a:r>
            <a:endParaRPr lang="en-GB" dirty="0" smtClean="0"/>
          </a:p>
          <a:p>
            <a:pPr algn="l" rtl="0" eaLnBrk="1" hangingPunct="1">
              <a:defRPr/>
            </a:pPr>
            <a:r>
              <a:rPr lang="en-GB" i="1" dirty="0" smtClean="0"/>
              <a:t>K. </a:t>
            </a:r>
            <a:r>
              <a:rPr lang="en-GB" i="1" dirty="0" err="1" smtClean="0"/>
              <a:t>pneumoniae</a:t>
            </a:r>
            <a:r>
              <a:rPr lang="en-GB" dirty="0" smtClean="0"/>
              <a:t> (Friedlander’s bacillus)</a:t>
            </a:r>
          </a:p>
          <a:p>
            <a:pPr algn="l" rtl="0" eaLnBrk="1" hangingPunct="1">
              <a:defRPr/>
            </a:pPr>
            <a:r>
              <a:rPr lang="en-GB" dirty="0" err="1" smtClean="0"/>
              <a:t>Chlamydia.pneumonia</a:t>
            </a:r>
            <a:r>
              <a:rPr lang="en-GB" dirty="0" smtClean="0"/>
              <a:t> </a:t>
            </a:r>
          </a:p>
          <a:p>
            <a:pPr algn="l" rtl="0" eaLnBrk="1" hangingPunct="1">
              <a:defRPr/>
            </a:pPr>
            <a:r>
              <a:rPr lang="en-GB" dirty="0" smtClean="0"/>
              <a:t>Staphylococcus. </a:t>
            </a:r>
            <a:r>
              <a:rPr lang="en-GB" dirty="0" err="1" smtClean="0"/>
              <a:t>Aureus</a:t>
            </a:r>
            <a:r>
              <a:rPr lang="en-GB" dirty="0" smtClean="0"/>
              <a:t>.</a:t>
            </a:r>
          </a:p>
          <a:p>
            <a:pPr algn="l" rtl="0" eaLnBrk="1" hangingPunct="1">
              <a:defRPr/>
            </a:pP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“Nosocomial” Pneumonia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Hospital-acquired pneumonia (HAP)</a:t>
            </a:r>
          </a:p>
          <a:p>
            <a:pPr lvl="1" algn="l" rtl="0"/>
            <a:r>
              <a:rPr lang="en-US" dirty="0"/>
              <a:t>Occurs 48 hours or more after admission, which was not incubating at the time of admission</a:t>
            </a:r>
          </a:p>
          <a:p>
            <a:pPr algn="l" rtl="0"/>
            <a:r>
              <a:rPr lang="en-US" dirty="0"/>
              <a:t>Ventilator-associated pneumonia (VAP)</a:t>
            </a:r>
          </a:p>
          <a:p>
            <a:pPr lvl="1" algn="l" rtl="0"/>
            <a:r>
              <a:rPr lang="en-US" dirty="0"/>
              <a:t>Arises more than 48-72 hours after </a:t>
            </a:r>
            <a:r>
              <a:rPr lang="en-US" dirty="0" err="1"/>
              <a:t>endotracheal</a:t>
            </a:r>
            <a:r>
              <a:rPr lang="en-US" dirty="0"/>
              <a:t> intubation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“Nosocomial” Pneumonia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/>
              <a:t>Healthcare-associated pneumonia (HCAP)</a:t>
            </a:r>
          </a:p>
          <a:p>
            <a:pPr lvl="1" algn="l" rtl="0"/>
            <a:r>
              <a:rPr lang="en-US" sz="2400" dirty="0"/>
              <a:t>Patients who were hospitalized in an acute care hospital for two or more days within 90 days of the infection; resided in a nursing home or LTC facility; received recent IV </a:t>
            </a:r>
            <a:r>
              <a:rPr lang="en-US" sz="2400" dirty="0" err="1"/>
              <a:t>abx</a:t>
            </a:r>
            <a:r>
              <a:rPr lang="en-US" sz="2400" dirty="0"/>
              <a:t>, chemotherapy, or wound care within the past 30 days of the current infection; or attended a hospital or </a:t>
            </a:r>
            <a:r>
              <a:rPr lang="en-US" sz="2400" dirty="0" err="1" smtClean="0"/>
              <a:t>hemodialysis</a:t>
            </a:r>
            <a:r>
              <a:rPr lang="en-US" sz="2400" dirty="0" smtClean="0"/>
              <a:t> clinic</a:t>
            </a:r>
          </a:p>
          <a:p>
            <a:pPr algn="l" rtl="0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Hospital acquired pneumonia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GB" dirty="0" smtClean="0"/>
              <a:t>Risk factors include mechanical ventilation</a:t>
            </a:r>
          </a:p>
          <a:p>
            <a:pPr algn="l" rtl="0" eaLnBrk="1" hangingPunct="1">
              <a:defRPr/>
            </a:pPr>
            <a:r>
              <a:rPr lang="en-GB" dirty="0" err="1" smtClean="0"/>
              <a:t>Anerobes</a:t>
            </a:r>
            <a:r>
              <a:rPr lang="en-GB" dirty="0" smtClean="0"/>
              <a:t>: </a:t>
            </a:r>
          </a:p>
          <a:p>
            <a:pPr algn="l" rtl="0" eaLnBrk="1" hangingPunct="1">
              <a:buNone/>
              <a:defRPr/>
            </a:pPr>
            <a:r>
              <a:rPr lang="en-GB" dirty="0" err="1" smtClean="0"/>
              <a:t>Enterobactericiae</a:t>
            </a:r>
            <a:r>
              <a:rPr lang="en-GB" dirty="0" smtClean="0"/>
              <a:t>.</a:t>
            </a:r>
          </a:p>
          <a:p>
            <a:pPr algn="l" rtl="0" eaLnBrk="1" hangingPunct="1">
              <a:defRPr/>
            </a:pPr>
            <a:r>
              <a:rPr lang="en-GB" dirty="0" smtClean="0"/>
              <a:t>Gram negative:</a:t>
            </a:r>
          </a:p>
          <a:p>
            <a:pPr algn="l" rtl="0" eaLnBrk="1" hangingPunct="1">
              <a:buNone/>
              <a:defRPr/>
            </a:pPr>
            <a:r>
              <a:rPr lang="en-GB" dirty="0" err="1" smtClean="0"/>
              <a:t>Acinetobacter</a:t>
            </a:r>
            <a:endParaRPr lang="en-GB" dirty="0" smtClean="0"/>
          </a:p>
          <a:p>
            <a:pPr algn="l" rtl="0" eaLnBrk="1" hangingPunct="1">
              <a:buNone/>
              <a:defRPr/>
            </a:pPr>
            <a:r>
              <a:rPr lang="en-GB" dirty="0" smtClean="0"/>
              <a:t>Pseudomonas species</a:t>
            </a:r>
          </a:p>
          <a:p>
            <a:pPr algn="l" rtl="0" eaLnBrk="1" hangingPunct="1">
              <a:defRPr/>
            </a:pPr>
            <a:r>
              <a:rPr lang="en-GB" i="1" dirty="0" err="1" smtClean="0"/>
              <a:t>S.aureus</a:t>
            </a:r>
            <a:r>
              <a:rPr lang="en-GB" dirty="0" smtClean="0"/>
              <a:t> (MRSA)</a:t>
            </a: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Streptococcus pneumonia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Most common cause of CAP</a:t>
            </a:r>
          </a:p>
          <a:p>
            <a:pPr algn="l" rtl="0"/>
            <a:r>
              <a:rPr lang="en-US" dirty="0"/>
              <a:t>Gram positive </a:t>
            </a:r>
            <a:r>
              <a:rPr lang="en-US" dirty="0" err="1"/>
              <a:t>diplococci</a:t>
            </a:r>
            <a:endParaRPr lang="en-US" dirty="0"/>
          </a:p>
          <a:p>
            <a:pPr algn="l" rtl="0"/>
            <a:r>
              <a:rPr lang="en-US" dirty="0"/>
              <a:t>“Typical” symptoms (e.g. malaise, shaking chills, fever, rusty sputum, </a:t>
            </a:r>
            <a:r>
              <a:rPr lang="en-US" dirty="0" err="1"/>
              <a:t>pleuritic</a:t>
            </a:r>
            <a:r>
              <a:rPr lang="en-US" dirty="0"/>
              <a:t> hest pain, cough)</a:t>
            </a:r>
          </a:p>
          <a:p>
            <a:pPr algn="l" rtl="0"/>
            <a:r>
              <a:rPr lang="en-US" dirty="0"/>
              <a:t>Lobar infiltrate on CXR</a:t>
            </a:r>
          </a:p>
          <a:p>
            <a:pPr algn="l" rtl="0"/>
            <a:r>
              <a:rPr lang="en-US" dirty="0"/>
              <a:t>Suppressed host</a:t>
            </a:r>
          </a:p>
          <a:p>
            <a:pPr algn="l" rtl="0"/>
            <a:r>
              <a:rPr lang="en-US" dirty="0"/>
              <a:t>25% </a:t>
            </a:r>
            <a:r>
              <a:rPr lang="en-US" dirty="0" err="1"/>
              <a:t>bacteremic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4697173" cy="3518346"/>
          </a:xfrm>
        </p:spPr>
      </p:pic>
      <p:pic>
        <p:nvPicPr>
          <p:cNvPr id="5" name="Picture 4" descr="lobar pneumo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204864"/>
            <a:ext cx="36004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</a:rPr>
              <a:t>Upper Respiratory Tract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ahoma" pitchFamily="34" charset="0"/>
              </a:rPr>
              <a:t>Composed of the nose and nasal cavity, paranasal sinuses, pharynx (throat), larynx. </a:t>
            </a:r>
          </a:p>
          <a:p>
            <a:pPr algn="l" rtl="0"/>
            <a:r>
              <a:rPr lang="en-US" dirty="0">
                <a:latin typeface="Tahoma" pitchFamily="34" charset="0"/>
              </a:rPr>
              <a:t>All part of the conducting portion of the respiratory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Atypical Pneumonia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/>
              <a:t>#2 cause (especially in younger population)</a:t>
            </a:r>
          </a:p>
          <a:p>
            <a:pPr algn="l" rtl="0"/>
            <a:r>
              <a:rPr lang="en-US" sz="2800" dirty="0"/>
              <a:t>Commonly associated with milder </a:t>
            </a:r>
            <a:r>
              <a:rPr lang="en-US" sz="2800" dirty="0" err="1"/>
              <a:t>Sx’s</a:t>
            </a:r>
            <a:r>
              <a:rPr lang="en-US" sz="2800" dirty="0"/>
              <a:t>: </a:t>
            </a:r>
            <a:r>
              <a:rPr lang="en-US" sz="2800" dirty="0" err="1"/>
              <a:t>subacute</a:t>
            </a:r>
            <a:r>
              <a:rPr lang="en-US" sz="2800" dirty="0"/>
              <a:t> onset, non-productive cough, no focal infiltrate on </a:t>
            </a:r>
            <a:r>
              <a:rPr lang="en-US" sz="2800" dirty="0" smtClean="0"/>
              <a:t>CXR, usually diffuse infiltration.</a:t>
            </a:r>
            <a:endParaRPr lang="en-US" sz="2800" dirty="0"/>
          </a:p>
          <a:p>
            <a:pPr algn="l" rtl="0"/>
            <a:r>
              <a:rPr lang="en-US" sz="2800" dirty="0"/>
              <a:t> </a:t>
            </a:r>
            <a:r>
              <a:rPr lang="en-US" sz="2800" dirty="0" err="1"/>
              <a:t>Mycoplasma</a:t>
            </a:r>
            <a:r>
              <a:rPr lang="en-US" sz="2800" dirty="0"/>
              <a:t>: younger Pts, extra-</a:t>
            </a:r>
            <a:r>
              <a:rPr lang="en-US" sz="2800" dirty="0" err="1"/>
              <a:t>pulm</a:t>
            </a:r>
            <a:r>
              <a:rPr lang="en-US" sz="2800" dirty="0"/>
              <a:t> </a:t>
            </a:r>
            <a:r>
              <a:rPr lang="en-US" sz="2800" dirty="0" err="1"/>
              <a:t>Sx’s</a:t>
            </a:r>
            <a:r>
              <a:rPr lang="en-US" sz="2800" dirty="0"/>
              <a:t> (anemia, rashes), headache, sore throat</a:t>
            </a:r>
          </a:p>
          <a:p>
            <a:pPr algn="l" rtl="0"/>
            <a:r>
              <a:rPr lang="en-US" sz="2800" dirty="0"/>
              <a:t>Chlamydia: year round, URI </a:t>
            </a:r>
            <a:r>
              <a:rPr lang="en-US" sz="2800" dirty="0" err="1"/>
              <a:t>Sx</a:t>
            </a:r>
            <a:r>
              <a:rPr lang="en-US" sz="2800" dirty="0"/>
              <a:t>, sore throat</a:t>
            </a:r>
          </a:p>
          <a:p>
            <a:pPr algn="l" rtl="0"/>
            <a:r>
              <a:rPr lang="en-US" sz="2800" dirty="0" err="1"/>
              <a:t>Legionella</a:t>
            </a:r>
            <a:r>
              <a:rPr lang="en-US" sz="2800" dirty="0"/>
              <a:t>: higher mortality rate, water-borne outbreaks, </a:t>
            </a:r>
            <a:r>
              <a:rPr lang="en-US" sz="2800" dirty="0" err="1"/>
              <a:t>hyponatremia</a:t>
            </a:r>
            <a:r>
              <a:rPr lang="en-US" sz="2800" dirty="0"/>
              <a:t>, diarrhea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412875" y="-782638"/>
            <a:ext cx="198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Atypical pneumonia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GB" sz="2800" i="1" dirty="0" err="1" smtClean="0"/>
              <a:t>Mycoplasma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pneumoniae</a:t>
            </a:r>
            <a:r>
              <a:rPr lang="en-GB" sz="2800" i="1" dirty="0" smtClean="0"/>
              <a:t> </a:t>
            </a:r>
            <a:r>
              <a:rPr lang="en-GB" sz="2800" dirty="0" smtClean="0"/>
              <a:t>.</a:t>
            </a:r>
            <a:endParaRPr lang="en-GB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GB" sz="2800" dirty="0" smtClean="0"/>
          </a:p>
          <a:p>
            <a:pPr algn="l" rtl="0" eaLnBrk="1" hangingPunct="1">
              <a:defRPr/>
            </a:pPr>
            <a:r>
              <a:rPr lang="en-GB" sz="2800" dirty="0" smtClean="0"/>
              <a:t>Obligate human pathogen</a:t>
            </a:r>
          </a:p>
          <a:p>
            <a:pPr algn="l" rtl="0" eaLnBrk="1" hangingPunct="1">
              <a:defRPr/>
            </a:pPr>
            <a:r>
              <a:rPr lang="en-GB" sz="2800" dirty="0" smtClean="0"/>
              <a:t>Epidemics occur at 4-6 year intervals</a:t>
            </a:r>
          </a:p>
          <a:p>
            <a:pPr algn="l" rtl="0" eaLnBrk="1" hangingPunct="1">
              <a:defRPr/>
            </a:pPr>
            <a:r>
              <a:rPr lang="en-GB" sz="2800" dirty="0" smtClean="0"/>
              <a:t>Spread requires close contact</a:t>
            </a:r>
          </a:p>
          <a:p>
            <a:pPr algn="l" rtl="0" eaLnBrk="1" hangingPunct="1">
              <a:defRPr/>
            </a:pPr>
            <a:r>
              <a:rPr lang="en-GB" sz="2800" dirty="0" smtClean="0"/>
              <a:t>Common in children &lt;5 years – mild illness</a:t>
            </a:r>
          </a:p>
          <a:p>
            <a:pPr algn="l" rtl="0" eaLnBrk="1" hangingPunct="1">
              <a:defRPr/>
            </a:pPr>
            <a:r>
              <a:rPr lang="en-GB" sz="2800" dirty="0" smtClean="0"/>
              <a:t>Most common in 5-20 year age group – walking pneumonia.</a:t>
            </a:r>
            <a:endParaRPr lang="en-GB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Atypical pneumonias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GB" i="1" dirty="0" smtClean="0"/>
              <a:t>Chlamydia </a:t>
            </a:r>
            <a:r>
              <a:rPr lang="en-GB" i="1" dirty="0" err="1" smtClean="0"/>
              <a:t>pneumoniae</a:t>
            </a:r>
            <a:endParaRPr lang="en-GB" i="1" dirty="0" smtClean="0"/>
          </a:p>
          <a:p>
            <a:pPr algn="l" rtl="0" eaLnBrk="1" hangingPunct="1">
              <a:defRPr/>
            </a:pPr>
            <a:r>
              <a:rPr lang="en-GB" i="1" dirty="0" smtClean="0"/>
              <a:t>Chlamydia </a:t>
            </a:r>
            <a:r>
              <a:rPr lang="en-GB" i="1" dirty="0" err="1" smtClean="0"/>
              <a:t>psittaci</a:t>
            </a:r>
            <a:endParaRPr lang="en-GB" i="1" dirty="0" smtClean="0"/>
          </a:p>
          <a:p>
            <a:pPr algn="l" rtl="0" eaLnBrk="1" hangingPunct="1">
              <a:defRPr/>
            </a:pPr>
            <a:r>
              <a:rPr lang="en-GB" i="1" dirty="0" err="1" smtClean="0"/>
              <a:t>Legionairre’s</a:t>
            </a:r>
            <a:r>
              <a:rPr lang="en-GB" i="1" dirty="0" smtClean="0"/>
              <a:t> disease</a:t>
            </a:r>
          </a:p>
          <a:p>
            <a:pPr algn="l" rtl="0" eaLnBrk="1" hangingPunct="1">
              <a:defRPr/>
            </a:pPr>
            <a:r>
              <a:rPr lang="en-GB" i="1" dirty="0" smtClean="0"/>
              <a:t>Q fever (</a:t>
            </a:r>
            <a:r>
              <a:rPr lang="en-GB" i="1" dirty="0" err="1" smtClean="0"/>
              <a:t>Coxiella</a:t>
            </a:r>
            <a:r>
              <a:rPr lang="en-GB" i="1" dirty="0" smtClean="0"/>
              <a:t> </a:t>
            </a:r>
            <a:r>
              <a:rPr lang="en-GB" i="1" dirty="0" err="1" smtClean="0"/>
              <a:t>burnetti</a:t>
            </a:r>
            <a:r>
              <a:rPr lang="en-GB" i="1" dirty="0" smtClean="0"/>
              <a:t>)</a:t>
            </a:r>
          </a:p>
          <a:p>
            <a:pPr algn="l" rtl="0" eaLnBrk="1" hangingPunct="1">
              <a:defRPr/>
            </a:pPr>
            <a:r>
              <a:rPr lang="en-GB" i="1" dirty="0" smtClean="0"/>
              <a:t>Hantavirus (ARDS)</a:t>
            </a:r>
          </a:p>
          <a:p>
            <a:pPr algn="l" rtl="0" eaLnBrk="1" hangingPunct="1">
              <a:defRPr/>
            </a:pPr>
            <a:r>
              <a:rPr lang="en-GB" i="1" dirty="0" err="1" smtClean="0"/>
              <a:t>Histoplasma.capsulatum</a:t>
            </a: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bacteria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/>
              <a:t>Anaerobes</a:t>
            </a:r>
          </a:p>
          <a:p>
            <a:pPr lvl="1" algn="l" rtl="0"/>
            <a:r>
              <a:rPr lang="en-US" sz="2400" dirty="0"/>
              <a:t>Aspiration-prone Pt, putrid sputum, dental disease</a:t>
            </a:r>
          </a:p>
          <a:p>
            <a:pPr algn="l" rtl="0"/>
            <a:r>
              <a:rPr lang="en-US" sz="2800" dirty="0"/>
              <a:t>Gram negative</a:t>
            </a:r>
          </a:p>
          <a:p>
            <a:pPr lvl="1" algn="l" rtl="0"/>
            <a:r>
              <a:rPr lang="en-US" sz="2400" dirty="0" err="1"/>
              <a:t>Klebsiella</a:t>
            </a:r>
            <a:r>
              <a:rPr lang="en-US" sz="2400" dirty="0"/>
              <a:t> - alcoholics</a:t>
            </a:r>
          </a:p>
          <a:p>
            <a:pPr lvl="1" algn="l" rtl="0"/>
            <a:r>
              <a:rPr lang="en-US" dirty="0" err="1" smtClean="0"/>
              <a:t>Morexella</a:t>
            </a:r>
            <a:r>
              <a:rPr lang="en-US" dirty="0" smtClean="0"/>
              <a:t> </a:t>
            </a:r>
            <a:r>
              <a:rPr lang="en-US" sz="2400" dirty="0" err="1" smtClean="0"/>
              <a:t>catarrhalis</a:t>
            </a:r>
            <a:r>
              <a:rPr lang="en-US" sz="2400" dirty="0" smtClean="0"/>
              <a:t> </a:t>
            </a:r>
            <a:r>
              <a:rPr lang="en-US" sz="2400" dirty="0"/>
              <a:t>- sinus disease, otitis, COPD</a:t>
            </a:r>
          </a:p>
          <a:p>
            <a:pPr lvl="1" algn="l" rtl="0"/>
            <a:r>
              <a:rPr lang="en-US" sz="2400" dirty="0"/>
              <a:t>H. influenza</a:t>
            </a:r>
          </a:p>
          <a:p>
            <a:pPr algn="l" rtl="0"/>
            <a:r>
              <a:rPr lang="en-US" sz="2800" dirty="0"/>
              <a:t>Staphylococcus </a:t>
            </a:r>
            <a:r>
              <a:rPr lang="en-US" sz="2800" dirty="0" err="1"/>
              <a:t>aureus</a:t>
            </a:r>
            <a:endParaRPr lang="en-US" sz="2800" dirty="0"/>
          </a:p>
          <a:p>
            <a:pPr lvl="1" algn="l" rtl="0"/>
            <a:r>
              <a:rPr lang="en-US" sz="2400" dirty="0"/>
              <a:t>IVDU, skin disease, foreign bodies (catheters, prosthetic joints) prior viral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Viral Pneumonia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More common cause in children</a:t>
            </a:r>
          </a:p>
          <a:p>
            <a:pPr lvl="1" algn="l" rtl="0"/>
            <a:r>
              <a:rPr lang="en-US" dirty="0"/>
              <a:t>RSV, influenza, </a:t>
            </a:r>
            <a:r>
              <a:rPr lang="en-US" dirty="0" err="1"/>
              <a:t>parainfluenza</a:t>
            </a:r>
            <a:endParaRPr lang="en-US" dirty="0"/>
          </a:p>
          <a:p>
            <a:pPr algn="l" rtl="0"/>
            <a:r>
              <a:rPr lang="en-US" dirty="0"/>
              <a:t>Influenza most important viral cause in adults, especially during winter months</a:t>
            </a:r>
          </a:p>
          <a:p>
            <a:pPr algn="l" rtl="0"/>
            <a:r>
              <a:rPr lang="en-US" dirty="0"/>
              <a:t>Post-influenza pneumonia (secondary bacterial infection)</a:t>
            </a:r>
          </a:p>
          <a:p>
            <a:pPr lvl="1" algn="l" rtl="0"/>
            <a:r>
              <a:rPr lang="en-US" dirty="0"/>
              <a:t>S. </a:t>
            </a:r>
            <a:r>
              <a:rPr lang="en-US" dirty="0" err="1"/>
              <a:t>pneumo</a:t>
            </a:r>
            <a:r>
              <a:rPr lang="en-US" dirty="0"/>
              <a:t>, Staph </a:t>
            </a:r>
            <a:r>
              <a:rPr lang="en-US" dirty="0" err="1"/>
              <a:t>aureus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Investigations for pneumonia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GB" dirty="0" smtClean="0"/>
              <a:t>Blood culture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dirty="0" err="1" smtClean="0"/>
              <a:t>Resp</a:t>
            </a:r>
            <a:r>
              <a:rPr lang="en-GB" dirty="0" smtClean="0"/>
              <a:t> specimens/blood for viruses, </a:t>
            </a:r>
            <a:r>
              <a:rPr lang="en-GB" dirty="0" err="1" smtClean="0"/>
              <a:t>chlamydia</a:t>
            </a:r>
            <a:r>
              <a:rPr lang="en-GB" dirty="0" smtClean="0"/>
              <a:t> &amp; </a:t>
            </a:r>
            <a:r>
              <a:rPr lang="en-GB" dirty="0" err="1" smtClean="0"/>
              <a:t>mycoplasma</a:t>
            </a:r>
            <a:r>
              <a:rPr lang="en-GB" dirty="0" smtClean="0"/>
              <a:t>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dirty="0" smtClean="0"/>
              <a:t>Urine for </a:t>
            </a:r>
            <a:r>
              <a:rPr lang="en-GB" dirty="0" err="1" smtClean="0"/>
              <a:t>legionella</a:t>
            </a:r>
            <a:r>
              <a:rPr lang="en-GB" dirty="0" smtClean="0"/>
              <a:t> &amp; pneumococcal antigen testing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dirty="0" smtClean="0"/>
              <a:t>Sputum culture, gram stain.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dirty="0" smtClean="0"/>
              <a:t>BAL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GB" dirty="0" smtClean="0"/>
              <a:t>Pleural 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Content Placeholder 3" descr="Gram-positive diplococci fi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860032" cy="3240021"/>
          </a:xfrm>
        </p:spPr>
      </p:pic>
      <p:pic>
        <p:nvPicPr>
          <p:cNvPr id="5" name="Picture 4" descr="staph-aure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186862"/>
            <a:ext cx="3833987" cy="2875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589240"/>
            <a:ext cx="440768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Streptococcus pneumonia(gram + </a:t>
            </a:r>
            <a:r>
              <a:rPr lang="en-US" dirty="0" err="1" smtClean="0"/>
              <a:t>diplococci</a:t>
            </a:r>
            <a:r>
              <a:rPr lang="en-US" dirty="0" smtClean="0"/>
              <a:t>)</a:t>
            </a:r>
            <a:endParaRPr lang="ar-KW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589240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Staphylococcus </a:t>
            </a:r>
            <a:r>
              <a:rPr lang="en-US" dirty="0" err="1" smtClean="0"/>
              <a:t>aureus</a:t>
            </a:r>
            <a:r>
              <a:rPr lang="en-US" dirty="0" smtClean="0"/>
              <a:t>(gram +cluster)</a:t>
            </a:r>
            <a:endParaRPr lang="ar-KW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Infiltrate Patterns</a:t>
            </a: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10159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Pattern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Possible Diagnosis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Lobar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S. pneumo, Kleb, H. flu, 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Patchy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Atypicals, viral, Legionella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Interstitial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Viral, PCP, Legionella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Cavitary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Anaerobes, Kleb, TB, S. aureus, fungi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Large effusion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Staph, anaerobes,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j-cs"/>
                        </a:rPr>
                        <a:t>Kleb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Table Placeholder 3" descr="Pneumonia_x-ray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098287" cy="5192302"/>
          </a:xfrm>
        </p:spPr>
      </p:pic>
      <p:pic>
        <p:nvPicPr>
          <p:cNvPr id="6" name="Table Placeholder 3" descr="C0075588-Walking_Pneumonia-S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412776"/>
            <a:ext cx="4720442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5877272"/>
            <a:ext cx="41764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Minimal changes(atypical pneumonia)</a:t>
            </a:r>
            <a:endParaRPr lang="ar-KW" dirty="0"/>
          </a:p>
        </p:txBody>
      </p:sp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Table Placeholder 3" descr="F2.large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63546" y="1916833"/>
            <a:ext cx="8612910" cy="3866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6165304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Air fluid level (lung abscess) </a:t>
            </a:r>
            <a:endParaRPr lang="ar-KW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respiratory tract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48073" y="1935163"/>
            <a:ext cx="504785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6" name="Table Placeholder 5" descr="gr1-midi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460960" cy="3605167"/>
          </a:xfrm>
        </p:spPr>
      </p:pic>
      <p:pic>
        <p:nvPicPr>
          <p:cNvPr id="7" name="Picture 6" descr="gr2-mi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3547855" cy="3676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5517232"/>
            <a:ext cx="2664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Bronchopneumonia </a:t>
            </a:r>
            <a:endParaRPr lang="ar-KW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5589240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Pneumonia complicated </a:t>
            </a:r>
            <a:r>
              <a:rPr lang="en-US" dirty="0" err="1" smtClean="0"/>
              <a:t>empyema</a:t>
            </a:r>
            <a:endParaRPr lang="ar-KW" dirty="0"/>
          </a:p>
        </p:txBody>
      </p:sp>
    </p:spTree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Table Placeholder 3" descr="gr3-midi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26526"/>
            <a:ext cx="3589736" cy="3944764"/>
          </a:xfrm>
        </p:spPr>
      </p:pic>
      <p:sp>
        <p:nvSpPr>
          <p:cNvPr id="5" name="TextBox 4"/>
          <p:cNvSpPr txBox="1"/>
          <p:nvPr/>
        </p:nvSpPr>
        <p:spPr>
          <a:xfrm>
            <a:off x="683568" y="5661248"/>
            <a:ext cx="38164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Anerobe</a:t>
            </a:r>
            <a:r>
              <a:rPr lang="en-US" dirty="0" smtClean="0"/>
              <a:t> causing cavity.</a:t>
            </a:r>
            <a:endParaRPr lang="ar-KW" dirty="0"/>
          </a:p>
        </p:txBody>
      </p:sp>
      <p:pic>
        <p:nvPicPr>
          <p:cNvPr id="6" name="Picture 5" descr="gr4-mi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4480261" cy="3785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5661248"/>
            <a:ext cx="4032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ARDS complicate severe viral pneumonia</a:t>
            </a:r>
            <a:endParaRPr lang="ar-KW" dirty="0"/>
          </a:p>
        </p:txBody>
      </p:sp>
    </p:spTree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Diagnosis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Assess overall clinical </a:t>
            </a:r>
            <a:r>
              <a:rPr lang="en-US" dirty="0" smtClean="0"/>
              <a:t>picture</a:t>
            </a:r>
          </a:p>
          <a:p>
            <a:pPr algn="l" rtl="0"/>
            <a:r>
              <a:rPr lang="en-US" dirty="0" smtClean="0"/>
              <a:t>CURP-65 score.</a:t>
            </a:r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Pneumonia Severity Index (PSI)</a:t>
            </a:r>
          </a:p>
          <a:p>
            <a:pPr lvl="1" algn="l" rtl="0"/>
            <a:r>
              <a:rPr lang="en-US" dirty="0"/>
              <a:t>Aids in assessment of mortality risk and disposition</a:t>
            </a:r>
          </a:p>
          <a:p>
            <a:pPr lvl="1" algn="l" rtl="0"/>
            <a:r>
              <a:rPr lang="en-US" dirty="0"/>
              <a:t>Age, gender, NH, co-morbidities, physical exam lab/radiographic findings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/>
              <a:t>Outpt</a:t>
            </a:r>
            <a:r>
              <a:rPr lang="en-US" dirty="0"/>
              <a:t> Management in Pt with </a:t>
            </a:r>
            <a:r>
              <a:rPr lang="en-US" dirty="0" err="1"/>
              <a:t>comorbidities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u="sng" dirty="0" err="1"/>
              <a:t>Comorbidities</a:t>
            </a:r>
            <a:r>
              <a:rPr lang="en-US" sz="2800" dirty="0"/>
              <a:t>: cardiopulmonary </a:t>
            </a:r>
            <a:r>
              <a:rPr lang="en-US" sz="2800" dirty="0" smtClean="0"/>
              <a:t>disease </a:t>
            </a:r>
            <a:r>
              <a:rPr lang="en-US" sz="2800" dirty="0"/>
              <a:t>or </a:t>
            </a:r>
            <a:r>
              <a:rPr lang="en-US" sz="2800" dirty="0" err="1"/>
              <a:t>immunocompromised</a:t>
            </a:r>
            <a:r>
              <a:rPr lang="en-US" sz="2800" dirty="0"/>
              <a:t> state</a:t>
            </a:r>
          </a:p>
          <a:p>
            <a:pPr algn="l" rtl="0"/>
            <a:r>
              <a:rPr lang="en-US" sz="2800" u="sng" dirty="0"/>
              <a:t>Organisms</a:t>
            </a:r>
            <a:r>
              <a:rPr lang="en-US" sz="2800" dirty="0"/>
              <a:t>: S. </a:t>
            </a:r>
            <a:r>
              <a:rPr lang="en-US" sz="2800" dirty="0" err="1"/>
              <a:t>pneumo</a:t>
            </a:r>
            <a:r>
              <a:rPr lang="en-US" sz="2800" dirty="0"/>
              <a:t>, viral, H. flu, aerobic GN rods, S. </a:t>
            </a:r>
            <a:r>
              <a:rPr lang="en-US" sz="2800" dirty="0" err="1"/>
              <a:t>aureus</a:t>
            </a:r>
            <a:endParaRPr lang="en-US" sz="2800" dirty="0"/>
          </a:p>
          <a:p>
            <a:pPr algn="l" rtl="0"/>
            <a:r>
              <a:rPr lang="en-US" sz="2800" u="sng" dirty="0"/>
              <a:t>Recommended </a:t>
            </a:r>
            <a:r>
              <a:rPr lang="en-US" sz="2800" u="sng" dirty="0" err="1"/>
              <a:t>Abx</a:t>
            </a:r>
            <a:r>
              <a:rPr lang="en-US" sz="2800" dirty="0"/>
              <a:t>:</a:t>
            </a:r>
          </a:p>
          <a:p>
            <a:pPr lvl="1" algn="l" rtl="0"/>
            <a:r>
              <a:rPr lang="en-US" sz="2400" dirty="0"/>
              <a:t>Respiratory </a:t>
            </a:r>
            <a:r>
              <a:rPr lang="en-US" sz="2400" dirty="0" err="1"/>
              <a:t>quinolone</a:t>
            </a:r>
            <a:r>
              <a:rPr lang="en-US" sz="2400" dirty="0"/>
              <a:t>, OR advanced </a:t>
            </a:r>
            <a:r>
              <a:rPr lang="en-US" sz="2400" dirty="0" err="1"/>
              <a:t>macrolide</a:t>
            </a:r>
            <a:endParaRPr lang="en-US" sz="2400" dirty="0"/>
          </a:p>
          <a:p>
            <a:pPr algn="l" rtl="0"/>
            <a:r>
              <a:rPr lang="en-US" sz="2800" u="sng" dirty="0"/>
              <a:t>Recent </a:t>
            </a:r>
            <a:r>
              <a:rPr lang="en-US" sz="2800" u="sng" dirty="0" err="1"/>
              <a:t>Abx</a:t>
            </a:r>
            <a:r>
              <a:rPr lang="en-US" sz="2800" dirty="0"/>
              <a:t>:</a:t>
            </a:r>
          </a:p>
          <a:p>
            <a:pPr lvl="1" algn="l" rtl="0"/>
            <a:r>
              <a:rPr lang="en-US" sz="2400" dirty="0"/>
              <a:t>Respiratory </a:t>
            </a:r>
            <a:r>
              <a:rPr lang="en-US" sz="2400" dirty="0" err="1"/>
              <a:t>quinolone</a:t>
            </a:r>
            <a:r>
              <a:rPr lang="en-US" sz="2400" dirty="0"/>
              <a:t> OR</a:t>
            </a:r>
          </a:p>
          <a:p>
            <a:pPr lvl="1" algn="l" rtl="0"/>
            <a:r>
              <a:rPr lang="en-US" sz="2400" dirty="0"/>
              <a:t>Advanced </a:t>
            </a:r>
            <a:r>
              <a:rPr lang="en-US" sz="2400" dirty="0" err="1"/>
              <a:t>macrolide</a:t>
            </a:r>
            <a:r>
              <a:rPr lang="en-US" sz="2400" dirty="0"/>
              <a:t> + beta-</a:t>
            </a:r>
            <a:r>
              <a:rPr lang="en-US" sz="2400" dirty="0" err="1"/>
              <a:t>lactam</a:t>
            </a:r>
            <a:endParaRPr lang="en-US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/>
              <a:t>Smoking cessation</a:t>
            </a:r>
          </a:p>
          <a:p>
            <a:pPr>
              <a:lnSpc>
                <a:spcPct val="90000"/>
              </a:lnSpc>
            </a:pPr>
            <a:r>
              <a:rPr lang="en-US" dirty="0"/>
              <a:t>Vaccination per ACIP recommendations</a:t>
            </a:r>
          </a:p>
          <a:p>
            <a:pPr lvl="1" algn="l" rtl="0">
              <a:lnSpc>
                <a:spcPct val="90000"/>
              </a:lnSpc>
            </a:pPr>
            <a:r>
              <a:rPr lang="en-US" dirty="0"/>
              <a:t>Influenza</a:t>
            </a:r>
          </a:p>
          <a:p>
            <a:pPr lvl="2" algn="l" rtl="0">
              <a:lnSpc>
                <a:spcPct val="90000"/>
              </a:lnSpc>
            </a:pPr>
            <a:r>
              <a:rPr lang="en-US" dirty="0"/>
              <a:t>Inactivated vaccine for people &gt;50 </a:t>
            </a:r>
            <a:r>
              <a:rPr lang="en-US" dirty="0" err="1"/>
              <a:t>yo</a:t>
            </a:r>
            <a:r>
              <a:rPr lang="en-US" dirty="0"/>
              <a:t>, those at risk for influenza </a:t>
            </a:r>
            <a:r>
              <a:rPr lang="en-US" dirty="0" err="1"/>
              <a:t>compolications</a:t>
            </a:r>
            <a:r>
              <a:rPr lang="en-US" dirty="0"/>
              <a:t>, household contacts of high-risk persons and healthcare </a:t>
            </a:r>
            <a:r>
              <a:rPr lang="en-US" dirty="0" smtClean="0"/>
              <a:t>workers</a:t>
            </a:r>
          </a:p>
          <a:p>
            <a:pPr lvl="2" algn="l" rtl="0">
              <a:lnSpc>
                <a:spcPct val="90000"/>
              </a:lnSpc>
            </a:pPr>
            <a:r>
              <a:rPr lang="en-US" dirty="0" smtClean="0"/>
              <a:t>Intranasal </a:t>
            </a:r>
            <a:r>
              <a:rPr lang="en-US" dirty="0"/>
              <a:t>live, attenuated vaccine: 5-49yo without chronic underlying </a:t>
            </a:r>
            <a:r>
              <a:rPr lang="en-US" dirty="0" err="1"/>
              <a:t>dz</a:t>
            </a:r>
            <a:endParaRPr lang="en-US" dirty="0"/>
          </a:p>
          <a:p>
            <a:pPr lvl="1" algn="l" rtl="0">
              <a:lnSpc>
                <a:spcPct val="90000"/>
              </a:lnSpc>
            </a:pPr>
            <a:r>
              <a:rPr lang="en-US" dirty="0"/>
              <a:t>Pneumococcal</a:t>
            </a:r>
          </a:p>
          <a:p>
            <a:pPr lvl="2" algn="l" rtl="0">
              <a:lnSpc>
                <a:spcPct val="90000"/>
              </a:lnSpc>
            </a:pPr>
            <a:r>
              <a:rPr lang="en-US" dirty="0" err="1"/>
              <a:t>Immunocompetent</a:t>
            </a:r>
            <a:r>
              <a:rPr lang="en-US" dirty="0"/>
              <a:t> ≥ 65 </a:t>
            </a:r>
            <a:r>
              <a:rPr lang="en-US" dirty="0" err="1"/>
              <a:t>yo</a:t>
            </a:r>
            <a:r>
              <a:rPr lang="en-US" dirty="0"/>
              <a:t>, chronic illness and </a:t>
            </a:r>
            <a:r>
              <a:rPr lang="en-US" dirty="0" err="1"/>
              <a:t>immunocompromised</a:t>
            </a:r>
            <a:r>
              <a:rPr lang="en-US" dirty="0"/>
              <a:t> ≤ 64 </a:t>
            </a:r>
            <a:r>
              <a:rPr lang="en-US" dirty="0" err="1"/>
              <a:t>yo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30724" name="Picture 4" descr="D:\Chapter15\Labeled\FG15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685800"/>
            <a:ext cx="7162800" cy="5446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itchFamily="34" charset="0"/>
              </a:rPr>
              <a:t>Lower Respiratory Tract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folHlink"/>
                </a:solidFill>
                <a:latin typeface="Tahoma" pitchFamily="34" charset="0"/>
              </a:rPr>
              <a:t>Conducting airways </a:t>
            </a:r>
            <a:r>
              <a:rPr lang="en-US" dirty="0">
                <a:latin typeface="Tahoma" pitchFamily="34" charset="0"/>
              </a:rPr>
              <a:t>(trachea, bronchi, up to terminal bronchioles). </a:t>
            </a:r>
          </a:p>
          <a:p>
            <a:pPr algn="l" rtl="0"/>
            <a:r>
              <a:rPr lang="en-US" dirty="0">
                <a:solidFill>
                  <a:schemeClr val="folHlink"/>
                </a:solidFill>
                <a:latin typeface="Tahoma" pitchFamily="34" charset="0"/>
              </a:rPr>
              <a:t>Respiratory portion</a:t>
            </a:r>
            <a:r>
              <a:rPr lang="en-US" dirty="0">
                <a:latin typeface="Tahoma" pitchFamily="34" charset="0"/>
              </a:rPr>
              <a:t> of the respiratory system (respiratory bronchioles, alveolar ducts, and alveoli).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Conducting zone of lower  respiratory tract</a:t>
            </a:r>
          </a:p>
        </p:txBody>
      </p:sp>
      <p:pic>
        <p:nvPicPr>
          <p:cNvPr id="82948" name="Picture 4" descr="D:\Image_Library\JPEG_IL\22_IL_jpeg\22-07_CondctngZon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8338" y="1935163"/>
            <a:ext cx="5267324" cy="4389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2125</Words>
  <Application>Microsoft Office PowerPoint</Application>
  <PresentationFormat>On-screen Show (4:3)</PresentationFormat>
  <Paragraphs>473</Paragraphs>
  <Slides>64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Flow</vt:lpstr>
      <vt:lpstr>Respiratory infections </vt:lpstr>
      <vt:lpstr>Why is this important?</vt:lpstr>
      <vt:lpstr>Slide 3</vt:lpstr>
      <vt:lpstr>Respiratory System Functions </vt:lpstr>
      <vt:lpstr>Upper Respiratory Tract </vt:lpstr>
      <vt:lpstr>Upper respiratory tract</vt:lpstr>
      <vt:lpstr>Slide 7</vt:lpstr>
      <vt:lpstr>Lower Respiratory Tract</vt:lpstr>
      <vt:lpstr>Conducting zone of lower  respiratory tract</vt:lpstr>
      <vt:lpstr>Respiratory Zone of Lower Respiratory Tract</vt:lpstr>
      <vt:lpstr>Respiratory defense mechanism</vt:lpstr>
      <vt:lpstr>Upper respiratory tract infection</vt:lpstr>
      <vt:lpstr>URT infections</vt:lpstr>
      <vt:lpstr>Pathophysiology </vt:lpstr>
      <vt:lpstr>URT infections</vt:lpstr>
      <vt:lpstr>URT infections</vt:lpstr>
      <vt:lpstr>Common Cold</vt:lpstr>
      <vt:lpstr>Virology Over 200 viruses</vt:lpstr>
      <vt:lpstr>Common cold</vt:lpstr>
      <vt:lpstr>Tonsilitis-pharyngitis</vt:lpstr>
      <vt:lpstr>Causative organisms</vt:lpstr>
      <vt:lpstr>Due to streptococci:</vt:lpstr>
      <vt:lpstr>Signs/symptoms</vt:lpstr>
      <vt:lpstr>Viral tonsillitis/pharyngitis</vt:lpstr>
      <vt:lpstr>Exudates</vt:lpstr>
      <vt:lpstr>Lymphadenopathy</vt:lpstr>
      <vt:lpstr>Laboratory</vt:lpstr>
      <vt:lpstr>Tonsillitis due to Streptococci</vt:lpstr>
      <vt:lpstr>Antibiotics in Tonsillitis/pharyngitis due to GABHS</vt:lpstr>
      <vt:lpstr>Acute Otitis Media causes</vt:lpstr>
      <vt:lpstr>Acute Otitis Media</vt:lpstr>
      <vt:lpstr>Signs and Symptoms</vt:lpstr>
      <vt:lpstr>Acute Rhinitis / Sinusitis</vt:lpstr>
      <vt:lpstr>Predisposition to Sinusitis</vt:lpstr>
      <vt:lpstr>Management </vt:lpstr>
      <vt:lpstr>Acute bronchitis</vt:lpstr>
      <vt:lpstr>Acute Bronchitis</vt:lpstr>
      <vt:lpstr>Acute bronchitis</vt:lpstr>
      <vt:lpstr>Pneumonia </vt:lpstr>
      <vt:lpstr>Pneumonia </vt:lpstr>
      <vt:lpstr>pneumonia</vt:lpstr>
      <vt:lpstr>pneumonia</vt:lpstr>
      <vt:lpstr>Community Acquired Pneumonia</vt:lpstr>
      <vt:lpstr>Community acquired pneumonia</vt:lpstr>
      <vt:lpstr>“Nosocomial” Pneumonia</vt:lpstr>
      <vt:lpstr>“Nosocomial” Pneumonia</vt:lpstr>
      <vt:lpstr>Hospital acquired pneumonia</vt:lpstr>
      <vt:lpstr>Streptococcus pneumonia</vt:lpstr>
      <vt:lpstr>Slide 49</vt:lpstr>
      <vt:lpstr>Atypical Pneumonia</vt:lpstr>
      <vt:lpstr>Atypical pneumonia</vt:lpstr>
      <vt:lpstr>Atypical pneumonias</vt:lpstr>
      <vt:lpstr>Other bacteria</vt:lpstr>
      <vt:lpstr>Viral Pneumonia</vt:lpstr>
      <vt:lpstr>Investigations for pneumonia</vt:lpstr>
      <vt:lpstr>Slide 56</vt:lpstr>
      <vt:lpstr>Infiltrate Patterns</vt:lpstr>
      <vt:lpstr>Slide 58</vt:lpstr>
      <vt:lpstr>Slide 59</vt:lpstr>
      <vt:lpstr>Slide 60</vt:lpstr>
      <vt:lpstr>Slide 61</vt:lpstr>
      <vt:lpstr>Clinical Diagnosis</vt:lpstr>
      <vt:lpstr> Outpt Management in Pt with comorbidities</vt:lpstr>
      <vt:lpstr>Prevention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infections</dc:title>
  <dc:creator>Dell</dc:creator>
  <cp:lastModifiedBy>m.salah</cp:lastModifiedBy>
  <cp:revision>59</cp:revision>
  <dcterms:created xsi:type="dcterms:W3CDTF">2011-12-11T20:09:04Z</dcterms:created>
  <dcterms:modified xsi:type="dcterms:W3CDTF">2012-12-03T20:36:25Z</dcterms:modified>
</cp:coreProperties>
</file>