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C8A1AA6C-D7DE-41DD-8FCD-A4818C9F4195}" type="datetimeFigureOut">
              <a:rPr lang="en-US" smtClean="0"/>
              <a:pPr/>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A2BC7-453D-4ECD-8EC9-CA927D80FBA8}" type="slidenum">
              <a:rPr lang="en-US" smtClean="0"/>
              <a:pPr/>
              <a:t>‹#›</a:t>
            </a:fld>
            <a:endParaRPr lang="en-US"/>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A1AA6C-D7DE-41DD-8FCD-A4818C9F4195}" type="datetimeFigureOut">
              <a:rPr lang="en-US" smtClean="0"/>
              <a:pPr/>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A2BC7-453D-4ECD-8EC9-CA927D80FBA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A1AA6C-D7DE-41DD-8FCD-A4818C9F4195}" type="datetimeFigureOut">
              <a:rPr lang="en-US" smtClean="0"/>
              <a:pPr/>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A2BC7-453D-4ECD-8EC9-CA927D80FBA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A1AA6C-D7DE-41DD-8FCD-A4818C9F4195}" type="datetimeFigureOut">
              <a:rPr lang="en-US" smtClean="0"/>
              <a:pPr/>
              <a:t>5/8/2014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0A2BC7-453D-4ECD-8EC9-CA927D80FBA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C8A1AA6C-D7DE-41DD-8FCD-A4818C9F4195}" type="datetimeFigureOut">
              <a:rPr lang="en-US" smtClean="0"/>
              <a:pPr/>
              <a:t>5/8/2014</a:t>
            </a:fld>
            <a:endParaRPr lang="en-US"/>
          </a:p>
        </p:txBody>
      </p:sp>
      <p:sp>
        <p:nvSpPr>
          <p:cNvPr id="91" name="Footer Placeholder 90"/>
          <p:cNvSpPr>
            <a:spLocks noGrp="1"/>
          </p:cNvSpPr>
          <p:nvPr>
            <p:ph type="ftr" sz="quarter" idx="11"/>
          </p:nvPr>
        </p:nvSpPr>
        <p:spPr/>
        <p:txBody>
          <a:bodyPr/>
          <a:lstStyle/>
          <a:p>
            <a:endParaRPr lang="en-US"/>
          </a:p>
        </p:txBody>
      </p:sp>
      <p:sp>
        <p:nvSpPr>
          <p:cNvPr id="92" name="Slide Number Placeholder 91"/>
          <p:cNvSpPr>
            <a:spLocks noGrp="1"/>
          </p:cNvSpPr>
          <p:nvPr>
            <p:ph type="sldNum" sz="quarter" idx="12"/>
          </p:nvPr>
        </p:nvSpPr>
        <p:spPr/>
        <p:txBody>
          <a:bodyPr/>
          <a:lstStyle/>
          <a:p>
            <a:fld id="{170A2BC7-453D-4ECD-8EC9-CA927D80FBA8}"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A1AA6C-D7DE-41DD-8FCD-A4818C9F4195}" type="datetimeFigureOut">
              <a:rPr lang="en-US" smtClean="0"/>
              <a:pPr/>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A2BC7-453D-4ECD-8EC9-CA927D80FBA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A1AA6C-D7DE-41DD-8FCD-A4818C9F4195}" type="datetimeFigureOut">
              <a:rPr lang="en-US" smtClean="0"/>
              <a:pPr/>
              <a:t>5/8/2014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0A2BC7-453D-4ECD-8EC9-CA927D80FBA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A1AA6C-D7DE-41DD-8FCD-A4818C9F4195}" type="datetimeFigureOut">
              <a:rPr lang="en-US" smtClean="0"/>
              <a:pPr/>
              <a:t>5/8/2014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0A2BC7-453D-4ECD-8EC9-CA927D80FBA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A1AA6C-D7DE-41DD-8FCD-A4818C9F4195}" type="datetimeFigureOut">
              <a:rPr lang="en-US" smtClean="0"/>
              <a:pPr/>
              <a:t>5/8/2014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0A2BC7-453D-4ECD-8EC9-CA927D80FBA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A1AA6C-D7DE-41DD-8FCD-A4818C9F4195}" type="datetimeFigureOut">
              <a:rPr lang="en-US" smtClean="0"/>
              <a:pPr/>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A2BC7-453D-4ECD-8EC9-CA927D80FBA8}" type="slidenum">
              <a:rPr lang="en-US" smtClean="0"/>
              <a:pPr/>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C8A1AA6C-D7DE-41DD-8FCD-A4818C9F4195}" type="datetimeFigureOut">
              <a:rPr lang="en-US" smtClean="0"/>
              <a:pPr/>
              <a:t>5/8/2014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0A2BC7-453D-4ECD-8EC9-CA927D80FBA8}" type="slidenum">
              <a:rPr lang="en-US" smtClean="0"/>
              <a:pPr/>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C8A1AA6C-D7DE-41DD-8FCD-A4818C9F4195}" type="datetimeFigureOut">
              <a:rPr lang="en-US" smtClean="0"/>
              <a:pPr/>
              <a:t>5/8/2014</a:t>
            </a:fld>
            <a:endParaRPr lang="en-US"/>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170A2BC7-453D-4ECD-8EC9-CA927D80FBA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smtClean="0"/>
              <a:t>Repairs for RPD</a:t>
            </a:r>
            <a:endParaRPr lang="en-US" sz="4800" dirty="0"/>
          </a:p>
        </p:txBody>
      </p:sp>
    </p:spTree>
    <p:extLst>
      <p:ext uri="{BB962C8B-B14F-4D97-AF65-F5344CB8AC3E}">
        <p14:creationId xmlns:p14="http://schemas.microsoft.com/office/powerpoint/2010/main" xmlns="" val="38844384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229600" cy="6248400"/>
          </a:xfrm>
        </p:spPr>
        <p:txBody>
          <a:bodyPr/>
          <a:lstStyle/>
          <a:p>
            <a:pPr marL="0" indent="0">
              <a:buNone/>
            </a:pPr>
            <a:r>
              <a:rPr lang="en-US" b="1" u="sng" dirty="0" smtClean="0"/>
              <a:t>4- Loss of a tooth or teeth not involved in the support or retention:</a:t>
            </a:r>
            <a:endParaRPr lang="en-US" b="1" u="sng" dirty="0"/>
          </a:p>
        </p:txBody>
      </p:sp>
      <p:sp>
        <p:nvSpPr>
          <p:cNvPr id="4" name="Rectangle 3"/>
          <p:cNvSpPr/>
          <p:nvPr/>
        </p:nvSpPr>
        <p:spPr>
          <a:xfrm>
            <a:off x="304800" y="1371600"/>
            <a:ext cx="8610600" cy="3046988"/>
          </a:xfrm>
          <a:prstGeom prst="rect">
            <a:avLst/>
          </a:prstGeom>
        </p:spPr>
        <p:txBody>
          <a:bodyPr wrap="square">
            <a:spAutoFit/>
          </a:bodyPr>
          <a:lstStyle/>
          <a:p>
            <a:pPr algn="just"/>
            <a:r>
              <a:rPr lang="en-US" sz="2400" dirty="0" smtClean="0"/>
              <a:t>The addition of teeth to </a:t>
            </a:r>
            <a:r>
              <a:rPr lang="en-US" sz="2400" dirty="0" smtClean="0">
                <a:solidFill>
                  <a:schemeClr val="accent2">
                    <a:lumMod val="60000"/>
                    <a:lumOff val="40000"/>
                  </a:schemeClr>
                </a:solidFill>
              </a:rPr>
              <a:t>metal bases </a:t>
            </a:r>
            <a:r>
              <a:rPr lang="en-US" sz="2400" dirty="0" smtClean="0"/>
              <a:t>is complex and necessitates either casting a new component and attaching it by soldering or creating retentive elements for the attachment of an acrylic resin extension, in </a:t>
            </a:r>
            <a:r>
              <a:rPr lang="en-US" sz="2400" dirty="0" smtClean="0">
                <a:solidFill>
                  <a:schemeClr val="accent2">
                    <a:lumMod val="60000"/>
                    <a:lumOff val="40000"/>
                  </a:schemeClr>
                </a:solidFill>
              </a:rPr>
              <a:t>bilateral extension saddle</a:t>
            </a:r>
            <a:r>
              <a:rPr lang="en-US" sz="2400" dirty="0" smtClean="0"/>
              <a:t>, the need for subsequent relining of the entire base should be considered. After the extension of the denture base, a relining procedure of both the new and old base should be carried out to provide optimum tissue support for the restoration.</a:t>
            </a:r>
            <a:endParaRPr lang="en-US" sz="2400" dirty="0"/>
          </a:p>
        </p:txBody>
      </p:sp>
    </p:spTree>
    <p:extLst>
      <p:ext uri="{BB962C8B-B14F-4D97-AF65-F5344CB8AC3E}">
        <p14:creationId xmlns:p14="http://schemas.microsoft.com/office/powerpoint/2010/main" xmlns="" val="1452648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7037"/>
            <a:ext cx="8229600" cy="5745163"/>
          </a:xfrm>
        </p:spPr>
        <p:txBody>
          <a:bodyPr>
            <a:normAutofit/>
          </a:bodyPr>
          <a:lstStyle/>
          <a:p>
            <a:pPr marL="0" indent="0">
              <a:buNone/>
            </a:pPr>
            <a:r>
              <a:rPr lang="en-US" b="1" u="sng" dirty="0" smtClean="0"/>
              <a:t>5- </a:t>
            </a:r>
            <a:r>
              <a:rPr lang="en-US" b="1" u="sng" dirty="0"/>
              <a:t>Loss of </a:t>
            </a:r>
            <a:r>
              <a:rPr lang="en-US" b="1" u="sng" dirty="0" smtClean="0"/>
              <a:t>an abutment  </a:t>
            </a:r>
            <a:r>
              <a:rPr lang="en-US" b="1" u="sng" dirty="0"/>
              <a:t>tooth </a:t>
            </a:r>
            <a:r>
              <a:rPr lang="en-US" b="1" u="sng" dirty="0" smtClean="0"/>
              <a:t>necessitating its replacement and making a new direct retainer:</a:t>
            </a:r>
          </a:p>
          <a:p>
            <a:pPr marL="0" indent="0" algn="just">
              <a:buNone/>
            </a:pPr>
            <a:endParaRPr lang="en-US" dirty="0" smtClean="0"/>
          </a:p>
          <a:p>
            <a:pPr marL="0" indent="0" algn="just">
              <a:buNone/>
            </a:pPr>
            <a:r>
              <a:rPr lang="en-US" dirty="0" smtClean="0"/>
              <a:t>In </a:t>
            </a:r>
            <a:r>
              <a:rPr lang="en-US" dirty="0"/>
              <a:t>the event of a lost abutment, the </a:t>
            </a:r>
            <a:r>
              <a:rPr lang="en-US" dirty="0">
                <a:solidFill>
                  <a:schemeClr val="accent2">
                    <a:lumMod val="60000"/>
                    <a:lumOff val="40000"/>
                  </a:schemeClr>
                </a:solidFill>
              </a:rPr>
              <a:t>next adjacent tooth </a:t>
            </a:r>
            <a:r>
              <a:rPr lang="en-US" dirty="0"/>
              <a:t>to be </a:t>
            </a:r>
            <a:r>
              <a:rPr lang="en-US" dirty="0" smtClean="0"/>
              <a:t>selected, and </a:t>
            </a:r>
            <a:r>
              <a:rPr lang="en-US" dirty="0"/>
              <a:t>it generally will require modification or a restoration. Any new restoration should be made to </a:t>
            </a:r>
            <a:r>
              <a:rPr lang="en-US" dirty="0" smtClean="0">
                <a:solidFill>
                  <a:schemeClr val="accent2">
                    <a:lumMod val="60000"/>
                    <a:lumOff val="40000"/>
                  </a:schemeClr>
                </a:solidFill>
              </a:rPr>
              <a:t>confirm</a:t>
            </a:r>
            <a:r>
              <a:rPr lang="en-US" dirty="0" smtClean="0"/>
              <a:t> </a:t>
            </a:r>
            <a:r>
              <a:rPr lang="en-US" dirty="0"/>
              <a:t>to the original </a:t>
            </a:r>
            <a:r>
              <a:rPr lang="en-US" dirty="0" smtClean="0"/>
              <a:t>path of placement. Otherwise modification </a:t>
            </a:r>
            <a:r>
              <a:rPr lang="en-US" dirty="0"/>
              <a:t>to the </a:t>
            </a:r>
            <a:r>
              <a:rPr lang="en-US" dirty="0" smtClean="0"/>
              <a:t>exiting </a:t>
            </a:r>
            <a:r>
              <a:rPr lang="en-US" dirty="0"/>
              <a:t>tooth </a:t>
            </a:r>
            <a:r>
              <a:rPr lang="en-US" dirty="0" smtClean="0"/>
              <a:t>should be done </a:t>
            </a:r>
            <a:r>
              <a:rPr lang="en-US" dirty="0"/>
              <a:t>the same as during any other mouth preparations, with </a:t>
            </a:r>
            <a:r>
              <a:rPr lang="en-US" dirty="0">
                <a:solidFill>
                  <a:schemeClr val="accent2">
                    <a:lumMod val="60000"/>
                    <a:lumOff val="40000"/>
                  </a:schemeClr>
                </a:solidFill>
              </a:rPr>
              <a:t>proximal </a:t>
            </a:r>
            <a:r>
              <a:rPr lang="en-US" dirty="0" smtClean="0">
                <a:solidFill>
                  <a:schemeClr val="accent2">
                    <a:lumMod val="60000"/>
                    <a:lumOff val="40000"/>
                  </a:schemeClr>
                </a:solidFill>
              </a:rPr>
              <a:t>recontouring</a:t>
            </a:r>
            <a:r>
              <a:rPr lang="en-US" dirty="0"/>
              <a:t>, </a:t>
            </a:r>
            <a:r>
              <a:rPr lang="en-US" dirty="0" smtClean="0"/>
              <a:t>preparation </a:t>
            </a:r>
            <a:r>
              <a:rPr lang="en-US" dirty="0"/>
              <a:t>of an </a:t>
            </a:r>
            <a:r>
              <a:rPr lang="en-US" dirty="0">
                <a:solidFill>
                  <a:schemeClr val="accent2">
                    <a:lumMod val="60000"/>
                    <a:lumOff val="40000"/>
                  </a:schemeClr>
                </a:solidFill>
              </a:rPr>
              <a:t>adequate occlusal rest seat</a:t>
            </a:r>
            <a:r>
              <a:rPr lang="en-US" dirty="0"/>
              <a:t>, and any </a:t>
            </a:r>
            <a:r>
              <a:rPr lang="en-US" dirty="0" smtClean="0"/>
              <a:t>reduction </a:t>
            </a:r>
            <a:r>
              <a:rPr lang="en-US" dirty="0"/>
              <a:t>in </a:t>
            </a:r>
            <a:r>
              <a:rPr lang="en-US" dirty="0" smtClean="0"/>
              <a:t>tooth, contours </a:t>
            </a:r>
            <a:r>
              <a:rPr lang="en-US" dirty="0"/>
              <a:t>necessary to accommodate retentive and stabilizing </a:t>
            </a:r>
            <a:r>
              <a:rPr lang="en-US" dirty="0" smtClean="0"/>
              <a:t>components</a:t>
            </a:r>
            <a:r>
              <a:rPr lang="en-US" dirty="0"/>
              <a:t>. A </a:t>
            </a:r>
            <a:r>
              <a:rPr lang="en-US" dirty="0">
                <a:solidFill>
                  <a:schemeClr val="accent2">
                    <a:lumMod val="60000"/>
                    <a:lumOff val="40000"/>
                  </a:schemeClr>
                </a:solidFill>
              </a:rPr>
              <a:t>new clasp assembly </a:t>
            </a:r>
            <a:r>
              <a:rPr lang="en-US" dirty="0"/>
              <a:t>may then be </a:t>
            </a:r>
            <a:r>
              <a:rPr lang="en-US" dirty="0">
                <a:solidFill>
                  <a:schemeClr val="accent2">
                    <a:lumMod val="60000"/>
                    <a:lumOff val="40000"/>
                  </a:schemeClr>
                </a:solidFill>
              </a:rPr>
              <a:t>cast</a:t>
            </a:r>
            <a:r>
              <a:rPr lang="en-US" dirty="0"/>
              <a:t> </a:t>
            </a:r>
            <a:r>
              <a:rPr lang="en-US" dirty="0" smtClean="0"/>
              <a:t>further </a:t>
            </a:r>
            <a:r>
              <a:rPr lang="en-US" dirty="0"/>
              <a:t>tooth and the denture reassembled with the new replacement tooth added.</a:t>
            </a:r>
          </a:p>
          <a:p>
            <a:pPr marL="0" indent="0">
              <a:buNone/>
            </a:pPr>
            <a:endParaRPr lang="en-US" b="1" u="sng" dirty="0"/>
          </a:p>
        </p:txBody>
      </p:sp>
    </p:spTree>
    <p:extLst>
      <p:ext uri="{BB962C8B-B14F-4D97-AF65-F5344CB8AC3E}">
        <p14:creationId xmlns:p14="http://schemas.microsoft.com/office/powerpoint/2010/main" xmlns="" val="324253257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295400" y="381000"/>
            <a:ext cx="6781800" cy="419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Rectangle 3"/>
          <p:cNvSpPr/>
          <p:nvPr/>
        </p:nvSpPr>
        <p:spPr>
          <a:xfrm>
            <a:off x="304800" y="4722674"/>
            <a:ext cx="8534400" cy="1754326"/>
          </a:xfrm>
          <a:prstGeom prst="rect">
            <a:avLst/>
          </a:prstGeom>
        </p:spPr>
        <p:txBody>
          <a:bodyPr wrap="square">
            <a:spAutoFit/>
          </a:bodyPr>
          <a:lstStyle/>
          <a:p>
            <a:pPr algn="just"/>
            <a:r>
              <a:rPr lang="en-US" b="1" dirty="0" smtClean="0"/>
              <a:t>PM abutment </a:t>
            </a:r>
            <a:r>
              <a:rPr lang="en-US" b="1" dirty="0"/>
              <a:t>had to be extracted. This Class I restoration could be returned to service by </a:t>
            </a:r>
            <a:r>
              <a:rPr lang="en-US" b="1" dirty="0">
                <a:solidFill>
                  <a:schemeClr val="accent2">
                    <a:lumMod val="60000"/>
                    <a:lumOff val="40000"/>
                  </a:schemeClr>
                </a:solidFill>
              </a:rPr>
              <a:t>using canine as abutment </a:t>
            </a:r>
            <a:r>
              <a:rPr lang="en-US" b="1" dirty="0"/>
              <a:t>and replacing lost </a:t>
            </a:r>
            <a:r>
              <a:rPr lang="en-US" b="1" dirty="0" smtClean="0"/>
              <a:t>first PM. </a:t>
            </a:r>
            <a:r>
              <a:rPr lang="en-US" b="1" dirty="0"/>
              <a:t>B, Cast was surveyed to determine modifications required for added retainer compatible with original design of restoration. C, Necessary recontouring of canine abutment was accomplished. New </a:t>
            </a:r>
            <a:r>
              <a:rPr lang="en-US" b="1" dirty="0">
                <a:solidFill>
                  <a:schemeClr val="accent2">
                    <a:lumMod val="60000"/>
                    <a:lumOff val="40000"/>
                  </a:schemeClr>
                </a:solidFill>
              </a:rPr>
              <a:t>retainer assembly was cast and soldered to major connector</a:t>
            </a:r>
            <a:r>
              <a:rPr lang="en-US" b="1" dirty="0"/>
              <a:t>. Wrought-wire retentive arm was employed as part of retainer assembly. D, </a:t>
            </a:r>
            <a:r>
              <a:rPr lang="en-US" b="1" dirty="0" smtClean="0"/>
              <a:t>first PM </a:t>
            </a:r>
            <a:r>
              <a:rPr lang="en-US" b="1" dirty="0"/>
              <a:t>was </a:t>
            </a:r>
            <a:r>
              <a:rPr lang="en-US" b="1" dirty="0" smtClean="0"/>
              <a:t>replaced.</a:t>
            </a:r>
            <a:endParaRPr lang="en-US" b="1" dirty="0"/>
          </a:p>
        </p:txBody>
      </p:sp>
    </p:spTree>
    <p:extLst>
      <p:ext uri="{BB962C8B-B14F-4D97-AF65-F5344CB8AC3E}">
        <p14:creationId xmlns:p14="http://schemas.microsoft.com/office/powerpoint/2010/main" xmlns="" val="16076320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50837"/>
            <a:ext cx="8229600" cy="5745163"/>
          </a:xfrm>
        </p:spPr>
        <p:txBody>
          <a:bodyPr/>
          <a:lstStyle/>
          <a:p>
            <a:pPr marL="0" indent="0">
              <a:buNone/>
            </a:pPr>
            <a:r>
              <a:rPr lang="en-US" b="1" u="sng" dirty="0" smtClean="0"/>
              <a:t>6- Other types </a:t>
            </a:r>
            <a:r>
              <a:rPr lang="en-US" b="1" u="sng" dirty="0"/>
              <a:t>of </a:t>
            </a:r>
            <a:r>
              <a:rPr lang="en-US" b="1" u="sng" dirty="0" smtClean="0"/>
              <a:t>repairs:</a:t>
            </a:r>
          </a:p>
          <a:p>
            <a:pPr marL="0" indent="0">
              <a:buNone/>
            </a:pPr>
            <a:endParaRPr lang="en-US" dirty="0" smtClean="0"/>
          </a:p>
          <a:p>
            <a:pPr marL="0" indent="0">
              <a:buNone/>
            </a:pPr>
            <a:r>
              <a:rPr lang="en-US" dirty="0" smtClean="0"/>
              <a:t>may include </a:t>
            </a:r>
            <a:r>
              <a:rPr lang="en-US" dirty="0"/>
              <a:t>the </a:t>
            </a:r>
            <a:r>
              <a:rPr lang="en-US" dirty="0" smtClean="0"/>
              <a:t>replacement </a:t>
            </a:r>
            <a:r>
              <a:rPr lang="en-US" dirty="0"/>
              <a:t>of a broken or lost prosthetically supplied tooth, the repair of a broken </a:t>
            </a:r>
            <a:r>
              <a:rPr lang="en-US" dirty="0" smtClean="0"/>
              <a:t>resin </a:t>
            </a:r>
            <a:r>
              <a:rPr lang="en-US" dirty="0"/>
              <a:t>base, or the reattachment of a loosened acrylic resin base to the metal </a:t>
            </a:r>
            <a:r>
              <a:rPr lang="en-US" dirty="0" smtClean="0"/>
              <a:t>framework. Breakage </a:t>
            </a:r>
            <a:r>
              <a:rPr lang="en-US" dirty="0"/>
              <a:t>is </a:t>
            </a:r>
            <a:r>
              <a:rPr lang="en-US" dirty="0" smtClean="0"/>
              <a:t>sometimes </a:t>
            </a:r>
            <a:r>
              <a:rPr lang="en-US" dirty="0"/>
              <a:t>the </a:t>
            </a:r>
            <a:r>
              <a:rPr lang="en-US" dirty="0" smtClean="0"/>
              <a:t>result </a:t>
            </a:r>
            <a:r>
              <a:rPr lang="en-US" dirty="0"/>
              <a:t>of poor </a:t>
            </a:r>
            <a:r>
              <a:rPr lang="en-US" dirty="0" smtClean="0"/>
              <a:t>design</a:t>
            </a:r>
            <a:r>
              <a:rPr lang="en-US" dirty="0"/>
              <a:t>, faulty fabrication, or use of the wrong </a:t>
            </a:r>
            <a:r>
              <a:rPr lang="en-US" dirty="0" smtClean="0"/>
              <a:t>material. </a:t>
            </a:r>
          </a:p>
          <a:p>
            <a:pPr marL="0" indent="0">
              <a:buNone/>
            </a:pPr>
            <a:endParaRPr lang="en-US" dirty="0"/>
          </a:p>
        </p:txBody>
      </p:sp>
    </p:spTree>
    <p:extLst>
      <p:ext uri="{BB962C8B-B14F-4D97-AF65-F5344CB8AC3E}">
        <p14:creationId xmlns:p14="http://schemas.microsoft.com/office/powerpoint/2010/main" xmlns="" val="11752138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24200"/>
            <a:ext cx="8229600" cy="4525963"/>
          </a:xfrm>
        </p:spPr>
        <p:txBody>
          <a:bodyPr>
            <a:normAutofit/>
          </a:bodyPr>
          <a:lstStyle/>
          <a:p>
            <a:pPr marL="0" indent="0" algn="just">
              <a:buNone/>
            </a:pPr>
            <a:r>
              <a:rPr lang="en-US" dirty="0"/>
              <a:t>Fractured denture base became completely detached from framework. </a:t>
            </a:r>
            <a:r>
              <a:rPr lang="en-US" dirty="0">
                <a:solidFill>
                  <a:schemeClr val="accent2">
                    <a:lumMod val="60000"/>
                    <a:lumOff val="40000"/>
                  </a:schemeClr>
                </a:solidFill>
              </a:rPr>
              <a:t>Remaining portion of denture </a:t>
            </a:r>
            <a:r>
              <a:rPr lang="en-US" dirty="0"/>
              <a:t>was placed in patient's mouth, impression was made in irreversible </a:t>
            </a:r>
            <a:r>
              <a:rPr lang="en-US" dirty="0">
                <a:solidFill>
                  <a:schemeClr val="accent2">
                    <a:lumMod val="60000"/>
                    <a:lumOff val="40000"/>
                  </a:schemeClr>
                </a:solidFill>
              </a:rPr>
              <a:t>hydrocolloid</a:t>
            </a:r>
            <a:r>
              <a:rPr lang="en-US" dirty="0"/>
              <a:t>, and cast was formed. B, </a:t>
            </a:r>
            <a:r>
              <a:rPr lang="en-US" dirty="0" err="1"/>
              <a:t>Buccal</a:t>
            </a:r>
            <a:r>
              <a:rPr lang="en-US" dirty="0"/>
              <a:t> portion of denture base contained artificial teeth and could be accurately related to minor connector. Index was made in stone. Right basal seat area of cast was painted with separating medium, and cast, denture, and index were assembled. New base was made of </a:t>
            </a:r>
            <a:r>
              <a:rPr lang="en-US" dirty="0" err="1">
                <a:solidFill>
                  <a:schemeClr val="accent2">
                    <a:lumMod val="60000"/>
                    <a:lumOff val="40000"/>
                  </a:schemeClr>
                </a:solidFill>
              </a:rPr>
              <a:t>autopolymerizing</a:t>
            </a:r>
            <a:r>
              <a:rPr lang="en-US" dirty="0">
                <a:solidFill>
                  <a:schemeClr val="accent2">
                    <a:lumMod val="60000"/>
                    <a:lumOff val="40000"/>
                  </a:schemeClr>
                </a:solidFill>
              </a:rPr>
              <a:t> acrylic resin </a:t>
            </a:r>
            <a:r>
              <a:rPr lang="en-US" dirty="0"/>
              <a:t>by sprinkling method. </a:t>
            </a:r>
          </a:p>
          <a:p>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295400" y="266700"/>
            <a:ext cx="6267450" cy="26289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41109565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pPr marL="0" indent="0">
              <a:buNone/>
            </a:pPr>
            <a:r>
              <a:rPr lang="en-US" b="1" u="sng" dirty="0"/>
              <a:t>REPAIR BY </a:t>
            </a:r>
            <a:r>
              <a:rPr lang="en-US" b="1" u="sng" dirty="0" smtClean="0"/>
              <a:t>SOLDERING</a:t>
            </a:r>
          </a:p>
          <a:p>
            <a:pPr marL="0" indent="0">
              <a:buNone/>
            </a:pPr>
            <a:endParaRPr lang="en-US" b="1" u="sng" dirty="0"/>
          </a:p>
          <a:p>
            <a:pPr marL="0" indent="0">
              <a:buNone/>
            </a:pPr>
            <a:r>
              <a:rPr lang="en-US" dirty="0"/>
              <a:t>Approximately 80% of all soldering in dentistry can be done </a:t>
            </a:r>
            <a:r>
              <a:rPr lang="en-US" dirty="0">
                <a:solidFill>
                  <a:schemeClr val="accent2">
                    <a:lumMod val="60000"/>
                    <a:lumOff val="40000"/>
                  </a:schemeClr>
                </a:solidFill>
              </a:rPr>
              <a:t>electrically</a:t>
            </a:r>
            <a:r>
              <a:rPr lang="en-US" dirty="0"/>
              <a:t>. Electric soldering units are available for this purpose and most dental laboratories are so </a:t>
            </a:r>
            <a:r>
              <a:rPr lang="en-US" dirty="0" smtClean="0"/>
              <a:t>equipped. </a:t>
            </a:r>
            <a:r>
              <a:rPr lang="en-US" dirty="0"/>
              <a:t>Electric soldering permits </a:t>
            </a:r>
            <a:r>
              <a:rPr lang="en-US" dirty="0">
                <a:solidFill>
                  <a:schemeClr val="accent2">
                    <a:lumMod val="60000"/>
                    <a:lumOff val="40000"/>
                  </a:schemeClr>
                </a:solidFill>
              </a:rPr>
              <a:t>soldering close to an acrylic resin base </a:t>
            </a:r>
            <a:r>
              <a:rPr lang="en-US" dirty="0"/>
              <a:t>without removing that base, because of the rapid localization of heat at the electrode. The acrylic resin base </a:t>
            </a:r>
            <a:r>
              <a:rPr lang="en-US" dirty="0" smtClean="0"/>
              <a:t>needs </a:t>
            </a:r>
            <a:r>
              <a:rPr lang="en-US" dirty="0"/>
              <a:t>only to be protected with a wet casting ring liner during soldering.</a:t>
            </a:r>
          </a:p>
          <a:p>
            <a:pPr marL="0" indent="0">
              <a:buNone/>
            </a:pPr>
            <a:endParaRPr lang="en-US" dirty="0"/>
          </a:p>
        </p:txBody>
      </p:sp>
    </p:spTree>
    <p:extLst>
      <p:ext uri="{BB962C8B-B14F-4D97-AF65-F5344CB8AC3E}">
        <p14:creationId xmlns:p14="http://schemas.microsoft.com/office/powerpoint/2010/main" xmlns="" val="2920823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algn="ctr"/>
            <a:r>
              <a:rPr lang="en-US" sz="4800" dirty="0" smtClean="0"/>
              <a:t>Relining and rebasing</a:t>
            </a:r>
            <a:endParaRPr lang="en-US" sz="4800" dirty="0"/>
          </a:p>
        </p:txBody>
      </p:sp>
      <p:sp>
        <p:nvSpPr>
          <p:cNvPr id="3" name="Content Placeholder 2"/>
          <p:cNvSpPr>
            <a:spLocks noGrp="1"/>
          </p:cNvSpPr>
          <p:nvPr>
            <p:ph idx="1"/>
          </p:nvPr>
        </p:nvSpPr>
        <p:spPr/>
        <p:txBody>
          <a:bodyPr>
            <a:normAutofit lnSpcReduction="10000"/>
          </a:bodyPr>
          <a:lstStyle/>
          <a:p>
            <a:pPr marL="0" indent="0">
              <a:buNone/>
            </a:pPr>
            <a:r>
              <a:rPr lang="en-US" u="sng" dirty="0">
                <a:solidFill>
                  <a:schemeClr val="accent2">
                    <a:lumMod val="60000"/>
                    <a:lumOff val="40000"/>
                  </a:schemeClr>
                </a:solidFill>
              </a:rPr>
              <a:t>relining</a:t>
            </a:r>
            <a:r>
              <a:rPr lang="en-US" dirty="0"/>
              <a:t> is the resurfacing of the tissue surface of a denture base with new material to make it fit the underlying tissue more accurately, whereas </a:t>
            </a:r>
            <a:r>
              <a:rPr lang="en-US" u="sng" dirty="0">
                <a:solidFill>
                  <a:schemeClr val="accent2">
                    <a:lumMod val="60000"/>
                    <a:lumOff val="40000"/>
                  </a:schemeClr>
                </a:solidFill>
              </a:rPr>
              <a:t>rebasing</a:t>
            </a:r>
            <a:r>
              <a:rPr lang="en-US" dirty="0"/>
              <a:t> is the </a:t>
            </a:r>
            <a:r>
              <a:rPr lang="en-US" dirty="0" smtClean="0"/>
              <a:t>replacement </a:t>
            </a:r>
            <a:r>
              <a:rPr lang="en-US" dirty="0"/>
              <a:t>of the entire denture base with new material while preserving the occlusal </a:t>
            </a:r>
            <a:r>
              <a:rPr lang="en-US" dirty="0" smtClean="0"/>
              <a:t>relationship.</a:t>
            </a:r>
          </a:p>
          <a:p>
            <a:pPr marL="0" indent="0">
              <a:buNone/>
            </a:pPr>
            <a:r>
              <a:rPr lang="en-US" dirty="0"/>
              <a:t>a new impression registration is necessary and uses the </a:t>
            </a:r>
            <a:r>
              <a:rPr lang="en-US" dirty="0">
                <a:solidFill>
                  <a:schemeClr val="accent2">
                    <a:lumMod val="60000"/>
                    <a:lumOff val="40000"/>
                  </a:schemeClr>
                </a:solidFill>
              </a:rPr>
              <a:t>existing denture base</a:t>
            </a:r>
            <a:r>
              <a:rPr lang="en-US" dirty="0"/>
              <a:t> as an </a:t>
            </a:r>
            <a:r>
              <a:rPr lang="en-US" dirty="0">
                <a:solidFill>
                  <a:schemeClr val="accent2">
                    <a:lumMod val="60000"/>
                    <a:lumOff val="40000"/>
                  </a:schemeClr>
                </a:solidFill>
              </a:rPr>
              <a:t>impression tray </a:t>
            </a:r>
            <a:r>
              <a:rPr lang="en-US" dirty="0"/>
              <a:t>for either a </a:t>
            </a:r>
            <a:r>
              <a:rPr lang="en-US" dirty="0">
                <a:solidFill>
                  <a:schemeClr val="accent2">
                    <a:lumMod val="60000"/>
                    <a:lumOff val="40000"/>
                  </a:schemeClr>
                </a:solidFill>
              </a:rPr>
              <a:t>closed-mouth</a:t>
            </a:r>
            <a:r>
              <a:rPr lang="en-US" dirty="0"/>
              <a:t> or an </a:t>
            </a:r>
            <a:r>
              <a:rPr lang="en-US" dirty="0">
                <a:solidFill>
                  <a:schemeClr val="accent2">
                    <a:lumMod val="60000"/>
                    <a:lumOff val="40000"/>
                  </a:schemeClr>
                </a:solidFill>
              </a:rPr>
              <a:t>open-mouth</a:t>
            </a:r>
            <a:r>
              <a:rPr lang="en-US" dirty="0"/>
              <a:t> impression procedure. One of several types of </a:t>
            </a:r>
            <a:r>
              <a:rPr lang="en-US" dirty="0" smtClean="0"/>
              <a:t>impression </a:t>
            </a:r>
            <a:r>
              <a:rPr lang="en-US" dirty="0"/>
              <a:t>materials may be used. The impression may be made with a metallic oxide </a:t>
            </a:r>
            <a:r>
              <a:rPr lang="en-US" dirty="0" smtClean="0"/>
              <a:t>impression </a:t>
            </a:r>
            <a:r>
              <a:rPr lang="en-US" dirty="0"/>
              <a:t>paste, with one of the rubber-base or silicone impression materials, with one of the tissue conditioning material, with an activated acrylic resin used as an impression material, or with a mouth-temperature </a:t>
            </a:r>
            <a:r>
              <a:rPr lang="en-US" dirty="0" smtClean="0"/>
              <a:t>wax.</a:t>
            </a:r>
            <a:endParaRPr lang="en-US" dirty="0"/>
          </a:p>
        </p:txBody>
      </p:sp>
    </p:spTree>
    <p:extLst>
      <p:ext uri="{BB962C8B-B14F-4D97-AF65-F5344CB8AC3E}">
        <p14:creationId xmlns:p14="http://schemas.microsoft.com/office/powerpoint/2010/main" xmlns="" val="427641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a:t>Before relining or rebasing is undertaken, the oral tissues must be returned to an </a:t>
            </a:r>
            <a:r>
              <a:rPr lang="en-US" u="sng" dirty="0">
                <a:solidFill>
                  <a:schemeClr val="accent2">
                    <a:lumMod val="60000"/>
                    <a:lumOff val="40000"/>
                  </a:schemeClr>
                </a:solidFill>
              </a:rPr>
              <a:t>acceptable state of </a:t>
            </a:r>
            <a:r>
              <a:rPr lang="en-US" u="sng" dirty="0" smtClean="0">
                <a:solidFill>
                  <a:schemeClr val="accent2">
                    <a:lumMod val="60000"/>
                    <a:lumOff val="40000"/>
                  </a:schemeClr>
                </a:solidFill>
              </a:rPr>
              <a:t>health </a:t>
            </a:r>
            <a:r>
              <a:rPr lang="en-US" dirty="0" smtClean="0"/>
              <a:t>and conditioning </a:t>
            </a:r>
            <a:r>
              <a:rPr lang="en-US" dirty="0"/>
              <a:t>abused and irritated tissues.</a:t>
            </a:r>
          </a:p>
        </p:txBody>
      </p:sp>
    </p:spTree>
    <p:extLst>
      <p:ext uri="{BB962C8B-B14F-4D97-AF65-F5344CB8AC3E}">
        <p14:creationId xmlns:p14="http://schemas.microsoft.com/office/powerpoint/2010/main" xmlns="" val="2900874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endParaRPr lang="en-US" dirty="0" smtClean="0"/>
          </a:p>
          <a:p>
            <a:pPr algn="ctr"/>
            <a:endParaRPr lang="en-US" dirty="0"/>
          </a:p>
          <a:p>
            <a:pPr marL="0" indent="0" algn="ctr">
              <a:buNone/>
            </a:pPr>
            <a:r>
              <a:rPr lang="en-US" sz="4400" b="1" dirty="0" smtClean="0"/>
              <a:t>Thank you</a:t>
            </a:r>
            <a:endParaRPr lang="en-US" sz="4400" b="1" dirty="0"/>
          </a:p>
        </p:txBody>
      </p:sp>
    </p:spTree>
    <p:extLst>
      <p:ext uri="{BB962C8B-B14F-4D97-AF65-F5344CB8AC3E}">
        <p14:creationId xmlns:p14="http://schemas.microsoft.com/office/powerpoint/2010/main" xmlns="" val="2505418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7543800" cy="1447800"/>
          </a:xfrm>
        </p:spPr>
        <p:txBody>
          <a:bodyPr>
            <a:normAutofit fontScale="90000"/>
          </a:bodyPr>
          <a:lstStyle/>
          <a:p>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4000" u="sng" dirty="0" smtClean="0">
                <a:solidFill>
                  <a:srgbClr val="FFFF00"/>
                </a:solidFill>
              </a:rPr>
              <a:t>Repairs </a:t>
            </a:r>
            <a:r>
              <a:rPr lang="en-US" sz="4000" u="sng" dirty="0">
                <a:solidFill>
                  <a:srgbClr val="FFFF00"/>
                </a:solidFill>
              </a:rPr>
              <a:t>and additions </a:t>
            </a:r>
            <a:r>
              <a:rPr lang="en-US" sz="4000" u="sng" dirty="0" smtClean="0">
                <a:solidFill>
                  <a:srgbClr val="FFFF00"/>
                </a:solidFill>
              </a:rPr>
              <a:t>to RPD</a:t>
            </a:r>
            <a:r>
              <a:rPr lang="en-US" u="sng" dirty="0"/>
              <a:t/>
            </a:r>
            <a:br>
              <a:rPr lang="en-US" u="sng" dirty="0"/>
            </a:br>
            <a:endParaRPr lang="en-US" u="sng" dirty="0"/>
          </a:p>
        </p:txBody>
      </p:sp>
      <p:sp>
        <p:nvSpPr>
          <p:cNvPr id="2" name="Content Placeholder 1"/>
          <p:cNvSpPr>
            <a:spLocks noGrp="1"/>
          </p:cNvSpPr>
          <p:nvPr>
            <p:ph idx="1"/>
          </p:nvPr>
        </p:nvSpPr>
        <p:spPr>
          <a:xfrm>
            <a:off x="533400" y="1371601"/>
            <a:ext cx="8382000" cy="5105399"/>
          </a:xfrm>
        </p:spPr>
        <p:txBody>
          <a:bodyPr/>
          <a:lstStyle/>
          <a:p>
            <a:pPr marL="18288" indent="0">
              <a:buNone/>
            </a:pPr>
            <a:r>
              <a:rPr lang="en-US" dirty="0" smtClean="0"/>
              <a:t>Occasionally needed.</a:t>
            </a:r>
          </a:p>
          <a:p>
            <a:pPr marL="18288" indent="0">
              <a:buNone/>
            </a:pPr>
            <a:r>
              <a:rPr lang="en-US" dirty="0" smtClean="0"/>
              <a:t>How to avoid??</a:t>
            </a:r>
          </a:p>
          <a:p>
            <a:pPr marL="18288" indent="0">
              <a:buNone/>
            </a:pPr>
            <a:r>
              <a:rPr lang="en-US" dirty="0"/>
              <a:t>C</a:t>
            </a:r>
            <a:r>
              <a:rPr lang="en-US" dirty="0" smtClean="0"/>
              <a:t>areful </a:t>
            </a:r>
            <a:r>
              <a:rPr lang="en-US" dirty="0">
                <a:solidFill>
                  <a:schemeClr val="accent2">
                    <a:lumMod val="60000"/>
                    <a:lumOff val="40000"/>
                  </a:schemeClr>
                </a:solidFill>
              </a:rPr>
              <a:t>diagnosis</a:t>
            </a:r>
            <a:r>
              <a:rPr lang="en-US" dirty="0"/>
              <a:t>, </a:t>
            </a:r>
            <a:r>
              <a:rPr lang="en-US" dirty="0" smtClean="0"/>
              <a:t>treatment </a:t>
            </a:r>
            <a:r>
              <a:rPr lang="en-US" dirty="0">
                <a:solidFill>
                  <a:schemeClr val="accent2">
                    <a:lumMod val="60000"/>
                    <a:lumOff val="40000"/>
                  </a:schemeClr>
                </a:solidFill>
              </a:rPr>
              <a:t>planning</a:t>
            </a:r>
            <a:r>
              <a:rPr lang="en-US" dirty="0"/>
              <a:t>, adequate mouth prepara­tions, and the carrying out of an effective partial denture design with all component parts </a:t>
            </a:r>
            <a:r>
              <a:rPr lang="en-US" dirty="0" smtClean="0"/>
              <a:t>properly </a:t>
            </a:r>
            <a:r>
              <a:rPr lang="en-US" dirty="0"/>
              <a:t>fabricated</a:t>
            </a:r>
            <a:r>
              <a:rPr lang="en-US" dirty="0" smtClean="0"/>
              <a:t>.</a:t>
            </a:r>
          </a:p>
          <a:p>
            <a:pPr marL="18288" indent="0">
              <a:buNone/>
            </a:pPr>
            <a:endParaRPr lang="en-US" dirty="0"/>
          </a:p>
          <a:p>
            <a:pPr marL="18288" indent="0">
              <a:buNone/>
            </a:pPr>
            <a:r>
              <a:rPr lang="en-US" dirty="0"/>
              <a:t>patient </a:t>
            </a:r>
            <a:r>
              <a:rPr lang="en-US" dirty="0" smtClean="0"/>
              <a:t>should be </a:t>
            </a:r>
            <a:r>
              <a:rPr lang="en-US" dirty="0"/>
              <a:t>instructed in the </a:t>
            </a:r>
            <a:r>
              <a:rPr lang="en-US" dirty="0" smtClean="0">
                <a:solidFill>
                  <a:schemeClr val="accent2">
                    <a:lumMod val="60000"/>
                    <a:lumOff val="40000"/>
                  </a:schemeClr>
                </a:solidFill>
              </a:rPr>
              <a:t>proper placement and removal</a:t>
            </a:r>
            <a:r>
              <a:rPr lang="en-US" dirty="0" smtClean="0"/>
              <a:t> </a:t>
            </a:r>
            <a:r>
              <a:rPr lang="en-US" dirty="0"/>
              <a:t>of the prostheses so that undue strain is not placed on clasp arms, on other parts of </a:t>
            </a:r>
            <a:r>
              <a:rPr lang="en-US"/>
              <a:t>the </a:t>
            </a:r>
            <a:r>
              <a:rPr lang="en-US" smtClean="0"/>
              <a:t>denture</a:t>
            </a:r>
            <a:r>
              <a:rPr lang="en-US" dirty="0"/>
              <a:t>, or on the abutment teeth that are contacted. </a:t>
            </a:r>
          </a:p>
        </p:txBody>
      </p:sp>
    </p:spTree>
    <p:extLst>
      <p:ext uri="{BB962C8B-B14F-4D97-AF65-F5344CB8AC3E}">
        <p14:creationId xmlns:p14="http://schemas.microsoft.com/office/powerpoint/2010/main" xmlns="" val="2631921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91200"/>
          </a:xfrm>
        </p:spPr>
        <p:txBody>
          <a:bodyPr>
            <a:normAutofit/>
          </a:bodyPr>
          <a:lstStyle/>
          <a:p>
            <a:pPr marL="0" indent="0">
              <a:buNone/>
            </a:pPr>
            <a:r>
              <a:rPr lang="en-US" b="1" u="sng" dirty="0" smtClean="0"/>
              <a:t>1- Broken clasp arm:</a:t>
            </a:r>
          </a:p>
          <a:p>
            <a:pPr marL="0" indent="0">
              <a:buNone/>
            </a:pPr>
            <a:endParaRPr lang="en-US" b="1" u="sng" dirty="0" smtClean="0"/>
          </a:p>
          <a:p>
            <a:pPr marL="0" indent="0">
              <a:buNone/>
            </a:pPr>
            <a:r>
              <a:rPr lang="en-US" dirty="0" smtClean="0"/>
              <a:t>Reasons for breakage:</a:t>
            </a:r>
          </a:p>
          <a:p>
            <a:pPr marL="0" indent="0">
              <a:buNone/>
            </a:pPr>
            <a:r>
              <a:rPr lang="en-US" dirty="0"/>
              <a:t>1- </a:t>
            </a:r>
            <a:r>
              <a:rPr lang="en-US" dirty="0" smtClean="0"/>
              <a:t> </a:t>
            </a:r>
            <a:r>
              <a:rPr lang="en-US" dirty="0"/>
              <a:t>Breakage may result from repeated </a:t>
            </a:r>
            <a:r>
              <a:rPr lang="en-US" dirty="0" smtClean="0"/>
              <a:t>flexure into </a:t>
            </a:r>
            <a:r>
              <a:rPr lang="en-US" dirty="0"/>
              <a:t>and out of </a:t>
            </a:r>
            <a:r>
              <a:rPr lang="en-US" dirty="0" smtClean="0"/>
              <a:t>                                   too </a:t>
            </a:r>
            <a:r>
              <a:rPr lang="en-US" dirty="0"/>
              <a:t>severe an </a:t>
            </a:r>
            <a:r>
              <a:rPr lang="en-US" dirty="0" smtClean="0"/>
              <a:t>undercut         avoided by surveying.</a:t>
            </a:r>
          </a:p>
          <a:p>
            <a:pPr marL="0" indent="0">
              <a:buNone/>
            </a:pPr>
            <a:r>
              <a:rPr lang="en-US" dirty="0"/>
              <a:t>2-  Breakage may </a:t>
            </a:r>
            <a:r>
              <a:rPr lang="en-US" dirty="0" smtClean="0"/>
              <a:t>occur as a result </a:t>
            </a:r>
            <a:r>
              <a:rPr lang="en-US" dirty="0"/>
              <a:t>of </a:t>
            </a:r>
            <a:r>
              <a:rPr lang="en-US" dirty="0" smtClean="0"/>
              <a:t>structural </a:t>
            </a:r>
            <a:r>
              <a:rPr lang="en-US" dirty="0"/>
              <a:t>failure of the </a:t>
            </a:r>
            <a:r>
              <a:rPr lang="en-US" dirty="0" smtClean="0"/>
              <a:t>clasp </a:t>
            </a:r>
            <a:r>
              <a:rPr lang="en-US" dirty="0"/>
              <a:t>itself </a:t>
            </a:r>
            <a:r>
              <a:rPr lang="en-US" dirty="0" smtClean="0"/>
              <a:t>      providing </a:t>
            </a:r>
            <a:r>
              <a:rPr lang="en-US" dirty="0"/>
              <a:t>the </a:t>
            </a:r>
            <a:r>
              <a:rPr lang="en-US" dirty="0" smtClean="0">
                <a:solidFill>
                  <a:schemeClr val="accent2">
                    <a:lumMod val="60000"/>
                    <a:lumOff val="40000"/>
                  </a:schemeClr>
                </a:solidFill>
              </a:rPr>
              <a:t>appropriate </a:t>
            </a:r>
            <a:r>
              <a:rPr lang="en-US" dirty="0">
                <a:solidFill>
                  <a:schemeClr val="accent2">
                    <a:lumMod val="60000"/>
                    <a:lumOff val="40000"/>
                  </a:schemeClr>
                </a:solidFill>
              </a:rPr>
              <a:t>taper to flexible retentive clasp arms</a:t>
            </a:r>
            <a:r>
              <a:rPr lang="en-US" dirty="0"/>
              <a:t> and </a:t>
            </a:r>
            <a:r>
              <a:rPr lang="en-US" dirty="0">
                <a:solidFill>
                  <a:schemeClr val="accent2">
                    <a:lumMod val="60000"/>
                    <a:lumOff val="40000"/>
                  </a:schemeClr>
                </a:solidFill>
              </a:rPr>
              <a:t>uniform bulk</a:t>
            </a:r>
            <a:r>
              <a:rPr lang="en-US" dirty="0"/>
              <a:t> to all rigid </a:t>
            </a:r>
            <a:r>
              <a:rPr lang="en-US" dirty="0" smtClean="0"/>
              <a:t>non retentive </a:t>
            </a:r>
            <a:r>
              <a:rPr lang="en-US" dirty="0"/>
              <a:t>clasp </a:t>
            </a:r>
            <a:r>
              <a:rPr lang="en-US" dirty="0" smtClean="0"/>
              <a:t>arms. careless </a:t>
            </a:r>
            <a:r>
              <a:rPr lang="en-US" dirty="0"/>
              <a:t>use of contouring </a:t>
            </a:r>
            <a:r>
              <a:rPr lang="en-US" dirty="0" smtClean="0"/>
              <a:t>pliers. </a:t>
            </a:r>
          </a:p>
          <a:p>
            <a:pPr marL="0" indent="0">
              <a:buNone/>
            </a:pPr>
            <a:r>
              <a:rPr lang="en-US" dirty="0" smtClean="0"/>
              <a:t>3- Careless handling by the pt</a:t>
            </a:r>
            <a:r>
              <a:rPr lang="en-US" dirty="0"/>
              <a:t>. Clasp breakage can best be prevented by cautioning the patient against repeated </a:t>
            </a:r>
            <a:r>
              <a:rPr lang="en-US" dirty="0">
                <a:solidFill>
                  <a:schemeClr val="accent2">
                    <a:lumMod val="60000"/>
                    <a:lumOff val="40000"/>
                  </a:schemeClr>
                </a:solidFill>
              </a:rPr>
              <a:t>lifting of the clasp arm </a:t>
            </a:r>
            <a:r>
              <a:rPr lang="en-US" dirty="0"/>
              <a:t>away from the tooth with the </a:t>
            </a:r>
            <a:r>
              <a:rPr lang="en-US" dirty="0">
                <a:solidFill>
                  <a:schemeClr val="accent2">
                    <a:lumMod val="60000"/>
                    <a:lumOff val="40000"/>
                  </a:schemeClr>
                </a:solidFill>
              </a:rPr>
              <a:t>fingernails </a:t>
            </a:r>
            <a:r>
              <a:rPr lang="en-US" dirty="0"/>
              <a:t>during removal of the denture. </a:t>
            </a:r>
          </a:p>
          <a:p>
            <a:pPr marL="0" indent="0">
              <a:buNone/>
            </a:pPr>
            <a:endParaRPr lang="en-US" dirty="0"/>
          </a:p>
        </p:txBody>
      </p:sp>
      <p:cxnSp>
        <p:nvCxnSpPr>
          <p:cNvPr id="7" name="Straight Arrow Connector 6"/>
          <p:cNvCxnSpPr/>
          <p:nvPr/>
        </p:nvCxnSpPr>
        <p:spPr>
          <a:xfrm>
            <a:off x="1905000" y="3124200"/>
            <a:ext cx="457200" cy="0"/>
          </a:xfrm>
          <a:prstGeom prst="straightConnector1">
            <a:avLst/>
          </a:prstGeom>
          <a:ln>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3505200" y="2362200"/>
            <a:ext cx="457200" cy="0"/>
          </a:xfrm>
          <a:prstGeom prst="straightConnector1">
            <a:avLst/>
          </a:prstGeom>
          <a:ln>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766006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838200" y="533400"/>
            <a:ext cx="5761905" cy="203809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838200" y="2819400"/>
            <a:ext cx="5791200" cy="2286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Rectangle 3"/>
          <p:cNvSpPr/>
          <p:nvPr/>
        </p:nvSpPr>
        <p:spPr>
          <a:xfrm>
            <a:off x="838200" y="5553670"/>
            <a:ext cx="7924800" cy="923330"/>
          </a:xfrm>
          <a:prstGeom prst="rect">
            <a:avLst/>
          </a:prstGeom>
        </p:spPr>
        <p:txBody>
          <a:bodyPr wrap="square">
            <a:spAutoFit/>
          </a:bodyPr>
          <a:lstStyle/>
          <a:p>
            <a:r>
              <a:rPr lang="en-US" b="1" dirty="0" smtClean="0"/>
              <a:t>A broken retentive clasp arm, may be replaced with a wrought-wire retentive arm embedded in an acrylic resin base or matched to a metal base by electric soldering </a:t>
            </a:r>
            <a:endParaRPr lang="en-US" b="1" dirty="0"/>
          </a:p>
        </p:txBody>
      </p:sp>
    </p:spTree>
    <p:extLst>
      <p:ext uri="{BB962C8B-B14F-4D97-AF65-F5344CB8AC3E}">
        <p14:creationId xmlns:p14="http://schemas.microsoft.com/office/powerpoint/2010/main" xmlns="" val="1100759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81000"/>
            <a:ext cx="8686800" cy="5943600"/>
          </a:xfrm>
        </p:spPr>
        <p:txBody>
          <a:bodyPr>
            <a:normAutofit/>
          </a:bodyPr>
          <a:lstStyle/>
          <a:p>
            <a:pPr marL="0" indent="0">
              <a:buNone/>
            </a:pPr>
            <a:r>
              <a:rPr lang="en-US" b="1" u="sng" dirty="0" smtClean="0"/>
              <a:t>2- Fractured occlusal rests</a:t>
            </a:r>
          </a:p>
          <a:p>
            <a:pPr marL="0" indent="0">
              <a:buNone/>
            </a:pPr>
            <a:r>
              <a:rPr lang="en-US" dirty="0" smtClean="0"/>
              <a:t>always </a:t>
            </a:r>
            <a:r>
              <a:rPr lang="en-US" dirty="0"/>
              <a:t>occurs where it </a:t>
            </a:r>
            <a:r>
              <a:rPr lang="en-US" dirty="0">
                <a:solidFill>
                  <a:schemeClr val="accent2">
                    <a:lumMod val="60000"/>
                    <a:lumOff val="40000"/>
                  </a:schemeClr>
                </a:solidFill>
              </a:rPr>
              <a:t>crosses the </a:t>
            </a:r>
            <a:r>
              <a:rPr lang="en-US" dirty="0" smtClean="0">
                <a:solidFill>
                  <a:schemeClr val="accent2">
                    <a:lumMod val="60000"/>
                    <a:lumOff val="40000"/>
                  </a:schemeClr>
                </a:solidFill>
              </a:rPr>
              <a:t>marginal </a:t>
            </a:r>
            <a:r>
              <a:rPr lang="en-US" dirty="0">
                <a:solidFill>
                  <a:schemeClr val="accent2">
                    <a:lumMod val="60000"/>
                    <a:lumOff val="40000"/>
                  </a:schemeClr>
                </a:solidFill>
              </a:rPr>
              <a:t>ridge</a:t>
            </a:r>
            <a:r>
              <a:rPr lang="en-US" dirty="0"/>
              <a:t>.</a:t>
            </a:r>
          </a:p>
          <a:p>
            <a:pPr marL="0" indent="0">
              <a:buNone/>
            </a:pPr>
            <a:r>
              <a:rPr lang="en-US" dirty="0"/>
              <a:t>Improperly prepared </a:t>
            </a:r>
            <a:r>
              <a:rPr lang="en-US" dirty="0" smtClean="0"/>
              <a:t>occlusal </a:t>
            </a:r>
            <a:r>
              <a:rPr lang="en-US" dirty="0"/>
              <a:t>rest seats are </a:t>
            </a:r>
            <a:r>
              <a:rPr lang="en-US" dirty="0" smtClean="0"/>
              <a:t>the reason        too thin</a:t>
            </a:r>
          </a:p>
          <a:p>
            <a:pPr marL="0" indent="0">
              <a:buNone/>
            </a:pPr>
            <a:r>
              <a:rPr lang="en-US" dirty="0" smtClean="0"/>
              <a:t>or </a:t>
            </a:r>
            <a:r>
              <a:rPr lang="en-US" dirty="0"/>
              <a:t>is thinned by adjustment in the </a:t>
            </a:r>
            <a:r>
              <a:rPr lang="en-US" dirty="0" smtClean="0"/>
              <a:t>mouth.</a:t>
            </a:r>
          </a:p>
          <a:p>
            <a:pPr marL="0" indent="0">
              <a:buNone/>
            </a:pPr>
            <a:endParaRPr lang="en-US" dirty="0" smtClean="0"/>
          </a:p>
          <a:p>
            <a:pPr marL="0" indent="0">
              <a:buNone/>
            </a:pPr>
            <a:r>
              <a:rPr lang="en-US" b="1" u="sng" dirty="0" smtClean="0">
                <a:solidFill>
                  <a:schemeClr val="accent2">
                    <a:lumMod val="60000"/>
                    <a:lumOff val="40000"/>
                  </a:schemeClr>
                </a:solidFill>
              </a:rPr>
              <a:t>Method:</a:t>
            </a:r>
          </a:p>
          <a:p>
            <a:pPr marL="0" indent="0">
              <a:buNone/>
            </a:pPr>
            <a:r>
              <a:rPr lang="en-US" dirty="0"/>
              <a:t>R</a:t>
            </a:r>
            <a:r>
              <a:rPr lang="en-US" dirty="0" smtClean="0"/>
              <a:t>elieve </a:t>
            </a:r>
            <a:r>
              <a:rPr lang="en-US" dirty="0"/>
              <a:t>occlusal </a:t>
            </a:r>
            <a:r>
              <a:rPr lang="en-US" dirty="0" smtClean="0"/>
              <a:t>interferences      impression with </a:t>
            </a:r>
            <a:r>
              <a:rPr lang="en-US" dirty="0"/>
              <a:t>the </a:t>
            </a:r>
            <a:r>
              <a:rPr lang="en-US" dirty="0" smtClean="0"/>
              <a:t>PD in </a:t>
            </a:r>
            <a:r>
              <a:rPr lang="en-US" dirty="0"/>
              <a:t>its terminal </a:t>
            </a:r>
            <a:r>
              <a:rPr lang="en-US" dirty="0" smtClean="0"/>
              <a:t>position. </a:t>
            </a:r>
            <a:r>
              <a:rPr lang="en-US" dirty="0"/>
              <a:t>Dental stone is </a:t>
            </a:r>
            <a:r>
              <a:rPr lang="en-US" dirty="0" smtClean="0"/>
              <a:t>poured into </a:t>
            </a:r>
            <a:r>
              <a:rPr lang="en-US" dirty="0"/>
              <a:t>the impression and allowed to set </a:t>
            </a:r>
            <a:r>
              <a:rPr lang="en-US" dirty="0" smtClean="0"/>
              <a:t>PD is </a:t>
            </a:r>
            <a:r>
              <a:rPr lang="en-US" dirty="0"/>
              <a:t>then removed from the cast; and </a:t>
            </a:r>
            <a:r>
              <a:rPr lang="en-US" dirty="0">
                <a:solidFill>
                  <a:schemeClr val="accent2">
                    <a:lumMod val="60000"/>
                    <a:lumOff val="40000"/>
                  </a:schemeClr>
                </a:solidFill>
              </a:rPr>
              <a:t>platinum foil</a:t>
            </a:r>
            <a:r>
              <a:rPr lang="en-US" dirty="0"/>
              <a:t> is adapted to the rest seat and the marginal ridge and overlaps the </a:t>
            </a:r>
            <a:r>
              <a:rPr lang="en-US" dirty="0" smtClean="0"/>
              <a:t>guiding </a:t>
            </a:r>
            <a:r>
              <a:rPr lang="en-US" dirty="0"/>
              <a:t>plane. </a:t>
            </a:r>
            <a:r>
              <a:rPr lang="en-US" dirty="0" smtClean="0"/>
              <a:t>PD </a:t>
            </a:r>
            <a:r>
              <a:rPr lang="en-US" dirty="0"/>
              <a:t>is returned </a:t>
            </a:r>
            <a:r>
              <a:rPr lang="en-US" dirty="0" smtClean="0"/>
              <a:t>to the </a:t>
            </a:r>
            <a:r>
              <a:rPr lang="en-US" dirty="0"/>
              <a:t>cast </a:t>
            </a:r>
            <a:r>
              <a:rPr lang="en-US" dirty="0" smtClean="0"/>
              <a:t>and, </a:t>
            </a:r>
            <a:r>
              <a:rPr lang="en-US" dirty="0"/>
              <a:t>gold solder is electrically fused to the </a:t>
            </a:r>
            <a:r>
              <a:rPr lang="en-US" dirty="0" smtClean="0"/>
              <a:t>platinum foil </a:t>
            </a:r>
            <a:r>
              <a:rPr lang="en-US" dirty="0"/>
              <a:t>and minor connector in sufficient bulk to form an occlusal </a:t>
            </a:r>
            <a:r>
              <a:rPr lang="en-US" dirty="0" smtClean="0"/>
              <a:t>rest.</a:t>
            </a:r>
            <a:endParaRPr lang="en-US" dirty="0"/>
          </a:p>
          <a:p>
            <a:pPr marL="0" indent="0">
              <a:buNone/>
            </a:pPr>
            <a:endParaRPr lang="en-US" dirty="0"/>
          </a:p>
        </p:txBody>
      </p:sp>
      <p:cxnSp>
        <p:nvCxnSpPr>
          <p:cNvPr id="5" name="Straight Arrow Connector 4"/>
          <p:cNvCxnSpPr/>
          <p:nvPr/>
        </p:nvCxnSpPr>
        <p:spPr>
          <a:xfrm>
            <a:off x="7239000" y="1524000"/>
            <a:ext cx="533400" cy="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cxnSp>
        <p:nvCxnSpPr>
          <p:cNvPr id="6" name="Straight Arrow Connector 5"/>
          <p:cNvCxnSpPr/>
          <p:nvPr/>
        </p:nvCxnSpPr>
        <p:spPr>
          <a:xfrm>
            <a:off x="4038600" y="3276600"/>
            <a:ext cx="381000" cy="0"/>
          </a:xfrm>
          <a:prstGeom prst="straightConnector1">
            <a:avLst/>
          </a:prstGeom>
          <a:ln>
            <a:tailEnd type="arrow"/>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xmlns="" val="2133271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143000" y="609600"/>
            <a:ext cx="7010400" cy="55165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729226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096000"/>
          </a:xfrm>
        </p:spPr>
        <p:txBody>
          <a:bodyPr>
            <a:normAutofit/>
          </a:bodyPr>
          <a:lstStyle/>
          <a:p>
            <a:pPr marL="0" indent="0">
              <a:buNone/>
            </a:pPr>
            <a:r>
              <a:rPr lang="en-US" b="1" u="sng" dirty="0" smtClean="0"/>
              <a:t>3-Distortion  or breakage of other components- major and minor connectors:</a:t>
            </a:r>
          </a:p>
          <a:p>
            <a:pPr marL="0" indent="0">
              <a:buNone/>
            </a:pPr>
            <a:endParaRPr lang="en-US" sz="1200" dirty="0" smtClean="0"/>
          </a:p>
          <a:p>
            <a:pPr marL="0" indent="0">
              <a:buNone/>
            </a:pPr>
            <a:r>
              <a:rPr lang="en-US" dirty="0" smtClean="0"/>
              <a:t>Adequate </a:t>
            </a:r>
            <a:r>
              <a:rPr lang="en-US" dirty="0" smtClean="0">
                <a:solidFill>
                  <a:schemeClr val="accent2">
                    <a:lumMod val="60000"/>
                    <a:lumOff val="40000"/>
                  </a:schemeClr>
                </a:solidFill>
              </a:rPr>
              <a:t>bulk</a:t>
            </a:r>
            <a:r>
              <a:rPr lang="en-US" dirty="0" smtClean="0"/>
              <a:t> to </a:t>
            </a:r>
            <a:r>
              <a:rPr lang="en-US" dirty="0"/>
              <a:t>ensure their </a:t>
            </a:r>
            <a:r>
              <a:rPr lang="en-US" dirty="0" smtClean="0">
                <a:solidFill>
                  <a:schemeClr val="accent2">
                    <a:lumMod val="60000"/>
                    <a:lumOff val="40000"/>
                  </a:schemeClr>
                </a:solidFill>
              </a:rPr>
              <a:t>rigidity</a:t>
            </a:r>
            <a:r>
              <a:rPr lang="en-US" dirty="0" smtClean="0"/>
              <a:t>, or abuse </a:t>
            </a:r>
            <a:r>
              <a:rPr lang="en-US" dirty="0"/>
              <a:t>by the </a:t>
            </a:r>
            <a:r>
              <a:rPr lang="en-US" dirty="0" smtClean="0"/>
              <a:t>patient. weakened </a:t>
            </a:r>
            <a:r>
              <a:rPr lang="en-US" dirty="0"/>
              <a:t>by adjustment </a:t>
            </a:r>
            <a:r>
              <a:rPr lang="en-US" dirty="0" smtClean="0"/>
              <a:t>to eliminate </a:t>
            </a:r>
            <a:r>
              <a:rPr lang="en-US" dirty="0"/>
              <a:t>tissue impingement. Such adjustment at the time of initial placement is a result of either </a:t>
            </a:r>
            <a:r>
              <a:rPr lang="en-US" dirty="0">
                <a:solidFill>
                  <a:srgbClr val="FFFF00"/>
                </a:solidFill>
              </a:rPr>
              <a:t>inadequate survey of the master cast </a:t>
            </a:r>
            <a:r>
              <a:rPr lang="en-US" dirty="0"/>
              <a:t>or </a:t>
            </a:r>
            <a:r>
              <a:rPr lang="en-US" dirty="0">
                <a:solidFill>
                  <a:srgbClr val="FFFF00"/>
                </a:solidFill>
              </a:rPr>
              <a:t>faulty design or fabrication of the casting</a:t>
            </a:r>
            <a:r>
              <a:rPr lang="en-US" dirty="0"/>
              <a:t>. </a:t>
            </a:r>
            <a:r>
              <a:rPr lang="en-US" dirty="0" smtClean="0"/>
              <a:t>should </a:t>
            </a:r>
            <a:r>
              <a:rPr lang="en-US" dirty="0"/>
              <a:t>be </a:t>
            </a:r>
            <a:r>
              <a:rPr lang="en-US" dirty="0">
                <a:solidFill>
                  <a:schemeClr val="accent2">
                    <a:lumMod val="60000"/>
                    <a:lumOff val="40000"/>
                  </a:schemeClr>
                </a:solidFill>
              </a:rPr>
              <a:t>remade</a:t>
            </a:r>
            <a:r>
              <a:rPr lang="en-US" dirty="0"/>
              <a:t> rather than further </a:t>
            </a:r>
            <a:r>
              <a:rPr lang="en-US" dirty="0" smtClean="0"/>
              <a:t>weakening </a:t>
            </a:r>
            <a:r>
              <a:rPr lang="en-US" dirty="0"/>
              <a:t>the restoration by </a:t>
            </a:r>
            <a:r>
              <a:rPr lang="en-US" dirty="0" smtClean="0"/>
              <a:t>attempt to compensate </a:t>
            </a:r>
            <a:r>
              <a:rPr lang="en-US" dirty="0"/>
              <a:t>for its inadequacies by relieving the metal. </a:t>
            </a:r>
          </a:p>
        </p:txBody>
      </p:sp>
    </p:spTree>
    <p:extLst>
      <p:ext uri="{BB962C8B-B14F-4D97-AF65-F5344CB8AC3E}">
        <p14:creationId xmlns:p14="http://schemas.microsoft.com/office/powerpoint/2010/main" xmlns="" val="2139945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2438400" y="600638"/>
            <a:ext cx="4200000" cy="45047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4" name="Rectangle 3"/>
          <p:cNvSpPr/>
          <p:nvPr/>
        </p:nvSpPr>
        <p:spPr>
          <a:xfrm>
            <a:off x="533400" y="5257800"/>
            <a:ext cx="8686800" cy="830997"/>
          </a:xfrm>
          <a:prstGeom prst="rect">
            <a:avLst/>
          </a:prstGeom>
        </p:spPr>
        <p:txBody>
          <a:bodyPr wrap="square">
            <a:spAutoFit/>
          </a:bodyPr>
          <a:lstStyle/>
          <a:p>
            <a:r>
              <a:rPr lang="en-US" sz="2400" b="1" dirty="0" smtClean="0"/>
              <a:t>Repair of this component requires that platinum foil be adapted under fracture site on cast and soldering be used.</a:t>
            </a:r>
            <a:endParaRPr lang="en-US" sz="2400" b="1" dirty="0"/>
          </a:p>
        </p:txBody>
      </p:sp>
    </p:spTree>
    <p:extLst>
      <p:ext uri="{BB962C8B-B14F-4D97-AF65-F5344CB8AC3E}">
        <p14:creationId xmlns:p14="http://schemas.microsoft.com/office/powerpoint/2010/main" xmlns="" val="2498231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715000"/>
          </a:xfrm>
        </p:spPr>
        <p:txBody>
          <a:bodyPr/>
          <a:lstStyle/>
          <a:p>
            <a:r>
              <a:rPr lang="en-US" dirty="0" smtClean="0"/>
              <a:t>Commonly</a:t>
            </a:r>
            <a:r>
              <a:rPr lang="en-US" dirty="0"/>
              <a:t>, repeated </a:t>
            </a:r>
            <a:r>
              <a:rPr lang="en-US" dirty="0" smtClean="0"/>
              <a:t>adjustment </a:t>
            </a:r>
            <a:r>
              <a:rPr lang="en-US" dirty="0"/>
              <a:t>to a major or minor connector results </a:t>
            </a:r>
            <a:r>
              <a:rPr lang="en-US" dirty="0" smtClean="0"/>
              <a:t>in loss </a:t>
            </a:r>
            <a:r>
              <a:rPr lang="en-US" dirty="0"/>
              <a:t>of rigidity to the point that the connector can no longer function effectively. In such situations, either a </a:t>
            </a:r>
            <a:r>
              <a:rPr lang="en-US" dirty="0">
                <a:solidFill>
                  <a:schemeClr val="accent2">
                    <a:lumMod val="60000"/>
                    <a:lumOff val="40000"/>
                  </a:schemeClr>
                </a:solidFill>
              </a:rPr>
              <a:t>new restoration </a:t>
            </a:r>
            <a:r>
              <a:rPr lang="en-US" dirty="0"/>
              <a:t>must be made or that part must be </a:t>
            </a:r>
            <a:r>
              <a:rPr lang="en-US" dirty="0">
                <a:solidFill>
                  <a:schemeClr val="accent2">
                    <a:lumMod val="60000"/>
                    <a:lumOff val="40000"/>
                  </a:schemeClr>
                </a:solidFill>
              </a:rPr>
              <a:t>replaced by casting a new section </a:t>
            </a:r>
            <a:r>
              <a:rPr lang="en-US" dirty="0"/>
              <a:t>and then reassembling the denture by soldering. This occasionally </a:t>
            </a:r>
            <a:r>
              <a:rPr lang="en-US" dirty="0" smtClean="0"/>
              <a:t>requires </a:t>
            </a:r>
            <a:r>
              <a:rPr lang="en-US" dirty="0"/>
              <a:t>disassembly of denture bases and </a:t>
            </a:r>
            <a:r>
              <a:rPr lang="en-US" dirty="0" smtClean="0"/>
              <a:t>artificial </a:t>
            </a:r>
            <a:r>
              <a:rPr lang="en-US" dirty="0"/>
              <a:t>teeth. The cost and probable success must then be weighed against the cost of a new restoration. Generally, </a:t>
            </a:r>
            <a:r>
              <a:rPr lang="en-US" dirty="0">
                <a:solidFill>
                  <a:schemeClr val="accent2">
                    <a:lumMod val="60000"/>
                    <a:lumOff val="40000"/>
                  </a:schemeClr>
                </a:solidFill>
              </a:rPr>
              <a:t>the new restoration is advisable</a:t>
            </a:r>
            <a:r>
              <a:rPr lang="en-US" dirty="0"/>
              <a:t>.</a:t>
            </a:r>
          </a:p>
        </p:txBody>
      </p:sp>
    </p:spTree>
    <p:extLst>
      <p:ext uri="{BB962C8B-B14F-4D97-AF65-F5344CB8AC3E}">
        <p14:creationId xmlns:p14="http://schemas.microsoft.com/office/powerpoint/2010/main" xmlns="" val="1058064179"/>
      </p:ext>
    </p:extLst>
  </p:cSld>
  <p:clrMapOvr>
    <a:masterClrMapping/>
  </p:clrMapOvr>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573</TotalTime>
  <Words>1209</Words>
  <Application>Microsoft Office PowerPoint</Application>
  <PresentationFormat>On-screen Show (4:3)</PresentationFormat>
  <Paragraphs>46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Thatch</vt:lpstr>
      <vt:lpstr>Repairs for RPD</vt:lpstr>
      <vt:lpstr>          Repairs and additions to RPD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Relining and rebasing</vt:lpstr>
      <vt:lpstr>Slide 17</vt:lpstr>
      <vt:lpstr>Slide 18</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Guest</dc:creator>
  <cp:lastModifiedBy>user</cp:lastModifiedBy>
  <cp:revision>36</cp:revision>
  <dcterms:created xsi:type="dcterms:W3CDTF">2013-04-29T17:45:36Z</dcterms:created>
  <dcterms:modified xsi:type="dcterms:W3CDTF">2014-05-08T17:31:48Z</dcterms:modified>
</cp:coreProperties>
</file>