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6" r:id="rId8"/>
    <p:sldId id="268" r:id="rId9"/>
    <p:sldId id="269" r:id="rId10"/>
    <p:sldId id="341" r:id="rId11"/>
    <p:sldId id="344" r:id="rId12"/>
    <p:sldId id="343" r:id="rId13"/>
    <p:sldId id="345" r:id="rId14"/>
    <p:sldId id="350" r:id="rId15"/>
    <p:sldId id="351" r:id="rId16"/>
    <p:sldId id="352" r:id="rId17"/>
    <p:sldId id="275" r:id="rId18"/>
    <p:sldId id="276" r:id="rId19"/>
    <p:sldId id="277" r:id="rId20"/>
    <p:sldId id="278" r:id="rId21"/>
    <p:sldId id="279" r:id="rId22"/>
    <p:sldId id="355" r:id="rId23"/>
    <p:sldId id="363" r:id="rId24"/>
    <p:sldId id="295" r:id="rId25"/>
    <p:sldId id="315" r:id="rId26"/>
    <p:sldId id="316" r:id="rId27"/>
    <p:sldId id="322" r:id="rId28"/>
    <p:sldId id="324" r:id="rId29"/>
    <p:sldId id="325" r:id="rId30"/>
    <p:sldId id="327" r:id="rId31"/>
    <p:sldId id="328" r:id="rId32"/>
    <p:sldId id="354" r:id="rId33"/>
    <p:sldId id="340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3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731E1D-C086-411D-B1F6-C11477CF2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PREOPERATIVE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Khaled</a:t>
            </a:r>
            <a:r>
              <a:rPr lang="en-US" dirty="0" smtClean="0"/>
              <a:t> </a:t>
            </a:r>
            <a:r>
              <a:rPr lang="en-US" dirty="0" err="1" smtClean="0"/>
              <a:t>Daradka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FOR EVALUATION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dirty="0"/>
              <a:t>Anesthesia and surgery are physiologically stressful, invasive interventions which may exacerbate or uncover underlying disease processes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dirty="0"/>
              <a:t>Some of the most feared complications include </a:t>
            </a:r>
            <a:r>
              <a:rPr lang="en-US" sz="3000" dirty="0" err="1"/>
              <a:t>catastophic</a:t>
            </a:r>
            <a:r>
              <a:rPr lang="en-US" sz="3000" dirty="0"/>
              <a:t> events such as myocardial </a:t>
            </a:r>
            <a:r>
              <a:rPr lang="en-US" sz="3000" dirty="0" err="1"/>
              <a:t>infarction,difficulty</a:t>
            </a:r>
            <a:r>
              <a:rPr lang="en-US" sz="3000" dirty="0"/>
              <a:t> oxygenating or ventilating, and cerebral vascular accident, among others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dirty="0"/>
              <a:t>A proper pre-operative assessment </a:t>
            </a:r>
            <a:r>
              <a:rPr lang="en-US" sz="3000" dirty="0" smtClean="0"/>
              <a:t>allows </a:t>
            </a:r>
            <a:r>
              <a:rPr lang="en-US" sz="3000" dirty="0"/>
              <a:t>the ability to stratify and reduce risk for the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b="1" i="1" dirty="0" smtClean="0"/>
              <a:t>SYSTEMIC APPROACH TO PREOPERATIVE EVALUATION</a:t>
            </a:r>
          </a:p>
          <a:p>
            <a:pPr algn="ctr"/>
            <a:endParaRPr lang="en-US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HISTORY &amp; PHYSICAL EXAMINATION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000" dirty="0" smtClean="0"/>
              <a:t>PMH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PSH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Medications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Allergies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Bleeding tendency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Use of tobacco, alcohol and drugs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Activities</a:t>
            </a:r>
          </a:p>
          <a:p>
            <a:pPr>
              <a:buFont typeface="Wingdings" pitchFamily="2" charset="2"/>
              <a:buChar char="Ø"/>
            </a:pP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1268" name="Picture 4" descr="j02352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828800"/>
            <a:ext cx="3276600" cy="2254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3 Critical Determinants for </a:t>
            </a:r>
            <a:r>
              <a:rPr lang="en-US" dirty="0" smtClean="0"/>
              <a:t>Cardiac </a:t>
            </a:r>
            <a:r>
              <a:rPr lang="en-US" dirty="0"/>
              <a:t>Evaluation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1</a:t>
            </a:r>
            <a:r>
              <a:rPr lang="en-US" sz="3000" dirty="0"/>
              <a:t>. </a:t>
            </a:r>
            <a:r>
              <a:rPr lang="en-US" sz="3000" b="1" dirty="0">
                <a:solidFill>
                  <a:srgbClr val="FF9900"/>
                </a:solidFill>
              </a:rPr>
              <a:t>Surgical Risk Category</a:t>
            </a:r>
            <a:r>
              <a:rPr lang="en-US" sz="3000" dirty="0"/>
              <a:t> (High, Intermediate, or low)</a:t>
            </a:r>
          </a:p>
          <a:p>
            <a:pPr>
              <a:buFontTx/>
              <a:buNone/>
            </a:pPr>
            <a:r>
              <a:rPr lang="en-US" sz="3000" dirty="0"/>
              <a:t>2. Patient’s </a:t>
            </a:r>
            <a:r>
              <a:rPr lang="en-US" sz="3000" b="1" dirty="0">
                <a:solidFill>
                  <a:srgbClr val="FF9900"/>
                </a:solidFill>
              </a:rPr>
              <a:t>Clinical Risk Factors</a:t>
            </a:r>
            <a:r>
              <a:rPr lang="en-US" sz="3000" dirty="0"/>
              <a:t> (adapted from the Revised Cardiac Risk Index)</a:t>
            </a:r>
          </a:p>
          <a:p>
            <a:pPr>
              <a:buFontTx/>
              <a:buNone/>
            </a:pPr>
            <a:r>
              <a:rPr lang="en-US" sz="3000" dirty="0"/>
              <a:t>3. Patient’s </a:t>
            </a:r>
            <a:r>
              <a:rPr lang="en-US" sz="3000" b="1" dirty="0">
                <a:solidFill>
                  <a:srgbClr val="FF9900"/>
                </a:solidFill>
              </a:rPr>
              <a:t>Functional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Surgical Risk Category </a:t>
            </a:r>
            <a:br>
              <a:rPr lang="en-US" dirty="0" smtClean="0"/>
            </a:br>
            <a:r>
              <a:rPr lang="en-US" dirty="0" smtClean="0"/>
              <a:t>Surgery </a:t>
            </a:r>
            <a:r>
              <a:rPr lang="en-US" dirty="0"/>
              <a:t>Specific Risk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2672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High (Reported risk &gt;5%)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Emergent major operations, particularly in elderly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Aortic and other major vascular surgery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Surgical procedures associated with large fluid shifts and/or blood </a:t>
            </a:r>
            <a:r>
              <a:rPr lang="en-US" dirty="0" smtClean="0"/>
              <a:t>loss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4341" name="Picture 5" descr="ge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9812" y="1524000"/>
            <a:ext cx="4294188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Surgical Risk Category </a:t>
            </a:r>
            <a:br>
              <a:rPr lang="en-US" dirty="0" smtClean="0"/>
            </a:br>
            <a:r>
              <a:rPr lang="en-US" dirty="0" smtClean="0"/>
              <a:t>Surgery Specific Risk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/>
              <a:t>Intermediate (Reported risk &lt;5%)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/>
              <a:t>Carotid </a:t>
            </a:r>
            <a:r>
              <a:rPr lang="en-US" sz="3000" dirty="0" err="1"/>
              <a:t>endarterectomy</a:t>
            </a:r>
            <a:endParaRPr lang="en-US" sz="3000" dirty="0"/>
          </a:p>
          <a:p>
            <a:pPr lvl="1">
              <a:buFont typeface="Courier New" pitchFamily="49" charset="0"/>
              <a:buChar char="o"/>
            </a:pPr>
            <a:r>
              <a:rPr lang="en-US" sz="3000" dirty="0"/>
              <a:t>Head and neck surgery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err="1"/>
              <a:t>Intraperitoneal</a:t>
            </a:r>
            <a:r>
              <a:rPr lang="en-US" sz="3000" dirty="0"/>
              <a:t> and </a:t>
            </a:r>
            <a:r>
              <a:rPr lang="en-US" sz="3000" dirty="0" err="1"/>
              <a:t>intrathoracic</a:t>
            </a:r>
            <a:r>
              <a:rPr lang="en-US" sz="3000" dirty="0"/>
              <a:t> procedures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/>
              <a:t>Orthopedic surgery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/>
              <a:t>Prostate surgery</a:t>
            </a:r>
          </a:p>
          <a:p>
            <a:pPr lvl="1"/>
            <a:endParaRPr lang="en-US" sz="2400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5370" name="Picture 10" descr="pre_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6075" y="1676400"/>
            <a:ext cx="3717925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Surgical Risk Category </a:t>
            </a:r>
            <a:br>
              <a:rPr lang="en-US" dirty="0" smtClean="0"/>
            </a:br>
            <a:r>
              <a:rPr lang="en-US" dirty="0" smtClean="0"/>
              <a:t>Surgery Specific Risk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Low (Reported risk &lt;1%)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Endoscopic procedures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Superficial procedures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Cataract surgery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Breast </a:t>
            </a:r>
            <a:r>
              <a:rPr lang="en-US" dirty="0" smtClean="0"/>
              <a:t>surgery</a:t>
            </a: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6390" name="Picture 6" descr="cataract_ope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905000"/>
            <a:ext cx="3733800" cy="367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Patient’s </a:t>
            </a:r>
            <a:r>
              <a:rPr lang="en-US" b="1" dirty="0" smtClean="0">
                <a:solidFill>
                  <a:srgbClr val="FF9900"/>
                </a:solidFill>
              </a:rPr>
              <a:t>Clinical Risk Factors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MAJOR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Unstable coronary syndromes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Acute (&lt;7d) or recent MI (&lt;1mo) 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with evidence </a:t>
            </a:r>
            <a:r>
              <a:rPr lang="en-US" dirty="0"/>
              <a:t>of ischemic risk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Unstable or severe angina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err="1"/>
              <a:t>Decompensated</a:t>
            </a:r>
            <a:r>
              <a:rPr lang="en-US" sz="2400" dirty="0"/>
              <a:t> heart failure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Significant arrhythmias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High-grade AV block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Symptomatic ventricular arrhythmia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SVT uncontrolled rate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Severe </a:t>
            </a:r>
            <a:r>
              <a:rPr lang="en-US" sz="2400" dirty="0" err="1"/>
              <a:t>valvular</a:t>
            </a:r>
            <a:r>
              <a:rPr lang="en-US" sz="2400" dirty="0"/>
              <a:t> disease</a:t>
            </a:r>
          </a:p>
        </p:txBody>
      </p:sp>
      <p:pic>
        <p:nvPicPr>
          <p:cNvPr id="4" name="Picture 4" descr="MPj043873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908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Patient’s </a:t>
            </a:r>
            <a:r>
              <a:rPr lang="en-US" b="1" dirty="0" smtClean="0">
                <a:solidFill>
                  <a:srgbClr val="FF9900"/>
                </a:solidFill>
              </a:rPr>
              <a:t>Clinical Risk Factors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INTERMEDIATE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Mild angina pectoris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Previous myocardial infarction (&gt;1mo) by history of pathological Q waves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Compensated or prior heart failure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Diabetes mellitus (particularly insulin dependent)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Renal insufficiency (</a:t>
            </a:r>
            <a:r>
              <a:rPr lang="en-US" dirty="0" err="1"/>
              <a:t>creatinine</a:t>
            </a:r>
            <a:r>
              <a:rPr lang="en-US" dirty="0"/>
              <a:t> &gt;2.0)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Patient’s </a:t>
            </a:r>
            <a:r>
              <a:rPr lang="en-US" b="1" dirty="0" smtClean="0">
                <a:solidFill>
                  <a:srgbClr val="FF9900"/>
                </a:solidFill>
              </a:rPr>
              <a:t>Clinical Risk Factors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MINOR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Advanced age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Abnormal ECG (LVH, LBBB, ST-T abnormalities)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Rhythm other than sinus (e.g. a fib)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Low functional capacity (e.g. inability to climb one flight of stairs with a bag of groceries)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History of stroke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Uncontrolled systemic hypertension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To understand when preoperative testing is indicated and when its not…Most of the time!</a:t>
            </a:r>
          </a:p>
          <a:p>
            <a:pPr>
              <a:buFont typeface="Wingdings" pitchFamily="2" charset="2"/>
              <a:buChar char="Ø"/>
            </a:pPr>
            <a:r>
              <a:rPr lang="en-MY" sz="3000" dirty="0" smtClean="0"/>
              <a:t>The aim of preoperative evaluation is not to screen broadly for undiagnosed diseases, but rather to identify and quantify any </a:t>
            </a:r>
            <a:r>
              <a:rPr lang="en-MY" sz="3000" dirty="0" err="1" smtClean="0"/>
              <a:t>comorbidity</a:t>
            </a:r>
            <a:r>
              <a:rPr lang="en-MY" sz="3000" dirty="0" smtClean="0"/>
              <a:t> that may have an impact on the operative outcome.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FUNCTIONAL CAPACITY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Metabolic </a:t>
            </a:r>
            <a:r>
              <a:rPr lang="en-US" dirty="0"/>
              <a:t>equivalents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1 MET – Can you take care of yourself? Eat, dress, use the toilet?  Walk a block or two on level ground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4 METs – Do light work around the house like dusting or washing the dishes? Climb </a:t>
            </a:r>
            <a:r>
              <a:rPr lang="en-US" dirty="0" smtClean="0"/>
              <a:t>2 </a:t>
            </a:r>
            <a:r>
              <a:rPr lang="en-US" dirty="0"/>
              <a:t>flight of stairs?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&gt;10 METs – Participate in strenuous sports like swimming, </a:t>
            </a:r>
            <a:r>
              <a:rPr lang="en-US" dirty="0" smtClean="0"/>
              <a:t>tennis</a:t>
            </a:r>
            <a:r>
              <a:rPr lang="en-US" dirty="0"/>
              <a:t>, football</a:t>
            </a:r>
            <a:r>
              <a:rPr lang="en-US" dirty="0" smtClean="0"/>
              <a:t>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FUNCTIONAL CAPACITY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Perioperative</a:t>
            </a:r>
            <a:r>
              <a:rPr lang="en-US" sz="2800" dirty="0" smtClean="0"/>
              <a:t> cardiac and long-term risk is increased in patients unable to meet a 4-MET demand during most normal daily activities.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Excellent: &gt;10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Good: 7-10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Moderate: 4-7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Poor: &lt;4</a:t>
            </a:r>
            <a:endParaRPr lang="en-US" sz="2800" dirty="0"/>
          </a:p>
        </p:txBody>
      </p:sp>
      <p:pic>
        <p:nvPicPr>
          <p:cNvPr id="12293" name="Picture 5" descr="ForrestGumpRun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048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 Preoperative Testing a Problem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en-US" sz="3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Yes, and a big one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3000" dirty="0" smtClean="0"/>
              <a:t>It wastes valuable resources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3000" dirty="0" smtClean="0"/>
              <a:t>It exposes patients to needless blood work and procedures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3000" dirty="0" smtClean="0"/>
              <a:t>It can </a:t>
            </a:r>
            <a:r>
              <a:rPr lang="en-US" sz="3000" dirty="0" err="1" smtClean="0"/>
              <a:t>creat</a:t>
            </a:r>
            <a:r>
              <a:rPr lang="en-US" sz="3000" dirty="0" smtClean="0"/>
              <a:t> anxiety for patients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3000" dirty="0" smtClean="0"/>
              <a:t>It is costly…</a:t>
            </a:r>
          </a:p>
          <a:p>
            <a:pPr lvl="1" eaLnBrk="1" hangingPunct="1">
              <a:buNone/>
            </a:pPr>
            <a:endParaRPr lang="en-US" sz="2400" dirty="0" smtClean="0"/>
          </a:p>
          <a:p>
            <a:pPr lvl="1" eaLnBrk="1" hangingPunct="1">
              <a:buNone/>
            </a:pPr>
            <a:endParaRPr lang="en-US" sz="1800" dirty="0" smtClean="0"/>
          </a:p>
          <a:p>
            <a:pPr lvl="2" eaLnBrk="1" hangingPunct="1"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PREOPERATIVE TESTING</a:t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CBC : anemia, risk of blood loss, malnutrition and chronic illness.</a:t>
            </a:r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KFT : ag more than 50, diabetes, renal disease, HTN,  if major surgery and hypotension is expected, </a:t>
            </a:r>
            <a:r>
              <a:rPr lang="en-US" dirty="0" err="1" smtClean="0"/>
              <a:t>nephrotoxic</a:t>
            </a:r>
            <a:r>
              <a:rPr lang="en-US" dirty="0" smtClean="0"/>
              <a:t> drugs will be used.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Pregnancy test.</a:t>
            </a:r>
          </a:p>
        </p:txBody>
      </p:sp>
    </p:spTree>
    <p:extLst>
      <p:ext uri="{BB962C8B-B14F-4D97-AF65-F5344CB8AC3E}">
        <p14:creationId xmlns:p14="http://schemas.microsoft.com/office/powerpoint/2010/main" xmlns="" val="42058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X-RAY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Clinical characteristics to consider: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Smoking, COPD, recent respiratory infection, cardiac </a:t>
            </a:r>
            <a:r>
              <a:rPr lang="en-US" dirty="0" smtClean="0"/>
              <a:t>disease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 smtClean="0"/>
              <a:t>Chest x-ray</a:t>
            </a:r>
            <a:r>
              <a:rPr lang="en-US" dirty="0" smtClean="0"/>
              <a:t> “reasonable” for patients </a:t>
            </a:r>
            <a:r>
              <a:rPr lang="en-US" b="1" dirty="0" smtClean="0"/>
              <a:t>over 60</a:t>
            </a:r>
            <a:endParaRPr lang="en-US" dirty="0" smtClean="0"/>
          </a:p>
          <a:p>
            <a:pPr lvl="1"/>
            <a:endParaRPr lang="en-US" sz="2400" dirty="0"/>
          </a:p>
        </p:txBody>
      </p:sp>
      <p:pic>
        <p:nvPicPr>
          <p:cNvPr id="7" name="Picture 7" descr="eg%20A&amp;M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05000"/>
            <a:ext cx="4038600" cy="2916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ECG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Men </a:t>
            </a:r>
            <a:r>
              <a:rPr lang="en-US" sz="3000" dirty="0"/>
              <a:t>older than </a:t>
            </a:r>
            <a:r>
              <a:rPr lang="en-US" sz="3000" b="1" dirty="0"/>
              <a:t>45</a:t>
            </a:r>
            <a:r>
              <a:rPr lang="en-US" sz="3000" dirty="0"/>
              <a:t> years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/>
              <a:t>Women older than </a:t>
            </a:r>
            <a:r>
              <a:rPr lang="en-US" sz="3000" b="1" dirty="0"/>
              <a:t>55</a:t>
            </a:r>
            <a:r>
              <a:rPr lang="en-US" sz="3000" dirty="0"/>
              <a:t> </a:t>
            </a:r>
            <a:r>
              <a:rPr lang="en-US" sz="3000" dirty="0" smtClean="0"/>
              <a:t>years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err="1" smtClean="0"/>
              <a:t>HTN,cardiovascular</a:t>
            </a:r>
            <a:r>
              <a:rPr lang="en-US" sz="3000" dirty="0" smtClean="0"/>
              <a:t> disease, DM and </a:t>
            </a:r>
            <a:r>
              <a:rPr lang="en-US" sz="3000" dirty="0" err="1" smtClean="0"/>
              <a:t>arrythmias</a:t>
            </a:r>
            <a:r>
              <a:rPr lang="en-US" sz="3000" dirty="0" smtClean="0"/>
              <a:t>.</a:t>
            </a:r>
            <a:endParaRPr lang="en-US" sz="3000" dirty="0"/>
          </a:p>
          <a:p>
            <a:pPr>
              <a:buFont typeface="Wingdings" pitchFamily="2" charset="2"/>
              <a:buChar char="Ø"/>
            </a:pPr>
            <a:r>
              <a:rPr lang="en-US" sz="3000" dirty="0"/>
              <a:t>Patients at risk for electrolyte abnormalities, such as diuretic </a:t>
            </a:r>
            <a:r>
              <a:rPr lang="en-US" sz="3000" dirty="0" smtClean="0"/>
              <a:t>use 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Anyone going for “high risk” surgery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Anyone with at least one cardiac risk factor going for “intermediate risk surgery”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421" name="Picture 13" descr="MPj043874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295400"/>
            <a:ext cx="2895600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TESTS THAT ARE </a:t>
            </a:r>
            <a:r>
              <a:rPr lang="en-US" u="sng" dirty="0" smtClean="0"/>
              <a:t>NOT</a:t>
            </a:r>
            <a:r>
              <a:rPr lang="en-US" dirty="0" smtClean="0"/>
              <a:t> ROUTINELY ORDERED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/>
              <a:t>Coagulation studies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Blood </a:t>
            </a:r>
            <a:r>
              <a:rPr lang="en-US" sz="3000" dirty="0"/>
              <a:t>glucose, A1c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/>
              <a:t>Electrolytes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/>
              <a:t>Pulmonary function tests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Echocardiography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Liver enzymes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Blood Type and cross match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Urinalysis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8" name="Picture 4" descr="MPj043936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WITH STENTS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/>
              <a:t>Elective </a:t>
            </a:r>
            <a:r>
              <a:rPr lang="en-US" sz="3000" dirty="0" err="1"/>
              <a:t>noncardiac</a:t>
            </a:r>
            <a:r>
              <a:rPr lang="en-US" sz="3000" dirty="0"/>
              <a:t> surgery is not recommended within 4 to 6 weeks of bare-metal coronary stent implantation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/>
              <a:t>No surgery within 12 months of drug-eluting coronary stent implantation. </a:t>
            </a:r>
            <a:r>
              <a:rPr lang="en-US" sz="3000" dirty="0" err="1"/>
              <a:t>Thienopyridine</a:t>
            </a:r>
            <a:r>
              <a:rPr lang="en-US" sz="3000" dirty="0"/>
              <a:t> therapy imperative to prevent in-stent </a:t>
            </a:r>
            <a:r>
              <a:rPr lang="en-US" sz="3000" dirty="0" err="1"/>
              <a:t>thrombisis</a:t>
            </a:r>
            <a:r>
              <a:rPr lang="en-US" sz="3000" dirty="0"/>
              <a:t>.</a:t>
            </a:r>
          </a:p>
        </p:txBody>
      </p:sp>
      <p:pic>
        <p:nvPicPr>
          <p:cNvPr id="45061" name="Picture 5" descr="MPj04387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191000"/>
            <a:ext cx="165735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ON ASPIRIN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dirty="0" err="1" smtClean="0"/>
              <a:t>Monotherapy</a:t>
            </a:r>
            <a:r>
              <a:rPr lang="en-US" sz="3000" dirty="0" smtClean="0"/>
              <a:t> with aspirin should </a:t>
            </a:r>
            <a:r>
              <a:rPr lang="en-US" sz="3000" b="1" i="1" dirty="0" smtClean="0"/>
              <a:t>not</a:t>
            </a:r>
            <a:r>
              <a:rPr lang="en-US" sz="3000" dirty="0" smtClean="0"/>
              <a:t> be routinely discontinued for elective </a:t>
            </a:r>
            <a:r>
              <a:rPr lang="en-US" sz="3000" dirty="0" err="1" smtClean="0"/>
              <a:t>noncardiac</a:t>
            </a:r>
            <a:r>
              <a:rPr lang="en-US" sz="3000" dirty="0" smtClean="0"/>
              <a:t> surgery.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dirty="0" smtClean="0"/>
              <a:t>If the decision is made to stop aspirin, seven to ten days should elapse before surgery is undertaken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dirty="0" smtClean="0"/>
              <a:t>Resume  approximately 24 hours (or the next morning) after surgery when there is adequate </a:t>
            </a:r>
            <a:r>
              <a:rPr lang="en-US" sz="3000" dirty="0" err="1" smtClean="0"/>
              <a:t>hemostasis</a:t>
            </a:r>
            <a:endParaRPr lang="en-US" sz="3000" dirty="0"/>
          </a:p>
        </p:txBody>
      </p:sp>
      <p:pic>
        <p:nvPicPr>
          <p:cNvPr id="47108" name="Picture 4" descr="MCj032538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9088" y="0"/>
            <a:ext cx="1204912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ANTICOAGULANT</a:t>
            </a:r>
            <a:endParaRPr 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If </a:t>
            </a:r>
            <a:r>
              <a:rPr lang="en-US" sz="2800" u="sng" dirty="0"/>
              <a:t>High Risk</a:t>
            </a:r>
            <a:r>
              <a:rPr lang="en-US" sz="2800" dirty="0"/>
              <a:t> patient (</a:t>
            </a:r>
            <a:r>
              <a:rPr lang="en-US" sz="2800" dirty="0" err="1"/>
              <a:t>Atrial</a:t>
            </a:r>
            <a:r>
              <a:rPr lang="en-US" sz="2800" dirty="0"/>
              <a:t> fibrillation associated with </a:t>
            </a:r>
            <a:r>
              <a:rPr lang="en-US" sz="2800" dirty="0" err="1"/>
              <a:t>valvular</a:t>
            </a:r>
            <a:r>
              <a:rPr lang="en-US" sz="2800" dirty="0"/>
              <a:t> heart disease, Mechanical valve in the mitral position, Mechanical valve and prior </a:t>
            </a:r>
            <a:r>
              <a:rPr lang="en-US" sz="2800" dirty="0" err="1"/>
              <a:t>thromboembolic</a:t>
            </a:r>
            <a:r>
              <a:rPr lang="en-US" sz="2800" dirty="0"/>
              <a:t> event) Discontinue </a:t>
            </a:r>
            <a:r>
              <a:rPr lang="en-US" sz="2800" dirty="0" err="1"/>
              <a:t>warfarin</a:t>
            </a:r>
            <a:r>
              <a:rPr lang="en-US" sz="2800" dirty="0"/>
              <a:t> 3 to 5 days before procedure with “Bridge” Heparin while INR is below therapeutic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You are asked to see a 43 year old male for a preoperative evaluation. He is scheduled for an inguinal hernia repair next week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His past medical history is notable only for obesity (BMI 32).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He has never used tobacco and has 1-2 oz of </a:t>
            </a:r>
            <a:r>
              <a:rPr lang="en-US" sz="3000" dirty="0" err="1" smtClean="0"/>
              <a:t>EtOH</a:t>
            </a:r>
            <a:r>
              <a:rPr lang="en-US" sz="3000" dirty="0" smtClean="0"/>
              <a:t>/week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He does construction work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MEDICATIONS</a:t>
            </a:r>
            <a:endParaRPr lang="en-US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/>
              <a:t>Patients with type 2 diabetes who take oral hypoglycemic drugs should hold medicine on the morning of surgery.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/>
              <a:t>All patients with diabetes should have their surgery as early as possible to minimize the disruption of their management routine while being NPO.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/>
              <a:t>Most </a:t>
            </a:r>
            <a:r>
              <a:rPr lang="en-US" sz="2800" dirty="0" err="1"/>
              <a:t>antidiabetic</a:t>
            </a:r>
            <a:r>
              <a:rPr lang="en-US" sz="2800" dirty="0"/>
              <a:t> medications can be restarted after surgery when patients resume eating, except </a:t>
            </a:r>
            <a:r>
              <a:rPr lang="en-US" sz="2800" dirty="0" err="1"/>
              <a:t>metformin</a:t>
            </a:r>
            <a:r>
              <a:rPr lang="en-US" sz="2800" dirty="0"/>
              <a:t>, which should be delayed in patients with suspected renal </a:t>
            </a:r>
            <a:r>
              <a:rPr lang="en-US" sz="2800" dirty="0" err="1"/>
              <a:t>hypoperfusion</a:t>
            </a:r>
            <a:r>
              <a:rPr lang="en-US" sz="2800" dirty="0"/>
              <a:t> until documentation of adequate renal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MEDICATIONS </a:t>
            </a:r>
            <a:endParaRPr 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err="1"/>
              <a:t>Sulfonylureas</a:t>
            </a:r>
            <a:r>
              <a:rPr lang="en-US" sz="2800" dirty="0"/>
              <a:t> should be started only after eating has been well established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/>
              <a:t>Basal metabolic needs utilize approximately one half of an individual's insulin even in the absence of oral intake; thus, patients should continue with basal insulin even when not eating. This is mandatory in type 1 diabetes to prevent </a:t>
            </a:r>
            <a:r>
              <a:rPr lang="en-US" sz="2800" dirty="0" err="1"/>
              <a:t>ketoacidosis</a:t>
            </a:r>
            <a:r>
              <a:rPr lang="en-US" sz="2800" dirty="0"/>
              <a:t> (with maintenance D5).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OF SURGERY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NPO </a:t>
            </a:r>
            <a:r>
              <a:rPr lang="en-US" dirty="0" smtClean="0"/>
              <a:t>status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Age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Comorbidities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Antibiotics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TAKE HOME POINTS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7432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u="sng" dirty="0" smtClean="0">
                <a:solidFill>
                  <a:schemeClr val="tx2"/>
                </a:solidFill>
              </a:rPr>
              <a:t>All</a:t>
            </a:r>
            <a:r>
              <a:rPr lang="en-US" dirty="0" smtClean="0">
                <a:solidFill>
                  <a:schemeClr val="folHlink"/>
                </a:solidFill>
              </a:rPr>
              <a:t> </a:t>
            </a:r>
            <a:r>
              <a:rPr lang="en-US" dirty="0" smtClean="0"/>
              <a:t>preoperative testing should be </a:t>
            </a:r>
            <a:r>
              <a:rPr lang="en-US" dirty="0" err="1" smtClean="0"/>
              <a:t>dicatataed</a:t>
            </a:r>
            <a:r>
              <a:rPr lang="en-US" dirty="0" smtClean="0"/>
              <a:t> by your history and exam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Preoperative testing is NOT INDICATED unless there is a specific reason to perform the test and the result will change management, or mitigate </a:t>
            </a:r>
            <a:r>
              <a:rPr lang="en-US" dirty="0" err="1" smtClean="0">
                <a:solidFill>
                  <a:schemeClr val="tx2"/>
                </a:solidFill>
              </a:rPr>
              <a:t>perioperative</a:t>
            </a:r>
            <a:r>
              <a:rPr lang="en-US" dirty="0" smtClean="0">
                <a:solidFill>
                  <a:schemeClr val="tx2"/>
                </a:solidFill>
              </a:rPr>
              <a:t> risk</a:t>
            </a:r>
          </a:p>
          <a:p>
            <a:pPr eaLnBrk="1" hangingPunct="1"/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You are asked to see a 43 year old male for a preoperative evaluation. He is scheduled for an inguinal hernia repair next week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His past medical history is notable only for obesity (BMI 32)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He has never used tobacco and has 1-2 oz of </a:t>
            </a:r>
            <a:r>
              <a:rPr lang="en-US" sz="3000" dirty="0" err="1" smtClean="0"/>
              <a:t>EtOH</a:t>
            </a:r>
            <a:r>
              <a:rPr lang="en-US" sz="3000" dirty="0" smtClean="0"/>
              <a:t>/week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He does construction work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He takes only a multivitamins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For preoperative testing you order:</a:t>
            </a:r>
          </a:p>
          <a:p>
            <a:pPr lvl="1">
              <a:buNone/>
            </a:pPr>
            <a:r>
              <a:rPr lang="en-US" sz="3000" dirty="0" smtClean="0"/>
              <a:t>A) An ECG and CBC</a:t>
            </a:r>
          </a:p>
          <a:p>
            <a:pPr lvl="1">
              <a:buNone/>
            </a:pPr>
            <a:r>
              <a:rPr lang="en-US" sz="3000" dirty="0" smtClean="0"/>
              <a:t>B) An ECG and </a:t>
            </a:r>
            <a:r>
              <a:rPr lang="en-US" sz="3000" dirty="0" err="1" smtClean="0"/>
              <a:t>creatinine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C) A CBC and </a:t>
            </a:r>
            <a:r>
              <a:rPr lang="en-US" sz="3000" dirty="0" err="1" smtClean="0"/>
              <a:t>creatinine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D) A CBC and INR</a:t>
            </a:r>
          </a:p>
          <a:p>
            <a:pPr lvl="1">
              <a:buNone/>
            </a:pPr>
            <a:r>
              <a:rPr lang="en-US" sz="3000" dirty="0" smtClean="0"/>
              <a:t>E) </a:t>
            </a:r>
            <a:r>
              <a:rPr lang="en-US" sz="3000" dirty="0" smtClean="0">
                <a:solidFill>
                  <a:srgbClr val="FF0000"/>
                </a:solidFill>
              </a:rPr>
              <a:t>No tests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You are asked to see a 78 year old female for a preoperative evaluation. She is scheduled for an elective R Total knee replacement tomorrow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Her past medical history is noteworthy for hypertension, </a:t>
            </a:r>
            <a:r>
              <a:rPr lang="en-US" sz="3000" dirty="0" err="1" smtClean="0"/>
              <a:t>hyperlipidemia</a:t>
            </a:r>
            <a:r>
              <a:rPr lang="en-US" sz="3000" dirty="0" smtClean="0"/>
              <a:t>, obesity, and coronary artery disease for which she received  2 drug eluting stents 4 years ago. 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She has had a hysterectomy in the past without complication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Her medications include </a:t>
            </a:r>
            <a:r>
              <a:rPr lang="en-US" sz="3000" dirty="0" err="1" smtClean="0"/>
              <a:t>simvastatin</a:t>
            </a:r>
            <a:r>
              <a:rPr lang="en-US" sz="3000" dirty="0" smtClean="0"/>
              <a:t>, </a:t>
            </a:r>
            <a:r>
              <a:rPr lang="en-US" sz="3000" dirty="0" err="1" smtClean="0"/>
              <a:t>metoprolol</a:t>
            </a:r>
            <a:r>
              <a:rPr lang="en-US" sz="3000" dirty="0" smtClean="0"/>
              <a:t>, aspirin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She is limited in her activity due to her knee, but was able to climb 2 flight of stairs within the past several months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Her exam reveals a BP of 143/80, P 60, BMI of 37, and a moderate effusion on the R knee. Cardiovascular and pulmonary exams are normal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You have an ECG available ( non-specific lateral ST changes) from 3 months ago</a:t>
            </a:r>
          </a:p>
          <a:p>
            <a:pPr>
              <a:buFont typeface="Wingdings" pitchFamily="2" charset="2"/>
              <a:buChar char="Ø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You have no other laboratory data available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 Preoperatively you order:</a:t>
            </a:r>
          </a:p>
          <a:p>
            <a:pPr lvl="1">
              <a:buNone/>
            </a:pPr>
            <a:r>
              <a:rPr lang="en-US" sz="3000" dirty="0" smtClean="0"/>
              <a:t>A) An ECG, electrolytes, </a:t>
            </a:r>
            <a:r>
              <a:rPr lang="en-US" sz="3000" dirty="0" err="1" smtClean="0"/>
              <a:t>creatinine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B</a:t>
            </a:r>
            <a:r>
              <a:rPr lang="en-US" sz="3000" dirty="0" smtClean="0">
                <a:solidFill>
                  <a:srgbClr val="FF0000"/>
                </a:solidFill>
              </a:rPr>
              <a:t>) Electrolytes, </a:t>
            </a:r>
            <a:r>
              <a:rPr lang="en-US" sz="3000" dirty="0" err="1" smtClean="0">
                <a:solidFill>
                  <a:srgbClr val="FF0000"/>
                </a:solidFill>
              </a:rPr>
              <a:t>creatinine</a:t>
            </a:r>
            <a:endParaRPr lang="en-US" sz="30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sz="3000" dirty="0" smtClean="0"/>
              <a:t>C) An ECG, electrolytes, </a:t>
            </a:r>
            <a:r>
              <a:rPr lang="en-US" sz="3000" dirty="0" err="1" smtClean="0"/>
              <a:t>creatinine</a:t>
            </a:r>
            <a:r>
              <a:rPr lang="en-US" sz="3000" dirty="0" smtClean="0"/>
              <a:t>, and INR</a:t>
            </a:r>
          </a:p>
          <a:p>
            <a:pPr lvl="1">
              <a:buNone/>
            </a:pPr>
            <a:r>
              <a:rPr lang="en-US" sz="3000" dirty="0" smtClean="0"/>
              <a:t>D) Electrolytes, </a:t>
            </a:r>
            <a:r>
              <a:rPr lang="en-US" sz="3000" dirty="0" err="1" smtClean="0"/>
              <a:t>creatinine</a:t>
            </a:r>
            <a:r>
              <a:rPr lang="en-US" sz="3000" dirty="0" smtClean="0"/>
              <a:t>, ECG, and a </a:t>
            </a:r>
            <a:r>
              <a:rPr lang="en-US" sz="3000" dirty="0" err="1" smtClean="0"/>
              <a:t>dobutamine</a:t>
            </a:r>
            <a:r>
              <a:rPr lang="en-US" sz="3000" dirty="0" smtClean="0"/>
              <a:t> stress Echo</a:t>
            </a:r>
          </a:p>
          <a:p>
            <a:pPr lvl="1">
              <a:buNone/>
            </a:pPr>
            <a:r>
              <a:rPr lang="en-US" sz="3000" dirty="0" smtClean="0"/>
              <a:t>E) No testing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You are asked to see a 58 year old male for a preoperative evaluation. He is scheduled for a lap </a:t>
            </a:r>
            <a:r>
              <a:rPr lang="en-US" sz="3000" dirty="0" err="1" smtClean="0"/>
              <a:t>chole</a:t>
            </a:r>
            <a:r>
              <a:rPr lang="en-US" sz="3000" dirty="0" smtClean="0"/>
              <a:t> next week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His past medical history is significant for hepatitis C but no history of cirrhosis. He had an inguinal hernia repaired as a child without complication. He has had no recent follow up regarding his liver.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Medications include multivitamin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He takes only a multivitamins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No previous surgeries 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For preoperative testing you order:</a:t>
            </a:r>
          </a:p>
          <a:p>
            <a:pPr lvl="1">
              <a:buNone/>
            </a:pPr>
            <a:r>
              <a:rPr lang="en-US" sz="3000" dirty="0" smtClean="0"/>
              <a:t>A) An ECG and CBC</a:t>
            </a:r>
          </a:p>
          <a:p>
            <a:pPr lvl="1">
              <a:buNone/>
            </a:pPr>
            <a:r>
              <a:rPr lang="en-US" sz="3000" dirty="0" smtClean="0"/>
              <a:t>B) An ECG and </a:t>
            </a:r>
            <a:r>
              <a:rPr lang="en-US" sz="3000" dirty="0" err="1" smtClean="0"/>
              <a:t>creatinine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C) A CBC and </a:t>
            </a:r>
            <a:r>
              <a:rPr lang="en-US" sz="3000" dirty="0" err="1" smtClean="0"/>
              <a:t>creatinine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D) A CBC and INR</a:t>
            </a:r>
          </a:p>
          <a:p>
            <a:pPr lvl="1">
              <a:buNone/>
            </a:pPr>
            <a:r>
              <a:rPr lang="en-US" sz="3000" dirty="0" smtClean="0"/>
              <a:t>E) No tests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3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His functional capacity is excellent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Preoperatively you order:</a:t>
            </a:r>
          </a:p>
          <a:p>
            <a:pPr lvl="1">
              <a:buNone/>
            </a:pPr>
            <a:r>
              <a:rPr lang="en-US" sz="3000" dirty="0" smtClean="0"/>
              <a:t>A) An ECG, electrolytes, </a:t>
            </a:r>
            <a:r>
              <a:rPr lang="en-US" sz="3000" dirty="0" err="1" smtClean="0"/>
              <a:t>creatinine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B) Electrolytes, LFT, </a:t>
            </a:r>
            <a:r>
              <a:rPr lang="en-US" sz="3000" dirty="0" err="1" smtClean="0"/>
              <a:t>creatinine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C) </a:t>
            </a:r>
            <a:r>
              <a:rPr lang="en-US" sz="3000" dirty="0" smtClean="0">
                <a:solidFill>
                  <a:srgbClr val="FF0000"/>
                </a:solidFill>
              </a:rPr>
              <a:t>LFT, INR, </a:t>
            </a:r>
            <a:r>
              <a:rPr lang="en-US" sz="3000" dirty="0" err="1" smtClean="0">
                <a:solidFill>
                  <a:srgbClr val="FF0000"/>
                </a:solidFill>
              </a:rPr>
              <a:t>creatinine</a:t>
            </a:r>
            <a:endParaRPr lang="en-US" sz="30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sz="3000" dirty="0" smtClean="0"/>
              <a:t>D) INR and </a:t>
            </a:r>
            <a:r>
              <a:rPr lang="en-US" sz="3000" dirty="0" err="1" smtClean="0"/>
              <a:t>aPTT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E) No studies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You are asked to see a 78 year old female for a preoperative evaluation. She is scheduled for an elective R Total knee </a:t>
            </a:r>
            <a:r>
              <a:rPr lang="en-US" sz="3000" dirty="0" err="1" smtClean="0"/>
              <a:t>arthroplasty</a:t>
            </a:r>
            <a:r>
              <a:rPr lang="en-US" sz="3000" dirty="0" smtClean="0"/>
              <a:t> tomorrow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Her past medical history is noteworthy for hypertension, </a:t>
            </a:r>
            <a:r>
              <a:rPr lang="en-US" sz="3000" dirty="0" err="1" smtClean="0"/>
              <a:t>hyperlipidemia</a:t>
            </a:r>
            <a:r>
              <a:rPr lang="en-US" sz="3000" dirty="0" smtClean="0"/>
              <a:t>, obesity, and coronary artery disease for which she received  2 drug eluting stents 4 years ago. 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She has had a hysterectomy in the past without complication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Her medications include </a:t>
            </a:r>
            <a:r>
              <a:rPr lang="en-US" sz="3000" dirty="0" err="1" smtClean="0"/>
              <a:t>simvastatin</a:t>
            </a:r>
            <a:r>
              <a:rPr lang="en-US" sz="3000" dirty="0" smtClean="0"/>
              <a:t>, </a:t>
            </a:r>
            <a:r>
              <a:rPr lang="en-US" sz="3000" dirty="0" err="1" smtClean="0"/>
              <a:t>metoprolol</a:t>
            </a:r>
            <a:r>
              <a:rPr lang="en-US" sz="3000" dirty="0" smtClean="0"/>
              <a:t>, aspirin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She is limited in her activity due to her knee, but was able to climb 2 flight of stairs within the past several months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Her exam reveals a BP of 143/80, P 60, BMI of 37, and a moderate effusion on the R knee. Cardiovascular and pulmonary exams are normal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You have an ECG available ( non-specific lateral ST changes) from 3 months ago</a:t>
            </a:r>
          </a:p>
          <a:p>
            <a:pPr>
              <a:buFont typeface="Wingdings" pitchFamily="2" charset="2"/>
              <a:buChar char="Ø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You have no other laboratory data available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 Preoperatively you order:</a:t>
            </a:r>
          </a:p>
          <a:p>
            <a:pPr lvl="1">
              <a:buNone/>
            </a:pPr>
            <a:r>
              <a:rPr lang="en-US" sz="3000" dirty="0" smtClean="0"/>
              <a:t>A) An ECG, electrolytes, </a:t>
            </a:r>
            <a:r>
              <a:rPr lang="en-US" sz="3000" dirty="0" err="1" smtClean="0"/>
              <a:t>creatinine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B) Electrolytes, </a:t>
            </a:r>
            <a:r>
              <a:rPr lang="en-US" sz="3000" dirty="0" err="1" smtClean="0"/>
              <a:t>creatinine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C) An ECG, electrolytes, </a:t>
            </a:r>
            <a:r>
              <a:rPr lang="en-US" sz="3000" dirty="0" err="1" smtClean="0"/>
              <a:t>creatinine</a:t>
            </a:r>
            <a:r>
              <a:rPr lang="en-US" sz="3000" dirty="0" smtClean="0"/>
              <a:t>, and INR</a:t>
            </a:r>
          </a:p>
          <a:p>
            <a:pPr lvl="1">
              <a:buNone/>
            </a:pPr>
            <a:r>
              <a:rPr lang="en-US" sz="3000" dirty="0" smtClean="0"/>
              <a:t>D) Electrolytes, </a:t>
            </a:r>
            <a:r>
              <a:rPr lang="en-US" sz="3000" dirty="0" err="1" smtClean="0"/>
              <a:t>creatinine</a:t>
            </a:r>
            <a:r>
              <a:rPr lang="en-US" sz="3000" dirty="0" smtClean="0"/>
              <a:t>, ECG, and a </a:t>
            </a:r>
            <a:r>
              <a:rPr lang="en-US" sz="3000" dirty="0" err="1" smtClean="0"/>
              <a:t>dobutamine</a:t>
            </a:r>
            <a:r>
              <a:rPr lang="en-US" sz="3000" dirty="0" smtClean="0"/>
              <a:t> stress Echo</a:t>
            </a:r>
          </a:p>
          <a:p>
            <a:pPr lvl="1">
              <a:buNone/>
            </a:pPr>
            <a:r>
              <a:rPr lang="en-US" sz="3000" dirty="0" smtClean="0"/>
              <a:t>E) No testing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You are asked to see a 58 year old male for a preoperative evaluation. He is scheduled for a lap </a:t>
            </a:r>
            <a:r>
              <a:rPr lang="en-US" sz="3000" dirty="0" err="1" smtClean="0"/>
              <a:t>chole</a:t>
            </a:r>
            <a:r>
              <a:rPr lang="en-US" sz="3000" dirty="0" smtClean="0"/>
              <a:t> next week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His past medical history is significant for hepatitis C but no history of cirrhosis. He had an inguinal hernia repaired as a child without complication. He has had no recent follow up regarding his liver.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Medications include multivitamin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3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His functional capacity is excellent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Preoperatively you order:</a:t>
            </a:r>
          </a:p>
          <a:p>
            <a:pPr lvl="1">
              <a:buNone/>
            </a:pPr>
            <a:r>
              <a:rPr lang="en-US" sz="3000" dirty="0" smtClean="0"/>
              <a:t>A) An ECG, electrolytes, </a:t>
            </a:r>
            <a:r>
              <a:rPr lang="en-US" sz="3000" dirty="0" err="1" smtClean="0"/>
              <a:t>creatinine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B) Electrolytes, LFT, </a:t>
            </a:r>
            <a:r>
              <a:rPr lang="en-US" sz="3000" dirty="0" err="1" smtClean="0"/>
              <a:t>creatinine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C) LFT, INR, </a:t>
            </a:r>
            <a:r>
              <a:rPr lang="en-US" sz="3000" dirty="0" err="1" smtClean="0"/>
              <a:t>creatinine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D) INR and </a:t>
            </a:r>
            <a:r>
              <a:rPr lang="en-US" sz="3000" dirty="0" err="1" smtClean="0"/>
              <a:t>aPTT</a:t>
            </a: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E) No studies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1815</Words>
  <Application>Microsoft Office PowerPoint</Application>
  <PresentationFormat>On-screen Show (4:3)</PresentationFormat>
  <Paragraphs>229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PREOPERATIVE EVALUATION</vt:lpstr>
      <vt:lpstr>OBJECTIVES</vt:lpstr>
      <vt:lpstr>CASE 1</vt:lpstr>
      <vt:lpstr>CASE 1</vt:lpstr>
      <vt:lpstr>CASE 2</vt:lpstr>
      <vt:lpstr>CASE 2</vt:lpstr>
      <vt:lpstr>CASE 2</vt:lpstr>
      <vt:lpstr>CASE 3</vt:lpstr>
      <vt:lpstr>CASE 3</vt:lpstr>
      <vt:lpstr>REASON FOR EVALUATION</vt:lpstr>
      <vt:lpstr>Slide 11</vt:lpstr>
      <vt:lpstr>HISTORY &amp; PHYSICAL EXAMINATION</vt:lpstr>
      <vt:lpstr>3 Critical Determinants for Cardiac Evaluation  </vt:lpstr>
      <vt:lpstr>Surgical Risk Category  Surgery Specific Risk</vt:lpstr>
      <vt:lpstr>Surgical Risk Category  Surgery Specific Risk</vt:lpstr>
      <vt:lpstr>Surgical Risk Category  Surgery Specific Risk</vt:lpstr>
      <vt:lpstr>Patient’s Clinical Risk Factors </vt:lpstr>
      <vt:lpstr>Patient’s Clinical Risk Factors </vt:lpstr>
      <vt:lpstr>Patient’s Clinical Risk Factors </vt:lpstr>
      <vt:lpstr>FUNCTIONAL CAPACITY </vt:lpstr>
      <vt:lpstr>FUNCTIONAL CAPACITY </vt:lpstr>
      <vt:lpstr>Is Preoperative Testing a Problem</vt:lpstr>
      <vt:lpstr>PREOPERATIVE TESTING </vt:lpstr>
      <vt:lpstr>CHEST X-RAY</vt:lpstr>
      <vt:lpstr>ECG</vt:lpstr>
      <vt:lpstr>TESTS THAT ARE NOT ROUTINELY ORDERED</vt:lpstr>
      <vt:lpstr>PATIENTS WITH STENTS</vt:lpstr>
      <vt:lpstr>PATIENTS ON ASPIRIN</vt:lpstr>
      <vt:lpstr>ANTICOAGULANT</vt:lpstr>
      <vt:lpstr>DIABETIC MEDICATIONS</vt:lpstr>
      <vt:lpstr>DIABETIC MEDICATIONS </vt:lpstr>
      <vt:lpstr>DAY OF SURGERY</vt:lpstr>
      <vt:lpstr>TAKE HOME POINTS</vt:lpstr>
      <vt:lpstr>CASE 1</vt:lpstr>
      <vt:lpstr>CASE 1</vt:lpstr>
      <vt:lpstr>CASE 2</vt:lpstr>
      <vt:lpstr>CASE 2</vt:lpstr>
      <vt:lpstr>CASE 2</vt:lpstr>
      <vt:lpstr>CASE 3</vt:lpstr>
      <vt:lpstr>CASE 3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khaled</dc:creator>
  <cp:lastModifiedBy>khaled</cp:lastModifiedBy>
  <cp:revision>183</cp:revision>
  <dcterms:created xsi:type="dcterms:W3CDTF">2006-08-16T00:00:00Z</dcterms:created>
  <dcterms:modified xsi:type="dcterms:W3CDTF">2014-04-14T21:36:30Z</dcterms:modified>
</cp:coreProperties>
</file>