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20"/>
  </p:notesMasterIdLst>
  <p:sldIdLst>
    <p:sldId id="256" r:id="rId2"/>
    <p:sldId id="259" r:id="rId3"/>
    <p:sldId id="271" r:id="rId4"/>
    <p:sldId id="272" r:id="rId5"/>
    <p:sldId id="274" r:id="rId6"/>
    <p:sldId id="260" r:id="rId7"/>
    <p:sldId id="275" r:id="rId8"/>
    <p:sldId id="261" r:id="rId9"/>
    <p:sldId id="264" r:id="rId10"/>
    <p:sldId id="262" r:id="rId11"/>
    <p:sldId id="276" r:id="rId12"/>
    <p:sldId id="263" r:id="rId13"/>
    <p:sldId id="258" r:id="rId14"/>
    <p:sldId id="265" r:id="rId15"/>
    <p:sldId id="266" r:id="rId16"/>
    <p:sldId id="267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FF0C6-7962-D54E-84D6-7AA0B99A326A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9FFA8-9231-DA45-AE9C-404D4AF602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7190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0AE98B-3EA2-8D47-B246-2FD2DFDA0AF5}" type="slidenum">
              <a:rPr lang="en-US"/>
              <a:pPr/>
              <a:t>2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7034C-DF7D-8B41-8497-B3F42149A3D8}" type="slidenum">
              <a:rPr lang="en-US"/>
              <a:pPr/>
              <a:t>12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0E8494-7BE8-6548-8100-E3ECEA74C5FB}" type="slidenum">
              <a:rPr lang="en-US"/>
              <a:pPr/>
              <a:t>13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C3B8AB-0662-7549-9061-1F53256DD75E}" type="slidenum">
              <a:rPr lang="en-US"/>
              <a:pPr/>
              <a:t>14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CC0075-328F-8C46-8748-95D855BA9128}" type="slidenum">
              <a:rPr lang="en-US"/>
              <a:pPr/>
              <a:t>15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BDFD3F-A8CD-7849-A902-1E40561678FD}" type="slidenum">
              <a:rPr lang="en-US"/>
              <a:pPr/>
              <a:t>16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EAFA42-8C62-2647-B4EF-FF0E039B82F8}" type="slidenum">
              <a:rPr lang="en-US"/>
              <a:pPr/>
              <a:t>17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03C25-9AC2-A442-A32E-AF7E06DB7327}" type="slidenum">
              <a:rPr lang="en-US"/>
              <a:pPr/>
              <a:t>18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0AE98B-3EA2-8D47-B246-2FD2DFDA0AF5}" type="slidenum">
              <a:rPr lang="en-US"/>
              <a:pPr/>
              <a:t>3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0AE98B-3EA2-8D47-B246-2FD2DFDA0AF5}" type="slidenum">
              <a:rPr lang="en-US"/>
              <a:pPr/>
              <a:t>4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0AE98B-3EA2-8D47-B246-2FD2DFDA0AF5}" type="slidenum">
              <a:rPr lang="en-US"/>
              <a:pPr/>
              <a:t>5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820A1D-F491-A641-A88C-3A0B2E8986F3}" type="slidenum">
              <a:rPr lang="en-US"/>
              <a:pPr/>
              <a:t>6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0AE98B-3EA2-8D47-B246-2FD2DFDA0AF5}" type="slidenum">
              <a:rPr lang="en-US"/>
              <a:pPr/>
              <a:t>7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9DFA08-FAC2-1542-8A65-DF2C26A44CF8}" type="slidenum">
              <a:rPr lang="en-US"/>
              <a:pPr/>
              <a:t>8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E32115-4684-4B4A-A585-174A317950BB}" type="slidenum">
              <a:rPr lang="en-US"/>
              <a:pPr/>
              <a:t>9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80B2F4-EB8B-6B41-852C-431485B29855}" type="slidenum">
              <a:rPr lang="en-US"/>
              <a:pPr/>
              <a:t>10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2218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285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52D87FB-6EBB-CE4D-B111-9A232E89E8D0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FE72192-2EF5-7C4D-9417-1EDA178FE0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of complications in Oral surgery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/>
                <a:cs typeface="Times New Roman"/>
              </a:rPr>
              <a:t>Dr</a:t>
            </a:r>
            <a:r>
              <a:rPr lang="en-US" dirty="0" smtClean="0">
                <a:latin typeface="Times New Roman"/>
                <a:cs typeface="Times New Roman"/>
              </a:rPr>
              <a:t> Hazem Al-Ahmad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Associate professor – Maxillofacial surgery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B.D.S, MSc(Lon), F.D.S.R.C.S (</a:t>
            </a:r>
            <a:r>
              <a:rPr lang="en-US" dirty="0" err="1" smtClean="0">
                <a:latin typeface="Times New Roman"/>
                <a:cs typeface="Times New Roman"/>
              </a:rPr>
              <a:t>Eng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678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04" name="Picture 4" descr="Scan719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3044" b="13044"/>
          <a:stretch>
            <a:fillRect/>
          </a:stretch>
        </p:blipFill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4807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Haemorrhage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101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b="1" dirty="0" smtClean="0"/>
              <a:t>To minimize bleeding: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Handle tissues carefully 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Avoid unnecessary trauma</a:t>
            </a:r>
          </a:p>
          <a:p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Bleeding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999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Haemorrhage</a:t>
            </a: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80000"/>
              </a:lnSpc>
            </a:pPr>
            <a:endParaRPr lang="en-US" sz="1800" b="1" dirty="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b="1" dirty="0"/>
              <a:t>Management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Suction and </a:t>
            </a:r>
            <a:r>
              <a:rPr lang="en-US" sz="1800" dirty="0" smtClean="0"/>
              <a:t>good vision</a:t>
            </a: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/>
              <a:t>LA with vasoconstrictor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Horizontal mattress suture</a:t>
            </a:r>
          </a:p>
          <a:p>
            <a:pPr lvl="1">
              <a:lnSpc>
                <a:spcPct val="80000"/>
              </a:lnSpc>
            </a:pPr>
            <a:r>
              <a:rPr lang="en-US" sz="1800" dirty="0" err="1"/>
              <a:t>Surgicel</a:t>
            </a: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/>
              <a:t>Bone </a:t>
            </a:r>
            <a:r>
              <a:rPr lang="en-US" sz="1800" dirty="0" smtClean="0"/>
              <a:t>wax or other material</a:t>
            </a: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/>
              <a:t>Apply pressure (bite on gauze for 10 min)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Avoid mouth rinsing</a:t>
            </a:r>
          </a:p>
          <a:p>
            <a:pPr lvl="1">
              <a:lnSpc>
                <a:spcPct val="80000"/>
              </a:lnSpc>
            </a:pPr>
            <a:r>
              <a:rPr lang="en-US" sz="1800" dirty="0" err="1"/>
              <a:t>Tranexamic</a:t>
            </a:r>
            <a:r>
              <a:rPr lang="en-US" sz="1800" dirty="0"/>
              <a:t> acid 5% wash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Refer </a:t>
            </a:r>
          </a:p>
          <a:p>
            <a:pPr lvl="1">
              <a:lnSpc>
                <a:spcPct val="80000"/>
              </a:lnSpc>
            </a:pPr>
            <a:r>
              <a:rPr lang="en-US" sz="1800" dirty="0" err="1"/>
              <a:t>Haematology</a:t>
            </a:r>
            <a:r>
              <a:rPr lang="en-US" sz="1800" dirty="0"/>
              <a:t> investigations if </a:t>
            </a:r>
            <a:r>
              <a:rPr lang="en-US" sz="1800" dirty="0" smtClean="0"/>
              <a:t>uncontrolled: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PT, PTT, INR</a:t>
            </a:r>
            <a:endParaRPr lang="en-US" sz="1800" dirty="0"/>
          </a:p>
          <a:p>
            <a:pPr lvl="1">
              <a:lnSpc>
                <a:spcPct val="80000"/>
              </a:lnSpc>
            </a:pPr>
            <a:endParaRPr lang="en-US" sz="1800" dirty="0"/>
          </a:p>
        </p:txBody>
      </p:sp>
      <p:pic>
        <p:nvPicPr>
          <p:cNvPr id="57348" name="Picture 4" descr="Scan720-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703" b="20703"/>
          <a:stretch>
            <a:fillRect/>
          </a:stretch>
        </p:blipFill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7350" name="Picture 6" descr="Scan72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568825" y="4156075"/>
            <a:ext cx="2374900" cy="18796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7352" name="Picture 8" descr="Scan72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773238"/>
            <a:ext cx="2084387" cy="188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7354" name="Picture 10" descr="Scan72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73925" y="1773238"/>
            <a:ext cx="164782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8948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628" name="Picture 4" descr="Haematoma chin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018" b="11018"/>
          <a:stretch>
            <a:fillRect/>
          </a:stretch>
        </p:blipFill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546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Haematoma</a:t>
            </a:r>
            <a:r>
              <a:rPr lang="en-US" dirty="0" smtClean="0"/>
              <a:t> and </a:t>
            </a:r>
            <a:r>
              <a:rPr lang="en-US" dirty="0" err="1" smtClean="0"/>
              <a:t>Echymosis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226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2050"/>
            <a:ext cx="8229600" cy="4525963"/>
          </a:xfrm>
        </p:spPr>
        <p:txBody>
          <a:bodyPr/>
          <a:lstStyle/>
          <a:p>
            <a:r>
              <a:rPr lang="en-US"/>
              <a:t>Air forced under pressure into fascial planes.</a:t>
            </a:r>
          </a:p>
          <a:p>
            <a:r>
              <a:rPr lang="en-US"/>
              <a:t>Diagnosed by sudden occorrence of facial swelling, crepitation on palpation</a:t>
            </a:r>
          </a:p>
          <a:p>
            <a:r>
              <a:rPr lang="en-US"/>
              <a:t>Self limiting</a:t>
            </a:r>
          </a:p>
          <a:p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Interstitial Emphysema</a:t>
            </a:r>
          </a:p>
        </p:txBody>
      </p:sp>
    </p:spTree>
    <p:extLst>
      <p:ext uri="{BB962C8B-B14F-4D97-AF65-F5344CB8AC3E}">
        <p14:creationId xmlns:p14="http://schemas.microsoft.com/office/powerpoint/2010/main" xmlns="" val="351502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6113"/>
            <a:ext cx="8229600" cy="4525962"/>
          </a:xfrm>
        </p:spPr>
        <p:txBody>
          <a:bodyPr>
            <a:normAutofit/>
          </a:bodyPr>
          <a:lstStyle/>
          <a:p>
            <a:r>
              <a:rPr lang="en-US" sz="2800" dirty="0"/>
              <a:t>Acute pain and foul </a:t>
            </a:r>
            <a:r>
              <a:rPr lang="en-US" sz="2800" dirty="0" err="1"/>
              <a:t>odour</a:t>
            </a:r>
            <a:r>
              <a:rPr lang="en-US" sz="2800" dirty="0"/>
              <a:t> </a:t>
            </a:r>
            <a:r>
              <a:rPr lang="en-US" sz="2800" dirty="0" smtClean="0"/>
              <a:t>3-4 </a:t>
            </a:r>
            <a:r>
              <a:rPr lang="en-US" sz="2800" dirty="0"/>
              <a:t>days post extraction</a:t>
            </a:r>
          </a:p>
          <a:p>
            <a:r>
              <a:rPr lang="en-US" sz="2800" dirty="0" err="1"/>
              <a:t>Lysis</a:t>
            </a:r>
            <a:r>
              <a:rPr lang="en-US" sz="2800" dirty="0"/>
              <a:t> of the blood clot</a:t>
            </a:r>
          </a:p>
          <a:p>
            <a:r>
              <a:rPr lang="en-US" sz="2800" dirty="0"/>
              <a:t>Greyish sloughing but no suppuration</a:t>
            </a:r>
          </a:p>
          <a:p>
            <a:r>
              <a:rPr lang="en-US" sz="2800" dirty="0"/>
              <a:t>10-14 days</a:t>
            </a:r>
          </a:p>
          <a:p>
            <a:r>
              <a:rPr lang="en-US" sz="2800" dirty="0"/>
              <a:t>Irrigate, Analgesia, Antibiotics (2ry infection) </a:t>
            </a:r>
            <a:endParaRPr lang="en-US" sz="2800" dirty="0" smtClean="0"/>
          </a:p>
          <a:p>
            <a:r>
              <a:rPr lang="en-US" sz="2800" dirty="0" err="1" smtClean="0"/>
              <a:t>Alvogel</a:t>
            </a:r>
            <a:endParaRPr lang="en-US" sz="2800" dirty="0"/>
          </a:p>
          <a:p>
            <a:r>
              <a:rPr lang="en-GB" sz="2800" dirty="0" smtClean="0"/>
              <a:t>Incidence: 2</a:t>
            </a:r>
            <a:r>
              <a:rPr lang="en-GB" sz="2800" dirty="0"/>
              <a:t>% to 5% with all </a:t>
            </a:r>
            <a:r>
              <a:rPr lang="en-GB" sz="2800" dirty="0" smtClean="0"/>
              <a:t>extractions, around  </a:t>
            </a:r>
            <a:r>
              <a:rPr lang="en-GB" sz="2800" dirty="0"/>
              <a:t>20% </a:t>
            </a:r>
            <a:r>
              <a:rPr lang="en-GB" sz="2800" dirty="0" smtClean="0"/>
              <a:t>after lower </a:t>
            </a:r>
            <a:r>
              <a:rPr lang="en-GB" sz="2800" dirty="0"/>
              <a:t>third </a:t>
            </a:r>
            <a:r>
              <a:rPr lang="en-GB" sz="2800" dirty="0" smtClean="0"/>
              <a:t>molars extraction. </a:t>
            </a:r>
            <a:endParaRPr lang="en-GB" sz="2800" dirty="0"/>
          </a:p>
          <a:p>
            <a:endParaRPr lang="en-US" sz="2800" dirty="0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Dry Socket</a:t>
            </a:r>
          </a:p>
        </p:txBody>
      </p:sp>
    </p:spTree>
    <p:extLst>
      <p:ext uri="{BB962C8B-B14F-4D97-AF65-F5344CB8AC3E}">
        <p14:creationId xmlns:p14="http://schemas.microsoft.com/office/powerpoint/2010/main" xmlns="" val="30264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Dry Socket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57200" y="1916113"/>
            <a:ext cx="4038600" cy="4525962"/>
          </a:xfrm>
        </p:spPr>
        <p:txBody>
          <a:bodyPr/>
          <a:lstStyle/>
          <a:p>
            <a:r>
              <a:rPr lang="en-US"/>
              <a:t>Predisposing factors:</a:t>
            </a:r>
          </a:p>
          <a:p>
            <a:pPr lvl="1"/>
            <a:r>
              <a:rPr lang="en-US"/>
              <a:t>Posterior Mandibular teeth</a:t>
            </a:r>
          </a:p>
          <a:p>
            <a:pPr lvl="1"/>
            <a:r>
              <a:rPr lang="en-US"/>
              <a:t>Traumatic extraction</a:t>
            </a:r>
          </a:p>
          <a:p>
            <a:pPr lvl="1"/>
            <a:r>
              <a:rPr lang="en-US"/>
              <a:t>Female on OCP</a:t>
            </a:r>
          </a:p>
          <a:p>
            <a:pPr lvl="1"/>
            <a:r>
              <a:rPr lang="en-US"/>
              <a:t>Age of 20-40yrs </a:t>
            </a:r>
          </a:p>
          <a:p>
            <a:pPr lvl="1"/>
            <a:r>
              <a:rPr lang="en-US"/>
              <a:t>Poor OH</a:t>
            </a:r>
          </a:p>
          <a:p>
            <a:pPr lvl="1"/>
            <a:r>
              <a:rPr lang="en-US"/>
              <a:t>Excessive use of LA with vasoconstrictor 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sz="quarter" idx="14"/>
          </p:nvPr>
        </p:nvSpPr>
        <p:spPr>
          <a:xfrm>
            <a:off x="4648200" y="2420938"/>
            <a:ext cx="4038600" cy="4525962"/>
          </a:xfrm>
        </p:spPr>
        <p:txBody>
          <a:bodyPr/>
          <a:lstStyle/>
          <a:p>
            <a:pPr lvl="1"/>
            <a:r>
              <a:rPr lang="en-US"/>
              <a:t>Active pericoronitis</a:t>
            </a:r>
          </a:p>
          <a:p>
            <a:pPr lvl="1"/>
            <a:r>
              <a:rPr lang="en-US"/>
              <a:t>Smoking</a:t>
            </a:r>
          </a:p>
          <a:p>
            <a:pPr lvl="1"/>
            <a:r>
              <a:rPr lang="en-US"/>
              <a:t>Excessive use of mouth wash</a:t>
            </a:r>
          </a:p>
          <a:p>
            <a:pPr lvl="1"/>
            <a:r>
              <a:rPr lang="en-US"/>
              <a:t>Pagets disease</a:t>
            </a:r>
          </a:p>
          <a:p>
            <a:pPr lvl="1"/>
            <a:r>
              <a:rPr lang="en-US"/>
              <a:t>Previous history of dry socket</a:t>
            </a:r>
          </a:p>
          <a:p>
            <a:pPr lvl="1"/>
            <a:r>
              <a:rPr lang="en-US"/>
              <a:t>Inexperienced surgeon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498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7168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Pre-op preparation</a:t>
            </a:r>
          </a:p>
          <a:p>
            <a:pPr>
              <a:lnSpc>
                <a:spcPct val="90000"/>
              </a:lnSpc>
            </a:pPr>
            <a:r>
              <a:rPr lang="en-US" sz="2800"/>
              <a:t>Aseptic technique</a:t>
            </a:r>
          </a:p>
          <a:p>
            <a:pPr>
              <a:lnSpc>
                <a:spcPct val="90000"/>
              </a:lnSpc>
            </a:pPr>
            <a:r>
              <a:rPr lang="en-US" sz="2800"/>
              <a:t>Minimal trauma</a:t>
            </a:r>
          </a:p>
          <a:p>
            <a:pPr>
              <a:lnSpc>
                <a:spcPct val="90000"/>
              </a:lnSpc>
            </a:pPr>
            <a:r>
              <a:rPr lang="en-US" sz="2800"/>
              <a:t>Surgical debridement / saline irrigation</a:t>
            </a:r>
          </a:p>
          <a:p>
            <a:pPr>
              <a:lnSpc>
                <a:spcPct val="90000"/>
              </a:lnSpc>
            </a:pPr>
            <a:r>
              <a:rPr lang="en-US" sz="2800"/>
              <a:t>Drainage</a:t>
            </a:r>
          </a:p>
          <a:p>
            <a:pPr>
              <a:lnSpc>
                <a:spcPct val="90000"/>
              </a:lnSpc>
            </a:pPr>
            <a:r>
              <a:rPr lang="en-US" sz="2800"/>
              <a:t>Adequate wound closure + Haemostasis</a:t>
            </a:r>
          </a:p>
          <a:p>
            <a:pPr>
              <a:lnSpc>
                <a:spcPct val="90000"/>
              </a:lnSpc>
            </a:pPr>
            <a:r>
              <a:rPr lang="en-US" sz="2800"/>
              <a:t>Antibiotics</a:t>
            </a:r>
          </a:p>
          <a:p>
            <a:pPr>
              <a:lnSpc>
                <a:spcPct val="90000"/>
              </a:lnSpc>
            </a:pPr>
            <a:r>
              <a:rPr lang="en-US" sz="2800"/>
              <a:t>Oral hygiene and post-op care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Control and Prevention of INFECTION</a:t>
            </a:r>
          </a:p>
        </p:txBody>
      </p:sp>
    </p:spTree>
    <p:extLst>
      <p:ext uri="{BB962C8B-B14F-4D97-AF65-F5344CB8AC3E}">
        <p14:creationId xmlns:p14="http://schemas.microsoft.com/office/powerpoint/2010/main" xmlns="" val="6615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2050"/>
            <a:ext cx="8229600" cy="4525963"/>
          </a:xfrm>
        </p:spPr>
        <p:txBody>
          <a:bodyPr/>
          <a:lstStyle/>
          <a:p>
            <a:r>
              <a:rPr lang="en-US" dirty="0"/>
              <a:t>After 2-3 </a:t>
            </a:r>
            <a:r>
              <a:rPr lang="en-US" dirty="0" smtClean="0"/>
              <a:t>weeks</a:t>
            </a:r>
          </a:p>
          <a:p>
            <a:r>
              <a:rPr lang="en-US" dirty="0" smtClean="0"/>
              <a:t>Dehiscence due to </a:t>
            </a:r>
            <a:r>
              <a:rPr lang="en-US" dirty="0"/>
              <a:t>p</a:t>
            </a:r>
            <a:r>
              <a:rPr lang="en-US" dirty="0" smtClean="0"/>
              <a:t>oor flap closure</a:t>
            </a:r>
            <a:endParaRPr lang="en-US" dirty="0"/>
          </a:p>
          <a:p>
            <a:r>
              <a:rPr lang="en-US" dirty="0"/>
              <a:t>Check medical history</a:t>
            </a:r>
          </a:p>
          <a:p>
            <a:r>
              <a:rPr lang="en-US" dirty="0"/>
              <a:t>Infection</a:t>
            </a:r>
          </a:p>
          <a:p>
            <a:r>
              <a:rPr lang="en-US" dirty="0"/>
              <a:t>Malignancy within socket</a:t>
            </a: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Delayed healing</a:t>
            </a:r>
          </a:p>
        </p:txBody>
      </p:sp>
    </p:spTree>
    <p:extLst>
      <p:ext uri="{BB962C8B-B14F-4D97-AF65-F5344CB8AC3E}">
        <p14:creationId xmlns:p14="http://schemas.microsoft.com/office/powerpoint/2010/main" xmlns="" val="168004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Factors predispose to OA communication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Large </a:t>
            </a:r>
            <a:r>
              <a:rPr lang="en-US" sz="2400" dirty="0" err="1"/>
              <a:t>antrum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Large roots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Fusion of teeth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History of </a:t>
            </a:r>
            <a:r>
              <a:rPr lang="en-US" sz="2400" dirty="0" err="1"/>
              <a:t>antral</a:t>
            </a:r>
            <a:r>
              <a:rPr lang="en-US" sz="2400" dirty="0"/>
              <a:t> involvement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  <a:buFontTx/>
              <a:buNone/>
            </a:pPr>
            <a:endParaRPr lang="en-US" sz="2400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Oro-</a:t>
            </a:r>
            <a:r>
              <a:rPr lang="en-US" dirty="0" err="1"/>
              <a:t>antral</a:t>
            </a:r>
            <a:r>
              <a:rPr lang="en-US" dirty="0"/>
              <a:t> communication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8470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sz="2800" dirty="0" smtClean="0"/>
              <a:t>May lead to: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 </a:t>
            </a:r>
            <a:r>
              <a:rPr lang="en-US" sz="2800" dirty="0"/>
              <a:t>C</a:t>
            </a:r>
            <a:r>
              <a:rPr lang="en-US" sz="2800" dirty="0" smtClean="0"/>
              <a:t>hronic sinusitis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 </a:t>
            </a:r>
            <a:r>
              <a:rPr lang="en-US" sz="2800" dirty="0" err="1" smtClean="0"/>
              <a:t>Oroantral</a:t>
            </a:r>
            <a:r>
              <a:rPr lang="en-US" sz="2800" dirty="0" smtClean="0"/>
              <a:t> fistula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  <a:buFontTx/>
              <a:buNone/>
            </a:pPr>
            <a:endParaRPr lang="en-US" sz="2400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Oro-</a:t>
            </a:r>
            <a:r>
              <a:rPr lang="en-US" dirty="0" err="1"/>
              <a:t>antral</a:t>
            </a:r>
            <a:r>
              <a:rPr lang="en-US" dirty="0"/>
              <a:t> communication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58768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Prevention:</a:t>
            </a:r>
          </a:p>
          <a:p>
            <a:pPr>
              <a:lnSpc>
                <a:spcPct val="80000"/>
              </a:lnSpc>
            </a:pPr>
            <a:r>
              <a:rPr lang="en-US" sz="2800" dirty="0" err="1" smtClean="0"/>
              <a:t>Xray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Divergent roots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Avoid large amount of force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  <a:buFontTx/>
              <a:buNone/>
            </a:pPr>
            <a:endParaRPr lang="en-US" sz="2400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Oro-</a:t>
            </a:r>
            <a:r>
              <a:rPr lang="en-US" dirty="0" err="1"/>
              <a:t>antral</a:t>
            </a:r>
            <a:r>
              <a:rPr lang="en-US" dirty="0"/>
              <a:t> communication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58768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Nose blowing test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Bone adhering to tooth after extraction</a:t>
            </a: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  <a:buFontTx/>
              <a:buNone/>
            </a:pPr>
            <a:endParaRPr lang="en-US" sz="2400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Oro-</a:t>
            </a:r>
            <a:r>
              <a:rPr lang="en-US" dirty="0" err="1"/>
              <a:t>antral</a:t>
            </a:r>
            <a:r>
              <a:rPr lang="en-US" dirty="0"/>
              <a:t> communication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58768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80" name="Picture 4" descr="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088" b="15088"/>
          <a:stretch>
            <a:fillRect/>
          </a:stretch>
        </p:blipFill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26983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Oro-antral communication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56690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Management: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If less than 2mm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2-6mm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&gt;6mm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Close immediately with advancement flap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Avoid nose blowing for 10 days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Antibiotics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Nasal decongestant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Oral care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  <a:buFontTx/>
              <a:buNone/>
            </a:pPr>
            <a:endParaRPr lang="en-US" sz="2400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Oro-</a:t>
            </a:r>
            <a:r>
              <a:rPr lang="en-US" dirty="0" err="1"/>
              <a:t>antral</a:t>
            </a:r>
            <a:r>
              <a:rPr lang="en-US" dirty="0"/>
              <a:t> communication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58768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3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630238"/>
            <a:ext cx="822960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2800" b="1"/>
              <a:t>Displacement of tooth (or part of the tooth) into the maxillary sinus</a:t>
            </a:r>
            <a:br>
              <a:rPr lang="en-US" sz="2800" b="1"/>
            </a:br>
            <a:endParaRPr lang="en-US" sz="2800" b="1"/>
          </a:p>
        </p:txBody>
      </p:sp>
      <p:pic>
        <p:nvPicPr>
          <p:cNvPr id="133124" name="Picture 4" descr="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326" r="20326"/>
          <a:stretch>
            <a:fillRect/>
          </a:stretch>
        </p:blipFill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33127" name="Picture 7" descr="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345" b="9345"/>
          <a:stretch>
            <a:fillRect/>
          </a:stretch>
        </p:blipFill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33130" name="Picture 10" descr="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316" b="9316"/>
          <a:stretch>
            <a:fillRect/>
          </a:stretch>
        </p:blipFill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0753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990033"/>
                </a:solidFill>
              </a:rPr>
              <a:t>Primary</a:t>
            </a:r>
            <a:r>
              <a:rPr lang="en-US"/>
              <a:t>: at the time of surgery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990033"/>
                </a:solidFill>
              </a:rPr>
              <a:t>Reactionary</a:t>
            </a:r>
            <a:r>
              <a:rPr lang="en-US"/>
              <a:t>: within few hours after surgery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990033"/>
                </a:solidFill>
              </a:rPr>
              <a:t>Secondary</a:t>
            </a:r>
            <a:r>
              <a:rPr lang="en-US"/>
              <a:t>: up to 14 days post-op (infection)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Think of local and systemic causes</a:t>
            </a:r>
          </a:p>
          <a:p>
            <a:pPr lvl="1">
              <a:lnSpc>
                <a:spcPct val="90000"/>
              </a:lnSpc>
            </a:pPr>
            <a:r>
              <a:rPr lang="en-US"/>
              <a:t>Blood clotting disorders (haemophilia)</a:t>
            </a:r>
          </a:p>
          <a:p>
            <a:pPr lvl="1">
              <a:lnSpc>
                <a:spcPct val="90000"/>
              </a:lnSpc>
            </a:pPr>
            <a:r>
              <a:rPr lang="en-US"/>
              <a:t>Platelet disorders (thrombocytopaenia)</a:t>
            </a:r>
          </a:p>
          <a:p>
            <a:pPr lvl="1">
              <a:lnSpc>
                <a:spcPct val="90000"/>
              </a:lnSpc>
            </a:pPr>
            <a:r>
              <a:rPr lang="en-US"/>
              <a:t>Blood vessels disorders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Haemorrhage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325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620</TotalTime>
  <Words>404</Words>
  <Application>Microsoft Macintosh PowerPoint</Application>
  <PresentationFormat>On-screen Show (4:3)</PresentationFormat>
  <Paragraphs>125</Paragraphs>
  <Slides>18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Waveform</vt:lpstr>
      <vt:lpstr>Management of complications in Oral surgery </vt:lpstr>
      <vt:lpstr>Oro-antral communication</vt:lpstr>
      <vt:lpstr>Oro-antral communication</vt:lpstr>
      <vt:lpstr>Oro-antral communication</vt:lpstr>
      <vt:lpstr>Oro-antral communication</vt:lpstr>
      <vt:lpstr>Oro-antral communication</vt:lpstr>
      <vt:lpstr>Oro-antral communication</vt:lpstr>
      <vt:lpstr>Displacement of tooth (or part of the tooth) into the maxillary sinus </vt:lpstr>
      <vt:lpstr>Haemorrhage </vt:lpstr>
      <vt:lpstr>Haemorrhage </vt:lpstr>
      <vt:lpstr>Bleeding</vt:lpstr>
      <vt:lpstr>Haemorrhage</vt:lpstr>
      <vt:lpstr>Haematoma and Echymosis</vt:lpstr>
      <vt:lpstr>Interstitial Emphysema</vt:lpstr>
      <vt:lpstr>Dry Socket</vt:lpstr>
      <vt:lpstr>Dry Socket</vt:lpstr>
      <vt:lpstr>Control and Prevention of INFECTION</vt:lpstr>
      <vt:lpstr>Delayed healing</vt:lpstr>
    </vt:vector>
  </TitlesOfParts>
  <Company>juh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complications in Oral surgery</dc:title>
  <dc:creator>hazem alahmad</dc:creator>
  <cp:lastModifiedBy>admin</cp:lastModifiedBy>
  <cp:revision>10</cp:revision>
  <dcterms:created xsi:type="dcterms:W3CDTF">2013-12-16T07:09:44Z</dcterms:created>
  <dcterms:modified xsi:type="dcterms:W3CDTF">2013-12-31T07:56:55Z</dcterms:modified>
</cp:coreProperties>
</file>