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76" r:id="rId5"/>
    <p:sldId id="263" r:id="rId6"/>
    <p:sldId id="264" r:id="rId7"/>
    <p:sldId id="262" r:id="rId8"/>
    <p:sldId id="280" r:id="rId9"/>
    <p:sldId id="261" r:id="rId10"/>
    <p:sldId id="260" r:id="rId11"/>
    <p:sldId id="265" r:id="rId12"/>
    <p:sldId id="277" r:id="rId13"/>
    <p:sldId id="267" r:id="rId14"/>
    <p:sldId id="278" r:id="rId15"/>
    <p:sldId id="266" r:id="rId16"/>
    <p:sldId id="270" r:id="rId17"/>
    <p:sldId id="268" r:id="rId18"/>
    <p:sldId id="271" r:id="rId19"/>
    <p:sldId id="272" r:id="rId20"/>
    <p:sldId id="273" r:id="rId21"/>
    <p:sldId id="279" r:id="rId22"/>
    <p:sldId id="274" r:id="rId23"/>
    <p:sldId id="275" r:id="rId24"/>
    <p:sldId id="283" r:id="rId25"/>
    <p:sldId id="281" r:id="rId26"/>
    <p:sldId id="282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D1E0C0D-DD94-4C51-B6DF-AF48BEE1D7B3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C867A7F-9942-4A54-A3E0-097AA6E75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0C0D-DD94-4C51-B6DF-AF48BEE1D7B3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7A7F-9942-4A54-A3E0-097AA6E75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0C0D-DD94-4C51-B6DF-AF48BEE1D7B3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7A7F-9942-4A54-A3E0-097AA6E75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D1E0C0D-DD94-4C51-B6DF-AF48BEE1D7B3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7A7F-9942-4A54-A3E0-097AA6E75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D1E0C0D-DD94-4C51-B6DF-AF48BEE1D7B3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C867A7F-9942-4A54-A3E0-097AA6E75A2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D1E0C0D-DD94-4C51-B6DF-AF48BEE1D7B3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C867A7F-9942-4A54-A3E0-097AA6E75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D1E0C0D-DD94-4C51-B6DF-AF48BEE1D7B3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C867A7F-9942-4A54-A3E0-097AA6E75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0C0D-DD94-4C51-B6DF-AF48BEE1D7B3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7A7F-9942-4A54-A3E0-097AA6E75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D1E0C0D-DD94-4C51-B6DF-AF48BEE1D7B3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C867A7F-9942-4A54-A3E0-097AA6E75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D1E0C0D-DD94-4C51-B6DF-AF48BEE1D7B3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C867A7F-9942-4A54-A3E0-097AA6E75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D1E0C0D-DD94-4C51-B6DF-AF48BEE1D7B3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C867A7F-9942-4A54-A3E0-097AA6E75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D1E0C0D-DD94-4C51-B6DF-AF48BEE1D7B3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C867A7F-9942-4A54-A3E0-097AA6E75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Delivery and insertion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Retention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r>
              <a:rPr lang="en-US" dirty="0" smtClean="0"/>
              <a:t>The resistance to vertical dislodging forces should be evaluated . The </a:t>
            </a:r>
            <a:r>
              <a:rPr lang="en-US" u="sng" dirty="0" smtClean="0"/>
              <a:t>retentive components</a:t>
            </a:r>
            <a:r>
              <a:rPr lang="en-US" dirty="0" smtClean="0"/>
              <a:t> require adjustment to provide optimum retention.</a:t>
            </a:r>
          </a:p>
          <a:p>
            <a:r>
              <a:rPr lang="en-US" dirty="0" smtClean="0"/>
              <a:t> The amount of retention required is subjective as determined by the dentist and patient.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399032"/>
          </a:xfrm>
        </p:spPr>
        <p:txBody>
          <a:bodyPr/>
          <a:lstStyle/>
          <a:p>
            <a:r>
              <a:rPr lang="en-US" b="1" dirty="0" smtClean="0"/>
              <a:t>Occlusion and articulation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6629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Maximum intercuspation. Posterior teeth</a:t>
            </a:r>
          </a:p>
          <a:p>
            <a:pPr>
              <a:buNone/>
            </a:pPr>
            <a:r>
              <a:rPr lang="en-US" dirty="0" smtClean="0"/>
              <a:t>should demonstrate bilateral, simultaneous </a:t>
            </a:r>
          </a:p>
          <a:p>
            <a:pPr>
              <a:buNone/>
            </a:pPr>
            <a:r>
              <a:rPr lang="en-US" dirty="0" smtClean="0"/>
              <a:t>contact. 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u="sng" dirty="0" smtClean="0"/>
              <a:t>OVD:</a:t>
            </a:r>
            <a:r>
              <a:rPr lang="en-US" dirty="0" smtClean="0"/>
              <a:t> PD should demonstrate occlusal contacts at the correct OVD. I t should not increase the VD.</a:t>
            </a:r>
          </a:p>
          <a:p>
            <a:r>
              <a:rPr lang="en-US" u="sng" dirty="0" smtClean="0"/>
              <a:t>Articulation: </a:t>
            </a:r>
            <a:r>
              <a:rPr lang="en-US" dirty="0" smtClean="0"/>
              <a:t>RPD components should demonstrate appropriate occlusal contacts with the opposing dentition during excursive mandibular movement.</a:t>
            </a:r>
          </a:p>
          <a:p>
            <a:r>
              <a:rPr lang="en-US" dirty="0" smtClean="0"/>
              <a:t>Adjustments: tooth-borne RPD       can be adjusted intraorally.</a:t>
            </a:r>
          </a:p>
          <a:p>
            <a:pPr>
              <a:buNone/>
            </a:pPr>
            <a:r>
              <a:rPr lang="en-US" dirty="0" smtClean="0"/>
              <a:t>Tooth-mucosa borne RPD       adjustment requires  </a:t>
            </a:r>
          </a:p>
          <a:p>
            <a:pPr>
              <a:buNone/>
            </a:pPr>
            <a:r>
              <a:rPr lang="en-US" dirty="0" smtClean="0"/>
              <a:t>clinical remount (deflective occlusal contacts can’t be </a:t>
            </a:r>
          </a:p>
          <a:p>
            <a:pPr>
              <a:buNone/>
            </a:pPr>
            <a:r>
              <a:rPr lang="en-US" dirty="0" smtClean="0"/>
              <a:t>evaluated intraorally), as a result of displiceability of the </a:t>
            </a:r>
          </a:p>
          <a:p>
            <a:pPr>
              <a:buNone/>
            </a:pPr>
            <a:r>
              <a:rPr lang="en-US" dirty="0" smtClean="0"/>
              <a:t>tissue supported extension.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334000" y="4191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343400" y="48006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36671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14400"/>
            <a:ext cx="3810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114800"/>
            <a:ext cx="45720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399032"/>
          </a:xfrm>
        </p:spPr>
        <p:txBody>
          <a:bodyPr/>
          <a:lstStyle/>
          <a:p>
            <a:r>
              <a:rPr lang="en-US" b="1" dirty="0" smtClean="0"/>
              <a:t>Patient instructions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070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Maintenance procedures:</a:t>
            </a:r>
          </a:p>
          <a:p>
            <a:pPr>
              <a:buNone/>
            </a:pPr>
            <a:r>
              <a:rPr lang="en-US" dirty="0" smtClean="0"/>
              <a:t>1- brushing technique: Don’t squeeze denture, brush over a sink with water, use proper brush.</a:t>
            </a:r>
          </a:p>
          <a:p>
            <a:pPr>
              <a:buNone/>
            </a:pPr>
            <a:r>
              <a:rPr lang="en-US" dirty="0" smtClean="0"/>
              <a:t>2- Cleaning agents</a:t>
            </a:r>
          </a:p>
          <a:p>
            <a:pPr>
              <a:buNone/>
            </a:pPr>
            <a:r>
              <a:rPr lang="en-US" dirty="0" smtClean="0"/>
              <a:t>-hand soap.  - Denture pastes or creams.</a:t>
            </a:r>
          </a:p>
          <a:p>
            <a:pPr>
              <a:buNone/>
            </a:pPr>
            <a:r>
              <a:rPr lang="en-US" dirty="0" smtClean="0"/>
              <a:t>-Soak cleansers (not sodium hypochlorite </a:t>
            </a:r>
          </a:p>
          <a:p>
            <a:pPr>
              <a:buNone/>
            </a:pPr>
            <a:r>
              <a:rPr lang="en-US" dirty="0" smtClean="0"/>
              <a:t>(bleach) solution)</a:t>
            </a:r>
          </a:p>
          <a:p>
            <a:pPr>
              <a:buNone/>
            </a:pPr>
            <a:r>
              <a:rPr lang="en-US" dirty="0" smtClean="0"/>
              <a:t>3- Ultrasonic baths: adjunctive mean.</a:t>
            </a:r>
          </a:p>
          <a:p>
            <a:pPr>
              <a:buNone/>
            </a:pPr>
            <a:r>
              <a:rPr lang="en-US" dirty="0" smtClean="0"/>
              <a:t>4- Not to use toothpastes or abrasive </a:t>
            </a:r>
          </a:p>
          <a:p>
            <a:pPr>
              <a:buNone/>
            </a:pPr>
            <a:r>
              <a:rPr lang="en-US" dirty="0" smtClean="0"/>
              <a:t>cleansers.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4038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914400"/>
            <a:ext cx="4572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0"/>
            <a:ext cx="4038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810000"/>
            <a:ext cx="4495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4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5- The pt should be advised not to adjust </a:t>
            </a:r>
          </a:p>
          <a:p>
            <a:pPr>
              <a:buNone/>
            </a:pPr>
            <a:r>
              <a:rPr lang="en-US" dirty="0" smtClean="0"/>
              <a:t>Their RPD. They should contact their dentist.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Care of the oral tissues:</a:t>
            </a:r>
          </a:p>
          <a:p>
            <a:pPr>
              <a:buNone/>
            </a:pPr>
            <a:r>
              <a:rPr lang="en-US" dirty="0" smtClean="0"/>
              <a:t>1- </a:t>
            </a:r>
            <a:r>
              <a:rPr lang="en-US" dirty="0" err="1" smtClean="0"/>
              <a:t>Sulcular</a:t>
            </a:r>
            <a:r>
              <a:rPr lang="en-US" dirty="0" smtClean="0"/>
              <a:t> brushing with a soft toothbrush</a:t>
            </a:r>
          </a:p>
          <a:p>
            <a:pPr>
              <a:buNone/>
            </a:pPr>
            <a:r>
              <a:rPr lang="en-US" dirty="0" smtClean="0"/>
              <a:t>2- Flossing, </a:t>
            </a:r>
            <a:r>
              <a:rPr lang="en-US" dirty="0" err="1" smtClean="0"/>
              <a:t>interproximal</a:t>
            </a:r>
            <a:r>
              <a:rPr lang="en-US" dirty="0" smtClean="0"/>
              <a:t> brushes</a:t>
            </a:r>
          </a:p>
          <a:p>
            <a:pPr>
              <a:buNone/>
            </a:pPr>
            <a:r>
              <a:rPr lang="en-US" dirty="0" smtClean="0"/>
              <a:t>3- Brushing the soft tissues adjacent and </a:t>
            </a:r>
          </a:p>
          <a:p>
            <a:pPr>
              <a:buNone/>
            </a:pPr>
            <a:r>
              <a:rPr lang="en-US" dirty="0" smtClean="0"/>
              <a:t>covered with the denture using soft brush.</a:t>
            </a:r>
          </a:p>
          <a:p>
            <a:pPr>
              <a:buNone/>
            </a:pPr>
            <a:r>
              <a:rPr lang="en-US" dirty="0" smtClean="0"/>
              <a:t>4- Rinses may be beneficial.</a:t>
            </a:r>
          </a:p>
          <a:p>
            <a:pPr>
              <a:buNone/>
            </a:pPr>
            <a:r>
              <a:rPr lang="en-US" dirty="0" smtClean="0"/>
              <a:t>5- Fluoride, may be useful for patients who </a:t>
            </a:r>
          </a:p>
          <a:p>
            <a:pPr>
              <a:buNone/>
            </a:pPr>
            <a:r>
              <a:rPr lang="en-US" dirty="0" smtClean="0"/>
              <a:t>demonstrate increased risk for caries.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Placement and removal of RPD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proper placement and removal of RPD should be demonstrated and pt should be able to manage the denture before leaving the office.</a:t>
            </a:r>
          </a:p>
          <a:p>
            <a:r>
              <a:rPr lang="en-US" dirty="0" smtClean="0"/>
              <a:t>Finger pressure          To seat the RPD</a:t>
            </a:r>
          </a:p>
          <a:p>
            <a:r>
              <a:rPr lang="en-US" dirty="0" smtClean="0"/>
              <a:t>Not to bite into place.</a:t>
            </a:r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86200" y="41148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Wearing the partial denture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1-Bulk: days to weeks to accept RPD.</a:t>
            </a:r>
          </a:p>
          <a:p>
            <a:pPr>
              <a:buNone/>
            </a:pPr>
            <a:r>
              <a:rPr lang="en-US" dirty="0" smtClean="0"/>
              <a:t>2-Speech: reading aloud.</a:t>
            </a:r>
          </a:p>
          <a:p>
            <a:pPr>
              <a:buNone/>
            </a:pPr>
            <a:r>
              <a:rPr lang="en-US" dirty="0" smtClean="0"/>
              <a:t>3-Mastication: smaller portions of softer foods.</a:t>
            </a:r>
          </a:p>
          <a:p>
            <a:pPr>
              <a:buNone/>
            </a:pPr>
            <a:r>
              <a:rPr lang="en-US" dirty="0" smtClean="0"/>
              <a:t>4-Saliva: initially.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915400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RPD should be removed from the mouth </a:t>
            </a:r>
          </a:p>
          <a:p>
            <a:pPr>
              <a:buNone/>
            </a:pPr>
            <a:r>
              <a:rPr lang="en-US" dirty="0" smtClean="0"/>
              <a:t>several hours daily to facilitate  tissue health.</a:t>
            </a:r>
          </a:p>
          <a:p>
            <a:pPr>
              <a:buNone/>
            </a:pPr>
            <a:r>
              <a:rPr lang="en-US" dirty="0" smtClean="0"/>
              <a:t>Exceptions are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1-RPD that splints hypermobile teeth.</a:t>
            </a:r>
          </a:p>
          <a:p>
            <a:pPr>
              <a:buNone/>
            </a:pPr>
            <a:r>
              <a:rPr lang="en-US" dirty="0" smtClean="0"/>
              <a:t>2- RPD that maintains OVD.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399032"/>
          </a:xfrm>
        </p:spPr>
        <p:txBody>
          <a:bodyPr/>
          <a:lstStyle/>
          <a:p>
            <a:r>
              <a:rPr lang="en-US" dirty="0" smtClean="0"/>
              <a:t>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839200" cy="5311808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92D050"/>
                </a:solidFill>
              </a:rPr>
              <a:t>A- Periodontal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1- Recall intervals      short  intervals for pt </a:t>
            </a:r>
          </a:p>
          <a:p>
            <a:pPr>
              <a:buNone/>
            </a:pPr>
            <a:r>
              <a:rPr lang="en-US" dirty="0" smtClean="0"/>
              <a:t>with </a:t>
            </a:r>
            <a:r>
              <a:rPr lang="en-US" u="sng" dirty="0" smtClean="0"/>
              <a:t>active periodontal</a:t>
            </a:r>
            <a:r>
              <a:rPr lang="en-US" dirty="0" smtClean="0"/>
              <a:t> disease (2-4 months),      </a:t>
            </a:r>
          </a:p>
          <a:p>
            <a:pPr>
              <a:buNone/>
            </a:pPr>
            <a:r>
              <a:rPr lang="en-US" dirty="0" smtClean="0"/>
              <a:t>     long for pt without active periodontal</a:t>
            </a:r>
          </a:p>
          <a:p>
            <a:pPr>
              <a:buNone/>
            </a:pPr>
            <a:r>
              <a:rPr lang="en-US" dirty="0" smtClean="0"/>
              <a:t>disease (6-12 months).</a:t>
            </a:r>
          </a:p>
          <a:p>
            <a:pPr>
              <a:buNone/>
            </a:pPr>
            <a:r>
              <a:rPr lang="en-US" dirty="0" smtClean="0"/>
              <a:t>Consider </a:t>
            </a:r>
            <a:r>
              <a:rPr lang="en-US" u="sng" dirty="0" smtClean="0"/>
              <a:t>shorter intervals</a:t>
            </a:r>
            <a:r>
              <a:rPr lang="en-US" dirty="0" smtClean="0"/>
              <a:t> initially after RPD </a:t>
            </a:r>
          </a:p>
          <a:p>
            <a:pPr>
              <a:buNone/>
            </a:pPr>
            <a:r>
              <a:rPr lang="en-US" dirty="0" smtClean="0"/>
              <a:t>delivery.</a:t>
            </a:r>
          </a:p>
          <a:p>
            <a:pPr>
              <a:buNone/>
            </a:pPr>
            <a:r>
              <a:rPr lang="en-US" dirty="0" smtClean="0"/>
              <a:t>2- Plaque control instructions</a:t>
            </a:r>
          </a:p>
          <a:p>
            <a:pPr>
              <a:buNone/>
            </a:pPr>
            <a:r>
              <a:rPr lang="en-US" dirty="0" smtClean="0"/>
              <a:t>Intraoral hygiene instructions, RPD instructions.</a:t>
            </a:r>
          </a:p>
          <a:p>
            <a:pPr>
              <a:buNone/>
            </a:pPr>
            <a:endParaRPr lang="en-US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86200" y="20574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33400" y="32004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OUTLINE</a:t>
            </a:r>
            <a:endParaRPr lang="en-US" sz="36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3080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At delivery appointment: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dirty="0" smtClean="0"/>
              <a:t>   1- Adaptation of the RPD to its </a:t>
            </a:r>
            <a:r>
              <a:rPr lang="en-US" u="sng" dirty="0" smtClean="0"/>
              <a:t>supporting tissues </a:t>
            </a:r>
            <a:r>
              <a:rPr lang="en-US" dirty="0" smtClean="0"/>
              <a:t>must be evaluated.</a:t>
            </a:r>
          </a:p>
          <a:p>
            <a:pPr>
              <a:buNone/>
            </a:pPr>
            <a:r>
              <a:rPr lang="en-US" dirty="0" smtClean="0"/>
              <a:t>    2- Analysis of the </a:t>
            </a:r>
            <a:r>
              <a:rPr lang="en-US" u="sng" dirty="0" smtClean="0"/>
              <a:t>occlusion</a:t>
            </a:r>
            <a:r>
              <a:rPr lang="en-US" dirty="0" smtClean="0"/>
              <a:t> and articulation</a:t>
            </a:r>
          </a:p>
          <a:p>
            <a:pPr>
              <a:buNone/>
            </a:pPr>
            <a:r>
              <a:rPr lang="en-US" dirty="0" smtClean="0"/>
              <a:t>    3- Specific instructions on the </a:t>
            </a:r>
            <a:r>
              <a:rPr lang="en-US" u="sng" dirty="0" smtClean="0"/>
              <a:t>care</a:t>
            </a:r>
            <a:r>
              <a:rPr lang="en-US" dirty="0" smtClean="0"/>
              <a:t> of RPD and oral tissues.</a:t>
            </a:r>
          </a:p>
          <a:p>
            <a:pPr>
              <a:buNone/>
            </a:pPr>
            <a:r>
              <a:rPr lang="en-US" dirty="0" smtClean="0"/>
              <a:t>    4- </a:t>
            </a:r>
            <a:r>
              <a:rPr lang="en-US" u="sng" dirty="0" smtClean="0"/>
              <a:t>Periodic</a:t>
            </a:r>
            <a:r>
              <a:rPr lang="en-US" dirty="0" smtClean="0"/>
              <a:t> evaluation.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8392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3- Evaluate periodontal health, especially </a:t>
            </a:r>
            <a:r>
              <a:rPr lang="en-US" u="sng" dirty="0" smtClean="0"/>
              <a:t>RPD abutments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4- Periodontal </a:t>
            </a:r>
            <a:r>
              <a:rPr lang="en-US" dirty="0" err="1" smtClean="0"/>
              <a:t>ttt</a:t>
            </a:r>
            <a:r>
              <a:rPr lang="en-US" dirty="0" smtClean="0"/>
              <a:t> as required.</a:t>
            </a:r>
          </a:p>
          <a:p>
            <a:pPr>
              <a:buNone/>
            </a:pPr>
            <a:endParaRPr lang="en-US" sz="1100" dirty="0"/>
          </a:p>
          <a:p>
            <a:pPr>
              <a:buNone/>
            </a:pPr>
            <a:r>
              <a:rPr lang="en-US" sz="3200" b="1" dirty="0" smtClean="0">
                <a:solidFill>
                  <a:srgbClr val="92D050"/>
                </a:solidFill>
              </a:rPr>
              <a:t>B- Restorative</a:t>
            </a:r>
          </a:p>
          <a:p>
            <a:pPr>
              <a:buNone/>
            </a:pPr>
            <a:r>
              <a:rPr lang="en-US" dirty="0" smtClean="0"/>
              <a:t>1- Tooth examination: Caries, defective </a:t>
            </a:r>
          </a:p>
          <a:p>
            <a:pPr>
              <a:buNone/>
            </a:pPr>
            <a:r>
              <a:rPr lang="en-US" dirty="0" smtClean="0"/>
              <a:t>Restorations.</a:t>
            </a:r>
          </a:p>
          <a:p>
            <a:pPr>
              <a:buNone/>
            </a:pPr>
            <a:r>
              <a:rPr lang="en-US" dirty="0" smtClean="0"/>
              <a:t>2- RPD examination: </a:t>
            </a:r>
            <a:r>
              <a:rPr lang="en-US" dirty="0" err="1" smtClean="0"/>
              <a:t>Extraoral</a:t>
            </a:r>
            <a:r>
              <a:rPr lang="en-US" dirty="0" smtClean="0"/>
              <a:t>       fracture </a:t>
            </a:r>
          </a:p>
          <a:p>
            <a:pPr>
              <a:buNone/>
            </a:pPr>
            <a:r>
              <a:rPr lang="en-US" dirty="0" smtClean="0"/>
              <a:t>of components, wear of artificial teeth</a:t>
            </a:r>
          </a:p>
          <a:p>
            <a:pPr>
              <a:buNone/>
            </a:pPr>
            <a:r>
              <a:rPr lang="en-US" dirty="0" smtClean="0"/>
              <a:t>Intraoral       </a:t>
            </a:r>
            <a:r>
              <a:rPr lang="en-US" dirty="0" err="1" smtClean="0"/>
              <a:t>Muco</a:t>
            </a:r>
            <a:r>
              <a:rPr lang="en-US" dirty="0" smtClean="0"/>
              <a:t>-osseous support, </a:t>
            </a:r>
          </a:p>
          <a:p>
            <a:pPr>
              <a:buNone/>
            </a:pPr>
            <a:r>
              <a:rPr lang="en-US" dirty="0" smtClean="0"/>
              <a:t>retention, stability, occlusion and articulation.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96000" y="43434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09800" y="54102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62075"/>
            <a:ext cx="33528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00200" y="3821668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Teeth wear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909" y="1307068"/>
            <a:ext cx="3886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434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909" y="4419600"/>
            <a:ext cx="3886199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Post placement adjustments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30808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92D050"/>
                </a:solidFill>
              </a:rPr>
              <a:t>A- Soft tissue adaptation.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dirty="0" smtClean="0"/>
              <a:t>1-Pt subjective evaluation</a:t>
            </a:r>
          </a:p>
          <a:p>
            <a:pPr>
              <a:buNone/>
            </a:pPr>
            <a:r>
              <a:rPr lang="en-US" dirty="0" smtClean="0"/>
              <a:t>2-Clinical examination of soft tissues</a:t>
            </a:r>
          </a:p>
          <a:p>
            <a:pPr>
              <a:buNone/>
            </a:pPr>
            <a:r>
              <a:rPr lang="en-US" dirty="0" smtClean="0"/>
              <a:t>3- Adjustment:</a:t>
            </a:r>
          </a:p>
          <a:p>
            <a:pPr>
              <a:buNone/>
            </a:pPr>
            <a:r>
              <a:rPr lang="en-US" dirty="0" smtClean="0"/>
              <a:t>a- apply PIP.  b- place RPD into the mouth </a:t>
            </a:r>
          </a:p>
          <a:p>
            <a:pPr>
              <a:buNone/>
            </a:pPr>
            <a:r>
              <a:rPr lang="en-US" dirty="0" smtClean="0"/>
              <a:t>and verify complete seating. c- indelible </a:t>
            </a:r>
          </a:p>
          <a:p>
            <a:pPr>
              <a:buNone/>
            </a:pPr>
            <a:r>
              <a:rPr lang="en-US" dirty="0" smtClean="0"/>
              <a:t>pencil may be </a:t>
            </a:r>
            <a:r>
              <a:rPr lang="en-US" dirty="0" smtClean="0"/>
              <a:t>used.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92D050"/>
                </a:solidFill>
              </a:rPr>
              <a:t>B- Occlusion</a:t>
            </a:r>
          </a:p>
          <a:p>
            <a:pPr>
              <a:buNone/>
            </a:pPr>
            <a:r>
              <a:rPr lang="en-US" dirty="0" smtClean="0"/>
              <a:t>1- Pt subjective evaluation.</a:t>
            </a:r>
          </a:p>
          <a:p>
            <a:pPr>
              <a:buNone/>
            </a:pPr>
            <a:r>
              <a:rPr lang="en-US" dirty="0" smtClean="0"/>
              <a:t>2- Clinical examination: visual, articulating paper, wax, shim stock.</a:t>
            </a:r>
          </a:p>
          <a:p>
            <a:pPr>
              <a:buNone/>
            </a:pPr>
            <a:r>
              <a:rPr lang="en-US" dirty="0" smtClean="0"/>
              <a:t>3-Adjustment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b="1" dirty="0" smtClean="0">
                <a:solidFill>
                  <a:srgbClr val="92D050"/>
                </a:solidFill>
              </a:rPr>
              <a:t>C- Framework</a:t>
            </a:r>
          </a:p>
          <a:p>
            <a:pPr>
              <a:buNone/>
            </a:pPr>
            <a:r>
              <a:rPr lang="en-US" dirty="0" smtClean="0"/>
              <a:t>1-Clasps. Retention may be modified as needed.</a:t>
            </a:r>
          </a:p>
          <a:p>
            <a:pPr>
              <a:buNone/>
            </a:pPr>
            <a:r>
              <a:rPr lang="en-US" dirty="0" smtClean="0"/>
              <a:t>2-Minor connectors and proximal plates. The amount and location of tooth contact may be modified.</a:t>
            </a:r>
          </a:p>
          <a:p>
            <a:pPr>
              <a:buNone/>
            </a:pPr>
            <a:endParaRPr lang="en-US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5438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565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67494"/>
            <a:ext cx="9067800" cy="139903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Summery of damage that may result from wearing a partial denture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199"/>
            <a:ext cx="8991600" cy="472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632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26860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990600"/>
            <a:ext cx="3892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Supporting cusps maintain VD</a:t>
            </a:r>
            <a:endParaRPr lang="en-US" sz="20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80" y="2505075"/>
            <a:ext cx="26384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8600" y="32766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Premature contact in ICP and lateral excu….. Reduce the cusp</a:t>
            </a:r>
            <a:endParaRPr lang="en-US" sz="20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67" y="4572000"/>
            <a:ext cx="26860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14800" y="5602069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Premature contact in ICP only….. Deepen the fossa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7981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2667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990600"/>
            <a:ext cx="5995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Premature contact b/w </a:t>
            </a:r>
            <a:r>
              <a:rPr lang="en-US" sz="2000" b="1" dirty="0" err="1" smtClean="0"/>
              <a:t>buccal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Uand</a:t>
            </a:r>
            <a:r>
              <a:rPr lang="en-US" sz="2000" b="1" dirty="0" smtClean="0"/>
              <a:t> L cusp on</a:t>
            </a:r>
          </a:p>
          <a:p>
            <a:r>
              <a:rPr lang="en-US" sz="2000" b="1" dirty="0" smtClean="0"/>
              <a:t>WS, BU adjusted</a:t>
            </a:r>
            <a:endParaRPr lang="en-US" sz="2000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96" y="2667000"/>
            <a:ext cx="26955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24200" y="3254514"/>
            <a:ext cx="5944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Premature contact b/w lingual </a:t>
            </a:r>
            <a:r>
              <a:rPr lang="en-US" sz="2000" b="1" dirty="0" err="1" smtClean="0"/>
              <a:t>Uand</a:t>
            </a:r>
            <a:r>
              <a:rPr lang="en-US" sz="2000" b="1" dirty="0" smtClean="0"/>
              <a:t> L cusp on</a:t>
            </a:r>
          </a:p>
          <a:p>
            <a:r>
              <a:rPr lang="en-US" sz="2000" b="1" dirty="0" smtClean="0"/>
              <a:t>WS, LL adjusted (BULL rule)</a:t>
            </a:r>
            <a:endParaRPr lang="en-US" sz="2000" b="1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24425"/>
            <a:ext cx="2667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24200" y="5486400"/>
            <a:ext cx="6040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Premature contact b/w supporting cusps on</a:t>
            </a:r>
          </a:p>
          <a:p>
            <a:r>
              <a:rPr lang="en-US" sz="2000" b="1" dirty="0" smtClean="0"/>
              <a:t>NWS, the area of interference rather than area </a:t>
            </a:r>
          </a:p>
          <a:p>
            <a:r>
              <a:rPr lang="en-US" sz="2000" b="1" dirty="0" smtClean="0"/>
              <a:t>of support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30688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27051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1295400"/>
            <a:ext cx="60516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 protrusion, premature contacts  eliminated </a:t>
            </a:r>
          </a:p>
          <a:p>
            <a:r>
              <a:rPr lang="en-US" sz="2000" b="1" dirty="0" smtClean="0"/>
              <a:t>by grinding the distal  facing inclines </a:t>
            </a:r>
            <a:r>
              <a:rPr lang="en-US" sz="2000" b="1" dirty="0"/>
              <a:t>o</a:t>
            </a:r>
            <a:r>
              <a:rPr lang="en-US" sz="2000" b="1" dirty="0" smtClean="0"/>
              <a:t>f U teeth </a:t>
            </a:r>
          </a:p>
          <a:p>
            <a:r>
              <a:rPr lang="en-US" sz="2000" b="1" dirty="0" smtClean="0"/>
              <a:t>and mesial facing inclines of L teeth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42249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39903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Soft tissue adaptation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Relationship of the components to the </a:t>
            </a:r>
          </a:p>
          <a:p>
            <a:pPr>
              <a:buNone/>
            </a:pPr>
            <a:r>
              <a:rPr lang="en-US" dirty="0" smtClean="0"/>
              <a:t>underlying soft tissues: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u="sng" dirty="0" smtClean="0"/>
              <a:t>Contact:</a:t>
            </a:r>
          </a:p>
          <a:p>
            <a:pPr>
              <a:buNone/>
            </a:pPr>
            <a:r>
              <a:rPr lang="en-US" dirty="0" smtClean="0"/>
              <a:t>    1-Denture base </a:t>
            </a:r>
          </a:p>
          <a:p>
            <a:pPr>
              <a:buNone/>
            </a:pPr>
            <a:r>
              <a:rPr lang="en-US" dirty="0" smtClean="0"/>
              <a:t>    2- Maxillary major connector, except where </a:t>
            </a:r>
          </a:p>
          <a:p>
            <a:pPr>
              <a:buNone/>
            </a:pPr>
            <a:r>
              <a:rPr lang="en-US" dirty="0" smtClean="0"/>
              <a:t>        crossing the gingival margins.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u="sng" dirty="0" smtClean="0"/>
              <a:t>Relief:</a:t>
            </a:r>
          </a:p>
          <a:p>
            <a:pPr>
              <a:buNone/>
            </a:pPr>
            <a:r>
              <a:rPr lang="en-US" dirty="0" smtClean="0"/>
              <a:t>   1- Mandibular major connectors.</a:t>
            </a:r>
          </a:p>
          <a:p>
            <a:pPr>
              <a:buNone/>
            </a:pPr>
            <a:r>
              <a:rPr lang="en-US" dirty="0" smtClean="0"/>
              <a:t>   2- Minor connectors and proximal plates.</a:t>
            </a:r>
          </a:p>
          <a:p>
            <a:pPr>
              <a:buNone/>
            </a:pPr>
            <a:r>
              <a:rPr lang="en-US" dirty="0" smtClean="0"/>
              <a:t>   3- Bar clasps.</a:t>
            </a:r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27146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143000"/>
            <a:ext cx="27908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581400"/>
            <a:ext cx="2819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733800"/>
            <a:ext cx="27813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991600" cy="139903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Procedure for tissue surface adjustment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72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1-</a:t>
            </a:r>
            <a:r>
              <a:rPr lang="en-US" dirty="0" smtClean="0"/>
              <a:t> Inspect </a:t>
            </a:r>
            <a:r>
              <a:rPr lang="en-US" u="sng" dirty="0" smtClean="0"/>
              <a:t>visually</a:t>
            </a:r>
            <a:r>
              <a:rPr lang="en-US" dirty="0" smtClean="0"/>
              <a:t> and </a:t>
            </a:r>
            <a:r>
              <a:rPr lang="en-US" u="sng" dirty="0" smtClean="0"/>
              <a:t>digitally</a:t>
            </a:r>
            <a:r>
              <a:rPr lang="en-US" dirty="0" smtClean="0"/>
              <a:t> for sharp</a:t>
            </a:r>
          </a:p>
          <a:p>
            <a:pPr algn="just">
              <a:buNone/>
            </a:pPr>
            <a:r>
              <a:rPr lang="en-US" dirty="0" smtClean="0"/>
              <a:t>     and rough.</a:t>
            </a:r>
          </a:p>
          <a:p>
            <a:pPr algn="just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2-</a:t>
            </a:r>
            <a:r>
              <a:rPr lang="en-US" dirty="0" smtClean="0"/>
              <a:t>Apply PIP.</a:t>
            </a:r>
          </a:p>
          <a:p>
            <a:pPr algn="just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3-</a:t>
            </a:r>
            <a:r>
              <a:rPr lang="en-US" dirty="0" smtClean="0"/>
              <a:t>Check paste displacement.</a:t>
            </a:r>
          </a:p>
          <a:p>
            <a:pPr algn="just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4-</a:t>
            </a:r>
            <a:r>
              <a:rPr lang="en-US" dirty="0" smtClean="0"/>
              <a:t>Relieve the pressure areas. </a:t>
            </a:r>
          </a:p>
          <a:p>
            <a:pPr algn="just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5-</a:t>
            </a:r>
            <a:r>
              <a:rPr lang="en-US" dirty="0" smtClean="0"/>
              <a:t>In the tooth-mucosa borne RPD, a pressure on the extension base area  should not cause elevation from tooth contact, if so </a:t>
            </a:r>
            <a:r>
              <a:rPr lang="en-US" u="sng" dirty="0" smtClean="0"/>
              <a:t>reline</a:t>
            </a:r>
            <a:r>
              <a:rPr lang="en-US" dirty="0" smtClean="0"/>
              <a:t> is indicated.  </a:t>
            </a:r>
            <a:endParaRPr lang="en-US" u="sng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72000"/>
          </a:xfrm>
        </p:spPr>
        <p:txBody>
          <a:bodyPr/>
          <a:lstStyle/>
          <a:p>
            <a:r>
              <a:rPr lang="en-US" dirty="0" smtClean="0"/>
              <a:t>Evaluate the relationship of the components to the adjacent movable soft tissues. The RPD </a:t>
            </a:r>
            <a:r>
              <a:rPr lang="en-US" u="sng" dirty="0" smtClean="0"/>
              <a:t>should not impinge </a:t>
            </a:r>
            <a:r>
              <a:rPr lang="en-US" dirty="0" smtClean="0"/>
              <a:t>on </a:t>
            </a:r>
            <a:r>
              <a:rPr lang="en-US" u="sng" dirty="0" smtClean="0"/>
              <a:t>movable</a:t>
            </a:r>
            <a:r>
              <a:rPr lang="en-US" dirty="0" smtClean="0"/>
              <a:t> soft tissues.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a. Denture base </a:t>
            </a:r>
          </a:p>
          <a:p>
            <a:pPr>
              <a:buNone/>
            </a:pPr>
            <a:r>
              <a:rPr lang="en-US" dirty="0" smtClean="0"/>
              <a:t>   b. Major connector</a:t>
            </a:r>
          </a:p>
          <a:p>
            <a:pPr>
              <a:buNone/>
            </a:pPr>
            <a:r>
              <a:rPr lang="en-US" dirty="0" smtClean="0"/>
              <a:t>   c. Bar clasps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Procedure for periphery adjustment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Inspect the periphery of the seated RPD in the mouth </a:t>
            </a:r>
            <a:r>
              <a:rPr lang="en-US" u="sng" dirty="0" smtClean="0"/>
              <a:t>visually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Manually activate or instruct the patient to move the lips, tongue, cheeks and jaw through simulated </a:t>
            </a:r>
            <a:r>
              <a:rPr lang="en-US" u="sng" dirty="0" smtClean="0"/>
              <a:t>functional movement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Where the periphery cannot be adequately observed , the peripheral extension can be checked using disclosing wax.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71600"/>
            <a:ext cx="6324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Abutment tooth adaptation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8915400" cy="4572000"/>
          </a:xfrm>
        </p:spPr>
        <p:txBody>
          <a:bodyPr/>
          <a:lstStyle/>
          <a:p>
            <a:pPr algn="just"/>
            <a:r>
              <a:rPr lang="en-US" dirty="0" smtClean="0"/>
              <a:t>The framework components should be properly related to the abutment teeth.</a:t>
            </a:r>
          </a:p>
          <a:p>
            <a:pPr algn="just">
              <a:buNone/>
            </a:pPr>
            <a:endParaRPr lang="en-US" sz="1100" dirty="0" smtClean="0"/>
          </a:p>
          <a:p>
            <a:pPr algn="just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1-</a:t>
            </a:r>
            <a:r>
              <a:rPr lang="en-US" dirty="0" smtClean="0"/>
              <a:t>The rests should demonstrate a complete and stable seating in their seats.</a:t>
            </a:r>
          </a:p>
          <a:p>
            <a:pPr algn="just">
              <a:buNone/>
            </a:pPr>
            <a:endParaRPr lang="en-US" sz="1100" dirty="0" smtClean="0"/>
          </a:p>
          <a:p>
            <a:pPr algn="just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2-</a:t>
            </a:r>
            <a:r>
              <a:rPr lang="en-US" dirty="0" smtClean="0"/>
              <a:t>The clasps, minor connectors, and proximal plates should demonstrate the required contact with the abutment teeth.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796</TotalTime>
  <Words>966</Words>
  <Application>Microsoft Office PowerPoint</Application>
  <PresentationFormat>On-screen Show (4:3)</PresentationFormat>
  <Paragraphs>150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Verve</vt:lpstr>
      <vt:lpstr>Delivery and insertion</vt:lpstr>
      <vt:lpstr>OUTLINE</vt:lpstr>
      <vt:lpstr>Soft tissue adaptation</vt:lpstr>
      <vt:lpstr>PowerPoint Presentation</vt:lpstr>
      <vt:lpstr>Procedure for tissue surface adjustment</vt:lpstr>
      <vt:lpstr>PowerPoint Presentation</vt:lpstr>
      <vt:lpstr>Procedure for periphery adjustment</vt:lpstr>
      <vt:lpstr>PowerPoint Presentation</vt:lpstr>
      <vt:lpstr>Abutment tooth adaptation</vt:lpstr>
      <vt:lpstr>Retention</vt:lpstr>
      <vt:lpstr>Occlusion and articulation</vt:lpstr>
      <vt:lpstr>PowerPoint Presentation</vt:lpstr>
      <vt:lpstr>Patient instructions </vt:lpstr>
      <vt:lpstr>PowerPoint Presentation</vt:lpstr>
      <vt:lpstr>PowerPoint Presentation</vt:lpstr>
      <vt:lpstr>Placement and removal of RPD</vt:lpstr>
      <vt:lpstr>Wearing the partial denture</vt:lpstr>
      <vt:lpstr>PowerPoint Presentation</vt:lpstr>
      <vt:lpstr>Maintenance</vt:lpstr>
      <vt:lpstr>PowerPoint Presentation</vt:lpstr>
      <vt:lpstr>PowerPoint Presentation</vt:lpstr>
      <vt:lpstr>Post placement adjustments</vt:lpstr>
      <vt:lpstr>PowerPoint Presentation</vt:lpstr>
      <vt:lpstr>PowerPoint Presentation</vt:lpstr>
      <vt:lpstr>Summery of damage that may result from wearing a partial denture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proav-me</dc:creator>
  <cp:lastModifiedBy>Guest</cp:lastModifiedBy>
  <cp:revision>71</cp:revision>
  <dcterms:created xsi:type="dcterms:W3CDTF">2013-04-06T15:43:32Z</dcterms:created>
  <dcterms:modified xsi:type="dcterms:W3CDTF">2013-04-27T18:17:34Z</dcterms:modified>
</cp:coreProperties>
</file>