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F1A1B-F370-45CA-BF8A-C26B362EF8A9}" type="datetimeFigureOut">
              <a:rPr lang="en-US" smtClean="0"/>
              <a:pPr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A9BDD-33EC-41F2-ADBF-DEA6A68C7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/>
              <a:t>Cardiovascular diseases</a:t>
            </a:r>
            <a:br>
              <a:rPr lang="en-US" sz="6000" dirty="0" smtClean="0"/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Dr </a:t>
            </a:r>
            <a:r>
              <a:rPr lang="en-US" sz="4000" dirty="0" err="1" smtClean="0"/>
              <a:t>Hazem</a:t>
            </a:r>
            <a:r>
              <a:rPr lang="en-US" sz="4000" dirty="0" smtClean="0"/>
              <a:t> Al-Ahmad</a:t>
            </a:r>
          </a:p>
          <a:p>
            <a:r>
              <a:rPr lang="en-US" sz="4000" dirty="0" smtClean="0"/>
              <a:t>B.D.S, </a:t>
            </a:r>
            <a:r>
              <a:rPr lang="en-US" sz="4000" dirty="0" err="1" smtClean="0"/>
              <a:t>MSc</a:t>
            </a:r>
            <a:r>
              <a:rPr lang="en-US" sz="4000" dirty="0" smtClean="0"/>
              <a:t>(Lon), F.D.S.R.C.S (Eng)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Cardiovascular accidents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Patients on anticoagulants</a:t>
            </a:r>
          </a:p>
          <a:p>
            <a:r>
              <a:rPr lang="en-US" dirty="0" smtClean="0"/>
              <a:t>Blood pressure lowering agents</a:t>
            </a:r>
          </a:p>
          <a:p>
            <a:r>
              <a:rPr lang="en-US" dirty="0" smtClean="0"/>
              <a:t>Anxiety reduction protocols</a:t>
            </a:r>
          </a:p>
          <a:p>
            <a:r>
              <a:rPr lang="en-US" dirty="0" smtClean="0"/>
              <a:t>Oxygen </a:t>
            </a:r>
            <a:r>
              <a:rPr lang="en-US" dirty="0" err="1" smtClean="0"/>
              <a:t>suuplements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Dysrhythmias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Decrease epinephrine</a:t>
            </a:r>
          </a:p>
          <a:p>
            <a:r>
              <a:rPr lang="en-US" dirty="0" smtClean="0"/>
              <a:t>Anticoagulants or pacemakers (avoid electric </a:t>
            </a:r>
            <a:r>
              <a:rPr lang="en-US" dirty="0" err="1" smtClean="0"/>
              <a:t>cautery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 hypertension</a:t>
            </a:r>
          </a:p>
          <a:p>
            <a:r>
              <a:rPr lang="en-US" dirty="0" smtClean="0"/>
              <a:t>Damage to vital organs: kidneys, brain, heart.</a:t>
            </a:r>
          </a:p>
          <a:p>
            <a:r>
              <a:rPr lang="en-US" dirty="0" smtClean="0"/>
              <a:t>Many treatment options: </a:t>
            </a:r>
            <a:r>
              <a:rPr lang="en-US" dirty="0" err="1" smtClean="0"/>
              <a:t>diuretics,ACE</a:t>
            </a:r>
            <a:r>
              <a:rPr lang="en-US" dirty="0" smtClean="0"/>
              <a:t> inhibitors, </a:t>
            </a:r>
            <a:r>
              <a:rPr lang="en-US" dirty="0" err="1" smtClean="0"/>
              <a:t>angiotensin</a:t>
            </a:r>
            <a:r>
              <a:rPr lang="en-US" dirty="0" smtClean="0"/>
              <a:t> receptor blockers, B-blockers, calcium channels blockers and others.</a:t>
            </a:r>
          </a:p>
          <a:p>
            <a:r>
              <a:rPr lang="en-US" dirty="0" smtClean="0"/>
              <a:t>Delay elective surgery if uncontrolled.</a:t>
            </a:r>
          </a:p>
          <a:p>
            <a:r>
              <a:rPr lang="en-US" dirty="0" smtClean="0"/>
              <a:t>Low anxiety, low epinephrine.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Cardiovascular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Oral-maxillofacial surgery has minor direct </a:t>
            </a:r>
            <a:r>
              <a:rPr lang="en-US" dirty="0" err="1" smtClean="0"/>
              <a:t>imapct</a:t>
            </a:r>
            <a:r>
              <a:rPr lang="en-US" dirty="0" smtClean="0"/>
              <a:t> on vital organ systems.</a:t>
            </a:r>
          </a:p>
          <a:p>
            <a:r>
              <a:rPr lang="en-US" dirty="0" smtClean="0"/>
              <a:t>Physiologic stresses produced by surgery and </a:t>
            </a:r>
            <a:r>
              <a:rPr lang="en-US" dirty="0" err="1" smtClean="0"/>
              <a:t>anaesthetic</a:t>
            </a:r>
            <a:r>
              <a:rPr lang="en-US" dirty="0" smtClean="0"/>
              <a:t> techniques can lead to serious morbidity and mortality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Ischaemic</a:t>
            </a:r>
            <a:r>
              <a:rPr lang="en-US" dirty="0" smtClean="0"/>
              <a:t> heart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Insufficent</a:t>
            </a:r>
            <a:r>
              <a:rPr lang="en-US" dirty="0" smtClean="0"/>
              <a:t> blood supply to the myocardium due to coronary artery obstruction and spasm – myocardial  </a:t>
            </a:r>
            <a:r>
              <a:rPr lang="en-US" dirty="0" err="1" smtClean="0"/>
              <a:t>ischaemia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Angina pectoris – stable/unstable</a:t>
            </a:r>
          </a:p>
          <a:p>
            <a:r>
              <a:rPr lang="en-US" dirty="0" smtClean="0"/>
              <a:t>Risk factors: family </a:t>
            </a:r>
            <a:r>
              <a:rPr lang="en-US" dirty="0" err="1" smtClean="0"/>
              <a:t>hx</a:t>
            </a:r>
            <a:r>
              <a:rPr lang="en-US" dirty="0" smtClean="0"/>
              <a:t>, male, increased cholesterol, hypertension, smoking.</a:t>
            </a:r>
          </a:p>
          <a:p>
            <a:r>
              <a:rPr lang="en-US" dirty="0" smtClean="0"/>
              <a:t>Nitroglycerin – </a:t>
            </a:r>
            <a:r>
              <a:rPr lang="en-US" dirty="0" err="1" smtClean="0"/>
              <a:t>submucosal</a:t>
            </a:r>
            <a:r>
              <a:rPr lang="en-US" dirty="0" smtClean="0"/>
              <a:t> for angina only.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ECG: </a:t>
            </a:r>
          </a:p>
          <a:p>
            <a:pPr>
              <a:buNone/>
            </a:pPr>
            <a:r>
              <a:rPr lang="en-US" dirty="0" smtClean="0"/>
              <a:t>ST elevation</a:t>
            </a:r>
          </a:p>
          <a:p>
            <a:pPr>
              <a:buNone/>
            </a:pPr>
            <a:r>
              <a:rPr lang="en-US" dirty="0" smtClean="0"/>
              <a:t>Can detect old infarct</a:t>
            </a:r>
            <a:endParaRPr lang="en-US" dirty="0"/>
          </a:p>
          <a:p>
            <a:r>
              <a:rPr lang="en-US" dirty="0" smtClean="0"/>
              <a:t>Chest x-ray: can detect congestive heart failure</a:t>
            </a:r>
          </a:p>
          <a:p>
            <a:r>
              <a:rPr lang="en-US" dirty="0" smtClean="0"/>
              <a:t>Condition needs to be controlled before surgery.</a:t>
            </a:r>
          </a:p>
          <a:p>
            <a:r>
              <a:rPr lang="en-US" dirty="0" smtClean="0"/>
              <a:t>Postpone surgery after MI for 6 months – risk of re-infarction.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Myocardial infarction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Infarcted</a:t>
            </a:r>
            <a:r>
              <a:rPr lang="en-US" dirty="0" smtClean="0"/>
              <a:t> area become non-functional and necrotic – </a:t>
            </a:r>
            <a:r>
              <a:rPr lang="en-US" dirty="0" err="1" smtClean="0"/>
              <a:t>dysrhythmias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May need a pacemaker</a:t>
            </a:r>
          </a:p>
          <a:p>
            <a:r>
              <a:rPr lang="en-US" smtClean="0"/>
              <a:t>Some pts </a:t>
            </a:r>
            <a:r>
              <a:rPr lang="en-US" dirty="0" smtClean="0"/>
              <a:t>receive aspirin or anticoagulants</a:t>
            </a:r>
          </a:p>
          <a:p>
            <a:r>
              <a:rPr lang="en-US" dirty="0" smtClean="0"/>
              <a:t>Anxiety-reduction protocol</a:t>
            </a:r>
          </a:p>
          <a:p>
            <a:r>
              <a:rPr lang="en-US" dirty="0" err="1" smtClean="0"/>
              <a:t>Prohpylactic</a:t>
            </a:r>
            <a:r>
              <a:rPr lang="en-US" dirty="0" smtClean="0"/>
              <a:t> GTN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Heart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Right and left ventricular dysfunction</a:t>
            </a:r>
          </a:p>
          <a:p>
            <a:r>
              <a:rPr lang="en-US" dirty="0" smtClean="0"/>
              <a:t>Diseased myocardium can not meet the demand – pulmonary edema, hepatic dysfunction</a:t>
            </a:r>
          </a:p>
          <a:p>
            <a:r>
              <a:rPr lang="en-US" dirty="0" err="1" smtClean="0"/>
              <a:t>Orthopnea</a:t>
            </a:r>
            <a:r>
              <a:rPr lang="en-US" dirty="0" smtClean="0"/>
              <a:t>, paroxysmal nocturnal </a:t>
            </a:r>
            <a:r>
              <a:rPr lang="en-US" dirty="0" err="1" smtClean="0"/>
              <a:t>dyspnea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High risk for major cardiac events</a:t>
            </a:r>
          </a:p>
          <a:p>
            <a:r>
              <a:rPr lang="en-US" dirty="0" smtClean="0"/>
              <a:t>Risk can be reduced with:</a:t>
            </a:r>
          </a:p>
          <a:p>
            <a:pPr>
              <a:buNone/>
            </a:pPr>
            <a:r>
              <a:rPr lang="en-US" dirty="0" smtClean="0"/>
              <a:t>Diuretic therapy</a:t>
            </a:r>
          </a:p>
          <a:p>
            <a:pPr>
              <a:buNone/>
            </a:pPr>
            <a:r>
              <a:rPr lang="en-US" dirty="0" err="1" smtClean="0"/>
              <a:t>Afterload</a:t>
            </a:r>
            <a:r>
              <a:rPr lang="en-US" dirty="0" smtClean="0"/>
              <a:t> reduction</a:t>
            </a:r>
          </a:p>
          <a:p>
            <a:pPr>
              <a:buNone/>
            </a:pPr>
            <a:r>
              <a:rPr lang="en-US" dirty="0" err="1" smtClean="0"/>
              <a:t>Digoxin</a:t>
            </a:r>
            <a:r>
              <a:rPr lang="en-US" dirty="0" smtClean="0"/>
              <a:t> therapy</a:t>
            </a:r>
          </a:p>
          <a:p>
            <a:pPr>
              <a:buNone/>
            </a:pPr>
            <a:r>
              <a:rPr lang="en-US" dirty="0" smtClean="0"/>
              <a:t>Anxiety-reduction program</a:t>
            </a:r>
          </a:p>
          <a:p>
            <a:pPr>
              <a:buNone/>
            </a:pPr>
            <a:r>
              <a:rPr lang="en-US" dirty="0" smtClean="0"/>
              <a:t>Avoid excessive epinephrine</a:t>
            </a:r>
          </a:p>
          <a:p>
            <a:pPr>
              <a:buNone/>
            </a:pPr>
            <a:r>
              <a:rPr lang="en-US" dirty="0" smtClean="0"/>
              <a:t>No supine position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Coronary artery bypass grafting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Delay major surgery for 6 months after CABG,</a:t>
            </a:r>
          </a:p>
          <a:p>
            <a:r>
              <a:rPr lang="en-US" dirty="0" smtClean="0"/>
              <a:t>Routine MOS can be safely performed with anxiety reduction protocols.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Coronary angioplasty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for angina patients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299</Words>
  <Application>Microsoft Macintosh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Cardiovascular diseases </vt:lpstr>
      <vt:lpstr>Cardiovascular disease</vt:lpstr>
      <vt:lpstr>Ischaemic heart disease</vt:lpstr>
      <vt:lpstr>Slide 4</vt:lpstr>
      <vt:lpstr>Myocardial infarction</vt:lpstr>
      <vt:lpstr>Heart failure</vt:lpstr>
      <vt:lpstr>Slide 7</vt:lpstr>
      <vt:lpstr>Coronary artery bypass grafting</vt:lpstr>
      <vt:lpstr>Coronary angioplasty</vt:lpstr>
      <vt:lpstr>Cardiovascular accidents</vt:lpstr>
      <vt:lpstr>Dysrhythmias</vt:lpstr>
      <vt:lpstr>Hypertension</vt:lpstr>
    </vt:vector>
  </TitlesOfParts>
  <Company>eMachines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eMachines Customer</dc:creator>
  <cp:lastModifiedBy>a</cp:lastModifiedBy>
  <cp:revision>10</cp:revision>
  <dcterms:created xsi:type="dcterms:W3CDTF">2011-02-14T07:11:24Z</dcterms:created>
  <dcterms:modified xsi:type="dcterms:W3CDTF">2014-05-13T17:09:22Z</dcterms:modified>
</cp:coreProperties>
</file>