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02"/>
  </p:notesMasterIdLst>
  <p:sldIdLst>
    <p:sldId id="360" r:id="rId2"/>
    <p:sldId id="256" r:id="rId3"/>
    <p:sldId id="394" r:id="rId4"/>
    <p:sldId id="393" r:id="rId5"/>
    <p:sldId id="391" r:id="rId6"/>
    <p:sldId id="392" r:id="rId7"/>
    <p:sldId id="286" r:id="rId8"/>
    <p:sldId id="258" r:id="rId9"/>
    <p:sldId id="259" r:id="rId10"/>
    <p:sldId id="287" r:id="rId11"/>
    <p:sldId id="395" r:id="rId12"/>
    <p:sldId id="404" r:id="rId13"/>
    <p:sldId id="405" r:id="rId14"/>
    <p:sldId id="382" r:id="rId15"/>
    <p:sldId id="400" r:id="rId16"/>
    <p:sldId id="384" r:id="rId17"/>
    <p:sldId id="385" r:id="rId18"/>
    <p:sldId id="386" r:id="rId19"/>
    <p:sldId id="387" r:id="rId20"/>
    <p:sldId id="388" r:id="rId21"/>
    <p:sldId id="389" r:id="rId22"/>
    <p:sldId id="396" r:id="rId23"/>
    <p:sldId id="367" r:id="rId24"/>
    <p:sldId id="401" r:id="rId25"/>
    <p:sldId id="402" r:id="rId26"/>
    <p:sldId id="368" r:id="rId27"/>
    <p:sldId id="370" r:id="rId28"/>
    <p:sldId id="369" r:id="rId29"/>
    <p:sldId id="397" r:id="rId30"/>
    <p:sldId id="432" r:id="rId31"/>
    <p:sldId id="372" r:id="rId32"/>
    <p:sldId id="373" r:id="rId33"/>
    <p:sldId id="374" r:id="rId34"/>
    <p:sldId id="375" r:id="rId35"/>
    <p:sldId id="264" r:id="rId36"/>
    <p:sldId id="434" r:id="rId37"/>
    <p:sldId id="433" r:id="rId38"/>
    <p:sldId id="289" r:id="rId39"/>
    <p:sldId id="265" r:id="rId40"/>
    <p:sldId id="291" r:id="rId41"/>
    <p:sldId id="398" r:id="rId42"/>
    <p:sldId id="503" r:id="rId43"/>
    <p:sldId id="479" r:id="rId44"/>
    <p:sldId id="529" r:id="rId45"/>
    <p:sldId id="480" r:id="rId46"/>
    <p:sldId id="481" r:id="rId47"/>
    <p:sldId id="482" r:id="rId48"/>
    <p:sldId id="488" r:id="rId49"/>
    <p:sldId id="483" r:id="rId50"/>
    <p:sldId id="484" r:id="rId51"/>
    <p:sldId id="550" r:id="rId52"/>
    <p:sldId id="485" r:id="rId53"/>
    <p:sldId id="489" r:id="rId54"/>
    <p:sldId id="495" r:id="rId55"/>
    <p:sldId id="496" r:id="rId56"/>
    <p:sldId id="497" r:id="rId57"/>
    <p:sldId id="498" r:id="rId58"/>
    <p:sldId id="499" r:id="rId59"/>
    <p:sldId id="501" r:id="rId60"/>
    <p:sldId id="500" r:id="rId61"/>
    <p:sldId id="528" r:id="rId62"/>
    <p:sldId id="502" r:id="rId63"/>
    <p:sldId id="549" r:id="rId64"/>
    <p:sldId id="548" r:id="rId65"/>
    <p:sldId id="556" r:id="rId66"/>
    <p:sldId id="486" r:id="rId67"/>
    <p:sldId id="554" r:id="rId68"/>
    <p:sldId id="553" r:id="rId69"/>
    <p:sldId id="487" r:id="rId70"/>
    <p:sldId id="551" r:id="rId71"/>
    <p:sldId id="552" r:id="rId72"/>
    <p:sldId id="557" r:id="rId73"/>
    <p:sldId id="555" r:id="rId74"/>
    <p:sldId id="521" r:id="rId75"/>
    <p:sldId id="522" r:id="rId76"/>
    <p:sldId id="523" r:id="rId77"/>
    <p:sldId id="558" r:id="rId78"/>
    <p:sldId id="493" r:id="rId79"/>
    <p:sldId id="562" r:id="rId80"/>
    <p:sldId id="563" r:id="rId81"/>
    <p:sldId id="559" r:id="rId82"/>
    <p:sldId id="475" r:id="rId83"/>
    <p:sldId id="477" r:id="rId84"/>
    <p:sldId id="478" r:id="rId85"/>
    <p:sldId id="505" r:id="rId86"/>
    <p:sldId id="504" r:id="rId87"/>
    <p:sldId id="494" r:id="rId88"/>
    <p:sldId id="490" r:id="rId89"/>
    <p:sldId id="491" r:id="rId90"/>
    <p:sldId id="492" r:id="rId91"/>
    <p:sldId id="531" r:id="rId92"/>
    <p:sldId id="532" r:id="rId93"/>
    <p:sldId id="533" r:id="rId94"/>
    <p:sldId id="534" r:id="rId95"/>
    <p:sldId id="535" r:id="rId96"/>
    <p:sldId id="536" r:id="rId97"/>
    <p:sldId id="537" r:id="rId98"/>
    <p:sldId id="538" r:id="rId99"/>
    <p:sldId id="539" r:id="rId100"/>
    <p:sldId id="565" r:id="rId10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965"/>
    <a:srgbClr val="19F54D"/>
    <a:srgbClr val="CC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ar-JO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ar-JO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2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ar-JO"/>
          </a:p>
        </p:txBody>
      </p:sp>
      <p:sp>
        <p:nvSpPr>
          <p:cNvPr id="412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0C3A6E8-8C26-4932-867A-C73BF164E1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93D72B-F591-4C35-8EB2-A972896B6E8B}" type="slidenum">
              <a:rPr lang="en-US"/>
              <a:pPr/>
              <a:t>50</a:t>
            </a:fld>
            <a:endParaRPr 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Arial" pitchFamily="34" charset="0"/>
              </a:rPr>
              <a:t>a triangular cavity of the elbow joint that contains a tendon of the biceps, the median nerve, and the brachial artery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0A096-FDF3-45DA-ACB9-BB9EE636CF02}" type="slidenum">
              <a:rPr lang="en-US"/>
              <a:pPr/>
              <a:t>52</a:t>
            </a:fld>
            <a:endParaRPr 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Arial" pitchFamily="34" charset="0"/>
              </a:rPr>
              <a:t>a triangular cavity of the elbow joint that contains a tendon of the biceps, the median nerve, and the brachial artery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</p:grpSp>
      </p:grpSp>
      <p:sp>
        <p:nvSpPr>
          <p:cNvPr id="36906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07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DFFC8-A868-4FD3-8959-B2750C253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7AE00-AC0D-4B18-97EC-78DFB480C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133C9-DD6B-4688-8239-4B1056B08A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23E65-D042-4A3D-BDEB-C4A0896AB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77CB0-354E-408C-A981-CA842E0BC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C646C-EAF5-4127-A8A2-ECB669939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8330F-9A1D-48CF-A42C-C2A027928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52CBE-E243-45A6-AD3B-A16ACF9C9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89550-6075-46A4-B8E3-2CF6DDD2AD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7848D-B8CD-4BDE-8E43-66E2BA47D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D07CF-6C4D-4007-8BEF-4BEF2E230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A1341-356C-44D7-A46F-61DAA3250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EFB2A-CE9D-4ED4-92DE-2856F314E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84E3D-A30A-472F-BD8E-431530F81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ar-JO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644E1-0BF9-4AF7-9348-A45B3DA20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5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5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5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5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5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5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5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5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6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6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6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3586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6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6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6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6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6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7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7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7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7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7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7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7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7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3587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588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JO"/>
              </a:p>
            </p:txBody>
          </p:sp>
        </p:grpSp>
      </p:grpSp>
      <p:sp>
        <p:nvSpPr>
          <p:cNvPr id="35882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84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ar-JO"/>
          </a:p>
        </p:txBody>
      </p:sp>
      <p:sp>
        <p:nvSpPr>
          <p:cNvPr id="35885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ar-JO"/>
          </a:p>
        </p:txBody>
      </p:sp>
      <p:sp>
        <p:nvSpPr>
          <p:cNvPr id="35886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2076B09-B24E-4AC7-870C-56D77F35C13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Arial" pitchFamily="-110" charset="0"/>
          <a:cs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Arial" pitchFamily="-110" charset="0"/>
          <a:cs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Arial" pitchFamily="-110" charset="0"/>
          <a:cs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Arial" pitchFamily="-110" charset="0"/>
          <a:cs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Arial" pitchFamily="-110" charset="0"/>
          <a:cs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0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0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0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-110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ESMELA3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Observation</a:t>
            </a:r>
            <a:r>
              <a:rPr lang="en-US" smtClean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Does the patient seem </a:t>
            </a:r>
            <a:r>
              <a:rPr lang="en-US" sz="2800" smtClean="0">
                <a:solidFill>
                  <a:srgbClr val="FFFF00"/>
                </a:solidFill>
              </a:rPr>
              <a:t>anxious</a:t>
            </a:r>
            <a:r>
              <a:rPr lang="en-US" sz="2800" smtClean="0"/>
              <a:t>, in pain, upset? What about their dress and hygiene? Remember, the </a:t>
            </a:r>
            <a:r>
              <a:rPr lang="en-US" sz="2800" smtClean="0">
                <a:solidFill>
                  <a:srgbClr val="FFFF00"/>
                </a:solidFill>
              </a:rPr>
              <a:t>exam begins</a:t>
            </a:r>
            <a:r>
              <a:rPr lang="en-US" sz="2800" smtClean="0"/>
              <a:t> as soon as you</a:t>
            </a:r>
            <a:r>
              <a:rPr lang="en-US" sz="2800" smtClean="0">
                <a:solidFill>
                  <a:srgbClr val="FFFF00"/>
                </a:solidFill>
              </a:rPr>
              <a:t> lay </a:t>
            </a:r>
            <a:r>
              <a:rPr lang="en-US" sz="2800" smtClean="0"/>
              <a:t>eyes on the patient. </a:t>
            </a:r>
          </a:p>
        </p:txBody>
      </p:sp>
      <p:pic>
        <p:nvPicPr>
          <p:cNvPr id="27652" name="Picture 5" descr="anxiety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43450" y="1557338"/>
            <a:ext cx="385445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468313" y="1484313"/>
            <a:ext cx="8424862" cy="4022725"/>
          </a:xfrm>
          <a:prstGeom prst="rect">
            <a:avLst/>
          </a:prstGeom>
          <a:solidFill>
            <a:srgbClr val="361965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sz="9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2900">
                <a:effectLst>
                  <a:outerShdw blurRad="38100" dist="38100" dir="2700000" algn="tl">
                    <a:srgbClr val="000000"/>
                  </a:outerShdw>
                </a:effectLst>
              </a:rPr>
              <a:t>THANK TOU</a:t>
            </a:r>
            <a:r>
              <a:rPr lang="en-US" sz="9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6600" smtClean="0">
                <a:solidFill>
                  <a:srgbClr val="FFFF00"/>
                </a:solidFill>
              </a:rPr>
              <a:t>Temperature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1225"/>
          </a:xfrm>
          <a:solidFill>
            <a:schemeClr val="accent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Vital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Temperature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Old people</a:t>
            </a:r>
            <a:r>
              <a:rPr lang="en-US" smtClean="0"/>
              <a:t>, people with disabilities, </a:t>
            </a:r>
            <a:r>
              <a:rPr lang="en-US" smtClean="0">
                <a:solidFill>
                  <a:srgbClr val="FFFF00"/>
                </a:solidFill>
              </a:rPr>
              <a:t>babies</a:t>
            </a:r>
            <a:r>
              <a:rPr lang="en-US" smtClean="0"/>
              <a:t> and young children typically feel more </a:t>
            </a:r>
            <a:r>
              <a:rPr lang="en-US" smtClean="0">
                <a:solidFill>
                  <a:srgbClr val="FFFF00"/>
                </a:solidFill>
              </a:rPr>
              <a:t>comfortable</a:t>
            </a:r>
            <a:r>
              <a:rPr lang="en-US" smtClean="0"/>
              <a:t> at higher temperatures. </a:t>
            </a:r>
          </a:p>
        </p:txBody>
      </p:sp>
      <p:pic>
        <p:nvPicPr>
          <p:cNvPr id="29700" name="Picture 8" descr="old-peo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18038" y="1412875"/>
            <a:ext cx="4306887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Temperature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Women notice that they are </a:t>
            </a:r>
            <a:r>
              <a:rPr lang="en-US" smtClean="0">
                <a:solidFill>
                  <a:srgbClr val="FFFF00"/>
                </a:solidFill>
              </a:rPr>
              <a:t>feeling cool quicker than men</a:t>
            </a:r>
            <a:r>
              <a:rPr lang="en-US" smtClean="0"/>
              <a:t>, which may be related to their different body size.</a:t>
            </a:r>
          </a:p>
        </p:txBody>
      </p:sp>
      <p:pic>
        <p:nvPicPr>
          <p:cNvPr id="30724" name="Picture 6" descr="Iranian_Shopping-Mall-Cut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8113" y="1600200"/>
            <a:ext cx="28987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Temperature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normal body temperature of a person varies depending on </a:t>
            </a:r>
            <a:r>
              <a:rPr lang="en-US" sz="2800" smtClean="0">
                <a:solidFill>
                  <a:srgbClr val="FFFF00"/>
                </a:solidFill>
              </a:rPr>
              <a:t>gender, recent activity, food and fluid consumption</a:t>
            </a:r>
            <a:r>
              <a:rPr lang="en-US" sz="2800" smtClean="0"/>
              <a:t>, </a:t>
            </a:r>
            <a:r>
              <a:rPr lang="en-US" sz="2800" smtClean="0">
                <a:solidFill>
                  <a:srgbClr val="FFFF00"/>
                </a:solidFill>
              </a:rPr>
              <a:t>time</a:t>
            </a:r>
            <a:r>
              <a:rPr lang="en-US" sz="2800" smtClean="0"/>
              <a:t> of day, and, in women, the stage of the </a:t>
            </a:r>
            <a:r>
              <a:rPr lang="en-US" sz="2800" smtClean="0">
                <a:solidFill>
                  <a:srgbClr val="FFFF00"/>
                </a:solidFill>
              </a:rPr>
              <a:t>menstrual cycle. </a:t>
            </a:r>
          </a:p>
        </p:txBody>
      </p:sp>
      <p:pic>
        <p:nvPicPr>
          <p:cNvPr id="31748" name="Picture 7" descr="tempg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70463" y="1700213"/>
            <a:ext cx="3459162" cy="4249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Temperature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 is measured in either </a:t>
            </a:r>
            <a:r>
              <a:rPr lang="en-US" smtClean="0">
                <a:solidFill>
                  <a:srgbClr val="FFFF00"/>
                </a:solidFill>
              </a:rPr>
              <a:t>Celcius or Farenheit</a:t>
            </a:r>
            <a:r>
              <a:rPr lang="en-US" smtClean="0"/>
              <a:t>, with a fever defined as greater then </a:t>
            </a:r>
            <a:r>
              <a:rPr lang="en-US" smtClean="0">
                <a:solidFill>
                  <a:srgbClr val="FFFF00"/>
                </a:solidFill>
              </a:rPr>
              <a:t>38-38.5 C or 101-101.5 F. </a:t>
            </a:r>
          </a:p>
        </p:txBody>
      </p:sp>
      <p:pic>
        <p:nvPicPr>
          <p:cNvPr id="32772" name="Picture 5" descr="TempSca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1341438"/>
            <a:ext cx="3944937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Temperature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b="1" smtClean="0">
                <a:solidFill>
                  <a:srgbClr val="FFFF00"/>
                </a:solidFill>
              </a:rPr>
              <a:t>Rectally t</a:t>
            </a:r>
            <a:r>
              <a:rPr lang="en-US" sz="2400" smtClean="0">
                <a:solidFill>
                  <a:srgbClr val="FFFF00"/>
                </a:solidFill>
              </a:rPr>
              <a:t>emperatures</a:t>
            </a:r>
            <a:r>
              <a:rPr lang="en-US" sz="2400" smtClean="0"/>
              <a:t> taken rectally (using a mercury or digital thermometer) tend to be </a:t>
            </a:r>
            <a:r>
              <a:rPr lang="en-US" sz="2400" smtClean="0">
                <a:solidFill>
                  <a:srgbClr val="FFFF00"/>
                </a:solidFill>
              </a:rPr>
              <a:t>0.5 to 0.7°</a:t>
            </a:r>
            <a:r>
              <a:rPr lang="en-US" sz="2400" smtClean="0"/>
              <a:t> (Fahrenheit) </a:t>
            </a:r>
            <a:r>
              <a:rPr lang="en-US" sz="2400" smtClean="0">
                <a:solidFill>
                  <a:srgbClr val="FFFF00"/>
                </a:solidFill>
              </a:rPr>
              <a:t>higher</a:t>
            </a:r>
            <a:r>
              <a:rPr lang="en-US" sz="2400" smtClean="0"/>
              <a:t> than when taken by mouth.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</p:txBody>
      </p:sp>
      <p:pic>
        <p:nvPicPr>
          <p:cNvPr id="33796" name="Picture 7" descr="069_f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26038" y="1557338"/>
            <a:ext cx="3446462" cy="4176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Temperature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Oral t</a:t>
            </a:r>
            <a:r>
              <a:rPr lang="en-US" smtClean="0">
                <a:solidFill>
                  <a:srgbClr val="FFFF00"/>
                </a:solidFill>
              </a:rPr>
              <a:t>emperature</a:t>
            </a:r>
            <a:r>
              <a:rPr lang="en-US" smtClean="0"/>
              <a:t> can be taken by mouth using </a:t>
            </a:r>
            <a:r>
              <a:rPr lang="en-US" smtClean="0">
                <a:solidFill>
                  <a:srgbClr val="FFFF00"/>
                </a:solidFill>
              </a:rPr>
              <a:t>classic glass mercury-filled</a:t>
            </a:r>
            <a:r>
              <a:rPr lang="en-US" smtClean="0"/>
              <a:t> or </a:t>
            </a:r>
            <a:r>
              <a:rPr lang="en-US" smtClean="0">
                <a:solidFill>
                  <a:srgbClr val="FFFF00"/>
                </a:solidFill>
              </a:rPr>
              <a:t>digital thermometers</a:t>
            </a:r>
            <a:r>
              <a:rPr lang="en-US" smtClean="0"/>
              <a:t>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34820" name="Picture 5" descr="oralte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56188" y="1600200"/>
            <a:ext cx="32226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Temperature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FF00"/>
                </a:solidFill>
              </a:rPr>
              <a:t>Axillary t</a:t>
            </a:r>
            <a:r>
              <a:rPr lang="en-US" sz="2400" smtClean="0">
                <a:solidFill>
                  <a:srgbClr val="FFFF00"/>
                </a:solidFill>
              </a:rPr>
              <a:t>emperatures</a:t>
            </a:r>
            <a:r>
              <a:rPr lang="en-US" sz="2400" smtClean="0"/>
              <a:t> can be taken under the arm. Temperatures taken by this route tend to be </a:t>
            </a:r>
            <a:r>
              <a:rPr lang="en-US" sz="2400" smtClean="0">
                <a:solidFill>
                  <a:srgbClr val="FFFF00"/>
                </a:solidFill>
              </a:rPr>
              <a:t>0.3 to 0.4°</a:t>
            </a:r>
            <a:r>
              <a:rPr lang="en-US" sz="2400" smtClean="0"/>
              <a:t> (Fahrenheit) </a:t>
            </a:r>
            <a:r>
              <a:rPr lang="en-US" sz="2400" smtClean="0">
                <a:solidFill>
                  <a:srgbClr val="FFFF00"/>
                </a:solidFill>
              </a:rPr>
              <a:t>lower</a:t>
            </a:r>
            <a:r>
              <a:rPr lang="en-US" sz="2400" smtClean="0"/>
              <a:t> than those temperatures taken by mouth.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</p:txBody>
      </p:sp>
      <p:pic>
        <p:nvPicPr>
          <p:cNvPr id="35844" name="Picture 5" descr="axilte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67288" y="1600200"/>
            <a:ext cx="340042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Temperature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FF00"/>
                </a:solidFill>
              </a:rPr>
              <a:t>By ear a</a:t>
            </a:r>
            <a:r>
              <a:rPr lang="en-US" sz="2800" smtClean="0">
                <a:solidFill>
                  <a:srgbClr val="FFFF00"/>
                </a:solidFill>
              </a:rPr>
              <a:t> special thermometer</a:t>
            </a:r>
            <a:r>
              <a:rPr lang="en-US" sz="2800" smtClean="0"/>
              <a:t> can quickly measure the temperature of the ear drum, which reflects the </a:t>
            </a:r>
            <a:r>
              <a:rPr lang="en-US" sz="2800" smtClean="0">
                <a:solidFill>
                  <a:srgbClr val="FFFF00"/>
                </a:solidFill>
              </a:rPr>
              <a:t>body's core temperature</a:t>
            </a:r>
            <a:r>
              <a:rPr lang="en-US" sz="2800" smtClean="0"/>
              <a:t>.</a:t>
            </a:r>
          </a:p>
        </p:txBody>
      </p:sp>
      <p:pic>
        <p:nvPicPr>
          <p:cNvPr id="36868" name="Picture 5" descr="11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4363" y="1412875"/>
            <a:ext cx="4081462" cy="544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Vital signs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Dr H.A.Soleimani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MD. Gasteroentologist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Fever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fever is indicated when body temperature rises above </a:t>
            </a:r>
            <a:r>
              <a:rPr lang="en-US" smtClean="0">
                <a:solidFill>
                  <a:srgbClr val="FFFF00"/>
                </a:solidFill>
              </a:rPr>
              <a:t>98.6° F orally or 99.8° F rectally.</a:t>
            </a:r>
          </a:p>
        </p:txBody>
      </p:sp>
      <p:pic>
        <p:nvPicPr>
          <p:cNvPr id="37892" name="Picture 5" descr="fever_gir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2273300"/>
            <a:ext cx="4787900" cy="3079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Hypothermia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Hypothermia</a:t>
            </a:r>
            <a:r>
              <a:rPr lang="en-US" sz="2800" smtClean="0"/>
              <a:t> is defined as a drop in body temperature </a:t>
            </a:r>
            <a:r>
              <a:rPr lang="en-US" sz="2800" smtClean="0">
                <a:solidFill>
                  <a:srgbClr val="FFFF00"/>
                </a:solidFill>
              </a:rPr>
              <a:t>below 95° F</a:t>
            </a:r>
            <a:r>
              <a:rPr lang="en-US" sz="2800" smtClean="0"/>
              <a:t>.</a:t>
            </a:r>
          </a:p>
        </p:txBody>
      </p:sp>
      <p:pic>
        <p:nvPicPr>
          <p:cNvPr id="38916" name="Picture 5" descr="tempbalan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797050"/>
            <a:ext cx="3743325" cy="1873250"/>
          </a:xfrm>
        </p:spPr>
      </p:pic>
      <p:pic>
        <p:nvPicPr>
          <p:cNvPr id="38917" name="Picture 7" descr="hypothermi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378200"/>
            <a:ext cx="3743325" cy="347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Respiration rate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82663"/>
          </a:xfrm>
          <a:solidFill>
            <a:schemeClr val="accent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Vital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What is the respiration rate?</a:t>
            </a:r>
            <a:br>
              <a:rPr lang="en-US" sz="4000" b="1" smtClean="0">
                <a:solidFill>
                  <a:srgbClr val="FFFF00"/>
                </a:solidFill>
              </a:rPr>
            </a:br>
            <a:endParaRPr lang="en-US" sz="4000" b="1" smtClean="0">
              <a:solidFill>
                <a:srgbClr val="FFFF00"/>
              </a:solidFill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respiration rate is the </a:t>
            </a:r>
            <a:r>
              <a:rPr lang="en-US" sz="2800" smtClean="0">
                <a:solidFill>
                  <a:srgbClr val="FFFF00"/>
                </a:solidFill>
              </a:rPr>
              <a:t>number of breaths</a:t>
            </a:r>
            <a:r>
              <a:rPr lang="en-US" sz="2800" smtClean="0"/>
              <a:t> a person takes per minute. </a:t>
            </a:r>
          </a:p>
        </p:txBody>
      </p:sp>
      <p:pic>
        <p:nvPicPr>
          <p:cNvPr id="40964" name="Picture 9" descr="dadbabyslee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2008188"/>
            <a:ext cx="4427537" cy="3321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Respiratory Rate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Try to do this as </a:t>
            </a:r>
            <a:r>
              <a:rPr lang="en-US" smtClean="0">
                <a:solidFill>
                  <a:srgbClr val="FFFF00"/>
                </a:solidFill>
              </a:rPr>
              <a:t>surreptitiously as possible</a:t>
            </a:r>
            <a:r>
              <a:rPr lang="en-US" smtClean="0"/>
              <a:t>. Observing the rise and fall of the patient's hospital gown while you appear to be </a:t>
            </a:r>
            <a:r>
              <a:rPr lang="en-US" smtClean="0">
                <a:solidFill>
                  <a:srgbClr val="FFFF00"/>
                </a:solidFill>
              </a:rPr>
              <a:t>taking their pulse</a:t>
            </a:r>
            <a:r>
              <a:rPr lang="en-US" smtClean="0"/>
              <a:t>. </a:t>
            </a:r>
          </a:p>
        </p:txBody>
      </p:sp>
      <p:pic>
        <p:nvPicPr>
          <p:cNvPr id="41988" name="Picture 5" descr="Debbie%20physical%20exa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0" y="1741488"/>
            <a:ext cx="2540000" cy="1905000"/>
          </a:xfrm>
        </p:spPr>
      </p:pic>
      <p:pic>
        <p:nvPicPr>
          <p:cNvPr id="41989" name="Picture 10" descr="Puls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72113" y="4140200"/>
            <a:ext cx="2390775" cy="1790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Respiratory Rate</a:t>
            </a:r>
            <a:r>
              <a:rPr lang="en-US" smtClean="0"/>
              <a:t> 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should be counted for </a:t>
            </a:r>
            <a:r>
              <a:rPr lang="en-US" smtClean="0">
                <a:solidFill>
                  <a:srgbClr val="FFFF00"/>
                </a:solidFill>
              </a:rPr>
              <a:t>at least</a:t>
            </a:r>
            <a:r>
              <a:rPr lang="en-US" smtClean="0"/>
              <a:t> </a:t>
            </a:r>
            <a:r>
              <a:rPr lang="en-US" smtClean="0">
                <a:solidFill>
                  <a:srgbClr val="FFFF00"/>
                </a:solidFill>
              </a:rPr>
              <a:t>30 </a:t>
            </a:r>
            <a:r>
              <a:rPr lang="en-US" smtClean="0"/>
              <a:t>seconds </a:t>
            </a:r>
            <a:r>
              <a:rPr lang="en-US" smtClean="0">
                <a:solidFill>
                  <a:srgbClr val="FFFF00"/>
                </a:solidFill>
              </a:rPr>
              <a:t>15 </a:t>
            </a:r>
            <a:r>
              <a:rPr lang="en-US" smtClean="0"/>
              <a:t>second period is rather small and any miscounting can result in rather </a:t>
            </a:r>
            <a:r>
              <a:rPr lang="en-US" smtClean="0">
                <a:solidFill>
                  <a:srgbClr val="FFFF00"/>
                </a:solidFill>
              </a:rPr>
              <a:t>large errors when multiplied by 4</a:t>
            </a:r>
            <a:r>
              <a:rPr lang="en-US" smtClean="0"/>
              <a:t>. </a:t>
            </a:r>
          </a:p>
        </p:txBody>
      </p:sp>
      <p:pic>
        <p:nvPicPr>
          <p:cNvPr id="43012" name="Picture 5" descr="wat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38750" y="3122613"/>
            <a:ext cx="2857500" cy="1485900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Respiratory Rate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Respiration rates may increase with </a:t>
            </a:r>
            <a:r>
              <a:rPr lang="en-US" smtClean="0">
                <a:solidFill>
                  <a:srgbClr val="FFFF00"/>
                </a:solidFill>
              </a:rPr>
              <a:t>fever, illness,…</a:t>
            </a:r>
            <a:r>
              <a:rPr lang="en-US" smtClean="0"/>
              <a:t>. When checking respiration, also note whether a person has </a:t>
            </a:r>
            <a:r>
              <a:rPr lang="en-US" smtClean="0">
                <a:solidFill>
                  <a:srgbClr val="FFFF00"/>
                </a:solidFill>
              </a:rPr>
              <a:t>any difficulty breathing</a:t>
            </a:r>
            <a:r>
              <a:rPr lang="en-US" smtClean="0"/>
              <a:t>.</a:t>
            </a:r>
          </a:p>
        </p:txBody>
      </p:sp>
      <p:pic>
        <p:nvPicPr>
          <p:cNvPr id="44036" name="Picture 5" descr="fe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46313"/>
            <a:ext cx="4495800" cy="2938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Abnormal Respiratory Rate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mtClean="0"/>
              <a:t>Respiration rates </a:t>
            </a:r>
            <a:r>
              <a:rPr lang="en-US" smtClean="0">
                <a:solidFill>
                  <a:srgbClr val="FFFF00"/>
                </a:solidFill>
              </a:rPr>
              <a:t>over 25</a:t>
            </a:r>
            <a:r>
              <a:rPr lang="en-US" smtClean="0"/>
              <a:t> or under </a:t>
            </a:r>
            <a:r>
              <a:rPr lang="en-US" smtClean="0">
                <a:solidFill>
                  <a:srgbClr val="FFFF00"/>
                </a:solidFill>
              </a:rPr>
              <a:t>12 breaths</a:t>
            </a:r>
            <a:r>
              <a:rPr lang="en-US" smtClean="0"/>
              <a:t> per minute (when at rest) may be considered abnormal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6463" y="2276475"/>
            <a:ext cx="4038600" cy="720725"/>
          </a:xfrm>
          <a:solidFill>
            <a:schemeClr val="tx1"/>
          </a:solidFill>
          <a:ln>
            <a:solidFill>
              <a:srgbClr val="CC33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3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12 breaths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4859338" y="4005263"/>
            <a:ext cx="3889375" cy="711200"/>
          </a:xfrm>
          <a:prstGeom prst="rect">
            <a:avLst/>
          </a:prstGeom>
          <a:solidFill>
            <a:schemeClr val="tx1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 25 breaths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Respiratory Rate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respiration rates at rest range from </a:t>
            </a:r>
            <a:r>
              <a:rPr lang="en-US" smtClean="0">
                <a:solidFill>
                  <a:srgbClr val="FFFF00"/>
                </a:solidFill>
              </a:rPr>
              <a:t>15 to 20 breaths</a:t>
            </a:r>
            <a:r>
              <a:rPr lang="en-US" smtClean="0"/>
              <a:t> per minute. In the </a:t>
            </a:r>
            <a:r>
              <a:rPr lang="en-US" smtClean="0">
                <a:solidFill>
                  <a:srgbClr val="FFFF00"/>
                </a:solidFill>
              </a:rPr>
              <a:t>cardio-pulmonary</a:t>
            </a:r>
            <a:r>
              <a:rPr lang="en-US" smtClean="0"/>
              <a:t> illness, it can be a very </a:t>
            </a:r>
            <a:r>
              <a:rPr lang="en-US" smtClean="0">
                <a:solidFill>
                  <a:srgbClr val="FFFF00"/>
                </a:solidFill>
              </a:rPr>
              <a:t>reliable</a:t>
            </a:r>
            <a:r>
              <a:rPr lang="en-US" smtClean="0"/>
              <a:t> marker of disease activity.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181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435600" y="1700213"/>
            <a:ext cx="1584325" cy="1036637"/>
          </a:xfrm>
          <a:solidFill>
            <a:schemeClr val="tx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66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5508625" y="3573463"/>
            <a:ext cx="1603375" cy="15557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9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6516688" y="25654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5867400" y="24209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8800" smtClean="0">
                <a:solidFill>
                  <a:srgbClr val="FFFF00"/>
                </a:solidFill>
              </a:rPr>
              <a:t>Pulse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1225"/>
          </a:xfrm>
          <a:solidFill>
            <a:schemeClr val="accent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</a:rPr>
              <a:t>Vital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General</a:t>
            </a:r>
            <a:r>
              <a:rPr lang="en-US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  <a:solidFill>
            <a:schemeClr val="accent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</a:rPr>
              <a:t>Vital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Pulse rate</a:t>
            </a: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3600" smtClean="0"/>
          </a:p>
          <a:p>
            <a:pPr eaLnBrk="1" hangingPunct="1"/>
            <a:r>
              <a:rPr lang="en-US" sz="3600" smtClean="0"/>
              <a:t>The normal pulse for healthy adults ranges from </a:t>
            </a:r>
            <a:r>
              <a:rPr lang="en-US" sz="3600" smtClean="0">
                <a:solidFill>
                  <a:srgbClr val="FFFF00"/>
                </a:solidFill>
              </a:rPr>
              <a:t>60 to 100</a:t>
            </a:r>
            <a:r>
              <a:rPr lang="en-US" sz="3600" smtClean="0"/>
              <a:t> beats per minute. </a:t>
            </a:r>
          </a:p>
          <a:p>
            <a:pPr eaLnBrk="1" hangingPunct="1">
              <a:buFont typeface="Wingdings" pitchFamily="2" charset="2"/>
              <a:buNone/>
            </a:pPr>
            <a:endParaRPr lang="en-US" sz="3600" smtClean="0"/>
          </a:p>
        </p:txBody>
      </p:sp>
      <p:pic>
        <p:nvPicPr>
          <p:cNvPr id="48132" name="Picture 9" descr="wrist-pul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301750"/>
            <a:ext cx="3600450" cy="2797175"/>
          </a:xfrm>
        </p:spPr>
      </p:pic>
      <p:pic>
        <p:nvPicPr>
          <p:cNvPr id="48133" name="Picture 11" descr="neck-puls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3448050"/>
            <a:ext cx="3600450" cy="340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Pulse rate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4038600" cy="4530725"/>
          </a:xfrm>
        </p:spPr>
        <p:txBody>
          <a:bodyPr/>
          <a:lstStyle/>
          <a:p>
            <a:pPr eaLnBrk="1" hangingPunct="1"/>
            <a:r>
              <a:rPr lang="en-US" sz="2800" smtClean="0"/>
              <a:t>The pulse rate may fluctuate and increase with </a:t>
            </a:r>
            <a:r>
              <a:rPr lang="en-US" sz="2800" smtClean="0">
                <a:solidFill>
                  <a:srgbClr val="FFFF00"/>
                </a:solidFill>
              </a:rPr>
              <a:t>exercise, illness</a:t>
            </a:r>
            <a:r>
              <a:rPr lang="en-US" sz="2800" smtClean="0"/>
              <a:t>, </a:t>
            </a:r>
            <a:r>
              <a:rPr lang="en-US" sz="2800" smtClean="0">
                <a:solidFill>
                  <a:srgbClr val="FFFF00"/>
                </a:solidFill>
              </a:rPr>
              <a:t>injury</a:t>
            </a:r>
            <a:r>
              <a:rPr lang="en-US" sz="2800" smtClean="0"/>
              <a:t>, and </a:t>
            </a:r>
            <a:r>
              <a:rPr lang="en-US" sz="2800" smtClean="0">
                <a:solidFill>
                  <a:srgbClr val="FFFF00"/>
                </a:solidFill>
              </a:rPr>
              <a:t>emotions</a:t>
            </a:r>
            <a:r>
              <a:rPr lang="en-US" sz="2800" smtClean="0"/>
              <a:t>. Girls ages </a:t>
            </a:r>
            <a:r>
              <a:rPr lang="en-US" sz="2800" smtClean="0">
                <a:solidFill>
                  <a:srgbClr val="FFFF00"/>
                </a:solidFill>
              </a:rPr>
              <a:t>12 </a:t>
            </a:r>
            <a:r>
              <a:rPr lang="en-US" sz="2800" smtClean="0"/>
              <a:t>and older and</a:t>
            </a:r>
            <a:r>
              <a:rPr lang="en-US" sz="2800" smtClean="0">
                <a:solidFill>
                  <a:srgbClr val="FFFF00"/>
                </a:solidFill>
              </a:rPr>
              <a:t> women</a:t>
            </a:r>
            <a:r>
              <a:rPr lang="en-US" sz="2800" smtClean="0"/>
              <a:t>, in general, tend to have </a:t>
            </a:r>
            <a:r>
              <a:rPr lang="en-US" sz="2800" smtClean="0">
                <a:solidFill>
                  <a:srgbClr val="FFFF00"/>
                </a:solidFill>
              </a:rPr>
              <a:t>faster</a:t>
            </a:r>
            <a:r>
              <a:rPr lang="en-US" sz="2800" smtClean="0"/>
              <a:t> heart rates than do boys and men. </a:t>
            </a:r>
          </a:p>
        </p:txBody>
      </p:sp>
      <p:pic>
        <p:nvPicPr>
          <p:cNvPr id="49156" name="Picture 10" descr="pulsra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2008188"/>
            <a:ext cx="4859337" cy="364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Pulse rate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3600" smtClean="0"/>
          </a:p>
          <a:p>
            <a:pPr eaLnBrk="1" hangingPunct="1"/>
            <a:r>
              <a:rPr lang="en-US" sz="3600" smtClean="0"/>
              <a:t>Athletes, such as </a:t>
            </a:r>
            <a:r>
              <a:rPr lang="en-US" sz="3600" smtClean="0">
                <a:solidFill>
                  <a:srgbClr val="FFFF00"/>
                </a:solidFill>
              </a:rPr>
              <a:t>runners</a:t>
            </a:r>
            <a:r>
              <a:rPr lang="en-US" sz="3600" smtClean="0"/>
              <a:t>, may have heart rates in the </a:t>
            </a:r>
            <a:r>
              <a:rPr lang="en-US" sz="3600" smtClean="0">
                <a:solidFill>
                  <a:srgbClr val="FFFF00"/>
                </a:solidFill>
              </a:rPr>
              <a:t>40's </a:t>
            </a:r>
            <a:r>
              <a:rPr lang="en-US" sz="3600" smtClean="0"/>
              <a:t>and experience no problems.</a:t>
            </a:r>
          </a:p>
        </p:txBody>
      </p:sp>
      <p:pic>
        <p:nvPicPr>
          <p:cNvPr id="50180" name="Picture 5" descr="runn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03763" y="1844675"/>
            <a:ext cx="3689350" cy="43211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How to check your pulse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b="1" smtClean="0"/>
          </a:p>
          <a:p>
            <a:pPr eaLnBrk="1" hangingPunct="1"/>
            <a:r>
              <a:rPr lang="en-US" sz="2800" smtClean="0"/>
              <a:t>You feel the </a:t>
            </a:r>
            <a:r>
              <a:rPr lang="en-US" sz="2800" smtClean="0">
                <a:solidFill>
                  <a:srgbClr val="FFFF00"/>
                </a:solidFill>
              </a:rPr>
              <a:t>beats</a:t>
            </a:r>
            <a:r>
              <a:rPr lang="en-US" sz="2800" smtClean="0"/>
              <a:t> by </a:t>
            </a:r>
            <a:r>
              <a:rPr lang="en-US" sz="2800" smtClean="0">
                <a:solidFill>
                  <a:srgbClr val="FFFF00"/>
                </a:solidFill>
              </a:rPr>
              <a:t>firmly pressing</a:t>
            </a:r>
            <a:r>
              <a:rPr lang="en-US" sz="2800" smtClean="0"/>
              <a:t> on the arteries, which are located </a:t>
            </a:r>
            <a:r>
              <a:rPr lang="en-US" sz="2800" smtClean="0">
                <a:solidFill>
                  <a:srgbClr val="FFFF00"/>
                </a:solidFill>
              </a:rPr>
              <a:t>close to the surface</a:t>
            </a:r>
            <a:r>
              <a:rPr lang="en-US" sz="2800" smtClean="0"/>
              <a:t> of the skin at certain points of the body. </a:t>
            </a:r>
          </a:p>
        </p:txBody>
      </p:sp>
      <p:pic>
        <p:nvPicPr>
          <p:cNvPr id="51204" name="Picture 9" descr="grossanatomy-upper-radial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29150" y="1600200"/>
            <a:ext cx="3727450" cy="49974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How to check your pulse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pulse can be found on the </a:t>
            </a:r>
            <a:r>
              <a:rPr lang="en-US" smtClean="0">
                <a:solidFill>
                  <a:srgbClr val="FFFF00"/>
                </a:solidFill>
              </a:rPr>
              <a:t>side of the lower neck</a:t>
            </a:r>
            <a:r>
              <a:rPr lang="en-US" smtClean="0"/>
              <a:t>, on the </a:t>
            </a:r>
            <a:r>
              <a:rPr lang="en-US" smtClean="0">
                <a:solidFill>
                  <a:srgbClr val="FFFF00"/>
                </a:solidFill>
              </a:rPr>
              <a:t>inside of the elbow</a:t>
            </a:r>
            <a:r>
              <a:rPr lang="en-US" smtClean="0"/>
              <a:t>, or at the</a:t>
            </a:r>
            <a:r>
              <a:rPr lang="en-US" smtClean="0">
                <a:solidFill>
                  <a:srgbClr val="FFFF00"/>
                </a:solidFill>
              </a:rPr>
              <a:t> wrist</a:t>
            </a:r>
            <a:r>
              <a:rPr lang="en-US" smtClean="0"/>
              <a:t>. </a:t>
            </a:r>
          </a:p>
        </p:txBody>
      </p:sp>
      <p:pic>
        <p:nvPicPr>
          <p:cNvPr id="52228" name="Picture 5" descr="image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260600"/>
            <a:ext cx="4248150" cy="32766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Pulse</a:t>
            </a:r>
            <a:r>
              <a:rPr lang="en-US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Place the</a:t>
            </a:r>
            <a:r>
              <a:rPr lang="en-US" sz="2800" smtClean="0">
                <a:solidFill>
                  <a:srgbClr val="FFFF00"/>
                </a:solidFill>
              </a:rPr>
              <a:t> tips </a:t>
            </a:r>
            <a:r>
              <a:rPr lang="en-US" sz="2800" smtClean="0"/>
              <a:t>of your </a:t>
            </a:r>
            <a:r>
              <a:rPr lang="en-US" sz="2800" smtClean="0">
                <a:solidFill>
                  <a:srgbClr val="FFFF00"/>
                </a:solidFill>
              </a:rPr>
              <a:t>index </a:t>
            </a:r>
            <a:r>
              <a:rPr lang="en-US" sz="2800" smtClean="0"/>
              <a:t>and</a:t>
            </a:r>
            <a:r>
              <a:rPr lang="en-US" sz="2800" smtClean="0">
                <a:solidFill>
                  <a:srgbClr val="FFFF00"/>
                </a:solidFill>
              </a:rPr>
              <a:t> middle fingers</a:t>
            </a:r>
            <a:r>
              <a:rPr lang="en-US" sz="2800" smtClean="0"/>
              <a:t> just proximal to the patients wrist on the </a:t>
            </a:r>
            <a:r>
              <a:rPr lang="en-US" sz="2800" smtClean="0">
                <a:solidFill>
                  <a:srgbClr val="FFFF00"/>
                </a:solidFill>
              </a:rPr>
              <a:t>thumb side</a:t>
            </a:r>
            <a:r>
              <a:rPr lang="en-US" sz="2800" smtClean="0"/>
              <a:t>, orienting them so that they are both over the length of the vessel. </a:t>
            </a:r>
          </a:p>
        </p:txBody>
      </p:sp>
      <p:pic>
        <p:nvPicPr>
          <p:cNvPr id="53252" name="Picture 7" descr="pulsehan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1413" y="1412875"/>
            <a:ext cx="3298825" cy="511175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Pulse</a:t>
            </a:r>
            <a:endParaRPr lang="en-US" smtClean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FF00"/>
                </a:solidFill>
              </a:rPr>
              <a:t>Push lightly at first,</a:t>
            </a:r>
            <a:r>
              <a:rPr lang="en-US" sz="2800" smtClean="0"/>
              <a:t> adding pressure if there is a lot of subcutaneous fat or you are </a:t>
            </a:r>
            <a:r>
              <a:rPr lang="en-US" sz="2800" smtClean="0">
                <a:solidFill>
                  <a:srgbClr val="FFFF00"/>
                </a:solidFill>
              </a:rPr>
              <a:t>unable to detect a pulse</a:t>
            </a:r>
            <a:r>
              <a:rPr lang="en-US" sz="2800" smtClean="0"/>
              <a:t>. If you </a:t>
            </a:r>
            <a:r>
              <a:rPr lang="en-US" sz="2800" smtClean="0">
                <a:solidFill>
                  <a:srgbClr val="FFFF00"/>
                </a:solidFill>
              </a:rPr>
              <a:t>push too hard</a:t>
            </a:r>
            <a:r>
              <a:rPr lang="en-US" sz="2800" smtClean="0"/>
              <a:t>, you might </a:t>
            </a:r>
            <a:r>
              <a:rPr lang="en-US" sz="2800" smtClean="0">
                <a:solidFill>
                  <a:srgbClr val="FFFF00"/>
                </a:solidFill>
              </a:rPr>
              <a:t>occlude the vessel</a:t>
            </a:r>
            <a:r>
              <a:rPr lang="en-US" sz="2800" smtClean="0"/>
              <a:t> and mistake </a:t>
            </a:r>
            <a:r>
              <a:rPr lang="en-US" sz="2800" smtClean="0">
                <a:solidFill>
                  <a:srgbClr val="FFFF00"/>
                </a:solidFill>
              </a:rPr>
              <a:t>your own pulse</a:t>
            </a:r>
            <a:r>
              <a:rPr lang="en-US" sz="2800" smtClean="0"/>
              <a:t> for that of the patient. 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54276" name="Picture 4" descr="upper-normal-rad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51088"/>
            <a:ext cx="4038600" cy="302895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Pulse</a:t>
            </a:r>
            <a:r>
              <a:rPr lang="en-US" smtClean="0"/>
              <a:t>: Quantity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Measure the rate of the pulse (recorded in beats per minute). Count for </a:t>
            </a:r>
            <a:r>
              <a:rPr lang="en-US" sz="2800" smtClean="0">
                <a:solidFill>
                  <a:srgbClr val="FFFF00"/>
                </a:solidFill>
              </a:rPr>
              <a:t>30 seconds</a:t>
            </a:r>
            <a:r>
              <a:rPr lang="en-US" sz="2800" smtClean="0"/>
              <a:t> and multiply by 2 (or </a:t>
            </a:r>
            <a:r>
              <a:rPr lang="en-US" sz="2800" smtClean="0">
                <a:solidFill>
                  <a:srgbClr val="FFFF00"/>
                </a:solidFill>
              </a:rPr>
              <a:t>15 seconds x 4</a:t>
            </a:r>
            <a:r>
              <a:rPr lang="en-US" sz="2800" smtClean="0"/>
              <a:t>). </a:t>
            </a:r>
          </a:p>
        </p:txBody>
      </p:sp>
      <p:pic>
        <p:nvPicPr>
          <p:cNvPr id="55300" name="Picture 4" descr="exm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53075" y="1808163"/>
            <a:ext cx="2228850" cy="1771650"/>
          </a:xfrm>
        </p:spPr>
      </p:pic>
      <p:pic>
        <p:nvPicPr>
          <p:cNvPr id="55301" name="Picture 6" descr="ei_036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700713" y="3941763"/>
            <a:ext cx="1933575" cy="2189162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Pulse</a:t>
            </a:r>
            <a:r>
              <a:rPr lang="en-US" smtClean="0"/>
              <a:t>: Quantity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the rate is particularly </a:t>
            </a:r>
            <a:r>
              <a:rPr lang="en-US" smtClean="0">
                <a:solidFill>
                  <a:srgbClr val="FFFF00"/>
                </a:solidFill>
              </a:rPr>
              <a:t>slow or fast</a:t>
            </a:r>
            <a:r>
              <a:rPr lang="en-US" smtClean="0"/>
              <a:t>, it is probably best to measure for a </a:t>
            </a:r>
            <a:r>
              <a:rPr lang="en-US" smtClean="0">
                <a:solidFill>
                  <a:srgbClr val="FFFF00"/>
                </a:solidFill>
              </a:rPr>
              <a:t>full 60 seconds</a:t>
            </a:r>
            <a:r>
              <a:rPr lang="en-US" smtClean="0"/>
              <a:t> in order to minimize the error. </a:t>
            </a:r>
          </a:p>
        </p:txBody>
      </p:sp>
      <p:pic>
        <p:nvPicPr>
          <p:cNvPr id="56324" name="Picture 6" descr="Radial_pu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547938"/>
            <a:ext cx="4038600" cy="2633662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Pulse</a:t>
            </a:r>
            <a:r>
              <a:rPr lang="en-US" smtClean="0"/>
              <a:t>: Regularity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Is the time between beats </a:t>
            </a:r>
            <a:r>
              <a:rPr lang="en-US" sz="3600" smtClean="0">
                <a:solidFill>
                  <a:srgbClr val="FFFF00"/>
                </a:solidFill>
              </a:rPr>
              <a:t>constant</a:t>
            </a:r>
            <a:r>
              <a:rPr lang="en-US" sz="3600" smtClean="0"/>
              <a:t>?. </a:t>
            </a:r>
            <a:r>
              <a:rPr lang="en-US" sz="3600" smtClean="0">
                <a:solidFill>
                  <a:srgbClr val="FFFF00"/>
                </a:solidFill>
              </a:rPr>
              <a:t>Irregular rhythms</a:t>
            </a:r>
            <a:r>
              <a:rPr lang="en-US" sz="3600" smtClean="0"/>
              <a:t>, are quite </a:t>
            </a:r>
            <a:r>
              <a:rPr lang="en-US" sz="3600" smtClean="0">
                <a:solidFill>
                  <a:srgbClr val="FFFF00"/>
                </a:solidFill>
              </a:rPr>
              <a:t>common</a:t>
            </a:r>
            <a:r>
              <a:rPr lang="en-US" sz="3600" smtClean="0"/>
              <a:t>. </a:t>
            </a:r>
          </a:p>
        </p:txBody>
      </p:sp>
      <p:pic>
        <p:nvPicPr>
          <p:cNvPr id="57348" name="Picture 7" descr="extremities-normal-rad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51088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Vital sign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Vital signs are physical signs that indicate an </a:t>
            </a:r>
            <a:r>
              <a:rPr lang="en-US" sz="2800" smtClean="0">
                <a:solidFill>
                  <a:srgbClr val="FFFF00"/>
                </a:solidFill>
              </a:rPr>
              <a:t>individual is alive</a:t>
            </a:r>
            <a:r>
              <a:rPr lang="en-US" sz="2800" smtClean="0"/>
              <a:t>, such as heart beat, breathing rate, temperature, blood pressures and </a:t>
            </a:r>
            <a:r>
              <a:rPr lang="en-US" sz="2800" smtClean="0">
                <a:solidFill>
                  <a:srgbClr val="FFFF00"/>
                </a:solidFill>
              </a:rPr>
              <a:t>recently oxygen saturation</a:t>
            </a:r>
            <a:r>
              <a:rPr lang="en-US" sz="2800" smtClean="0"/>
              <a:t>. </a:t>
            </a:r>
          </a:p>
        </p:txBody>
      </p:sp>
      <p:pic>
        <p:nvPicPr>
          <p:cNvPr id="21508" name="Picture 6" descr="CR-8100P-C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4900" y="1700213"/>
            <a:ext cx="3573463" cy="4249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Pulse</a:t>
            </a:r>
            <a:r>
              <a:rPr lang="en-US" smtClean="0"/>
              <a:t>: Volume</a:t>
            </a:r>
          </a:p>
        </p:txBody>
      </p:sp>
      <p:pic>
        <p:nvPicPr>
          <p:cNvPr id="58371" name="Picture 5" descr="takingpul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000125"/>
            <a:ext cx="6121400" cy="3889375"/>
          </a:xfrm>
        </p:spPr>
      </p:pic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941888"/>
            <a:ext cx="8229600" cy="2189162"/>
          </a:xfrm>
        </p:spPr>
        <p:txBody>
          <a:bodyPr/>
          <a:lstStyle/>
          <a:p>
            <a:pPr eaLnBrk="1" hangingPunct="1"/>
            <a:r>
              <a:rPr lang="en-US" smtClean="0"/>
              <a:t>Does the pulse </a:t>
            </a:r>
            <a:r>
              <a:rPr lang="en-US" smtClean="0">
                <a:solidFill>
                  <a:srgbClr val="FFFF00"/>
                </a:solidFill>
              </a:rPr>
              <a:t>volume</a:t>
            </a:r>
            <a:r>
              <a:rPr lang="en-US" smtClean="0"/>
              <a:t> feel normal? This reflects changes in </a:t>
            </a:r>
            <a:r>
              <a:rPr lang="en-US" smtClean="0">
                <a:solidFill>
                  <a:srgbClr val="FFFF00"/>
                </a:solidFill>
              </a:rPr>
              <a:t>stroke volume</a:t>
            </a:r>
            <a:r>
              <a:rPr lang="en-US" smtClean="0"/>
              <a:t>. In </a:t>
            </a:r>
            <a:r>
              <a:rPr lang="en-US" smtClean="0">
                <a:solidFill>
                  <a:srgbClr val="FFFF00"/>
                </a:solidFill>
              </a:rPr>
              <a:t>hypovolemia</a:t>
            </a:r>
            <a:r>
              <a:rPr lang="en-US" smtClean="0"/>
              <a:t>, the pulse volume is relatively low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Blood pressure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82663"/>
          </a:xfrm>
          <a:solidFill>
            <a:schemeClr val="accent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Vital signs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6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Preparation for measurement</a:t>
            </a:r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ar-JO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Preparation for measurement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361965"/>
          </a:solidFill>
        </p:spPr>
        <p:txBody>
          <a:bodyPr/>
          <a:lstStyle/>
          <a:p>
            <a:pPr eaLnBrk="1" hangingPunct="1"/>
            <a:r>
              <a:rPr lang="en-US" sz="2800" smtClean="0"/>
              <a:t>Patient  should abstain from eating, drinking, smoking and taking drugs that affect the blood pressure one hour before measurement.  </a:t>
            </a:r>
          </a:p>
        </p:txBody>
      </p:sp>
      <p:pic>
        <p:nvPicPr>
          <p:cNvPr id="61444" name="Picture 8" descr="prepare_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46263"/>
            <a:ext cx="4176713" cy="4052887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Remember the following</a:t>
            </a:r>
            <a:r>
              <a:rPr lang="en-US" sz="4000" smtClean="0"/>
              <a:t> </a:t>
            </a:r>
            <a:r>
              <a:rPr lang="en-US" sz="4000" smtClean="0">
                <a:solidFill>
                  <a:srgbClr val="FFFF00"/>
                </a:solidFill>
              </a:rPr>
              <a:t>for accuracy of your readings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Instruct your patients to avoid </a:t>
            </a:r>
            <a:r>
              <a:rPr lang="en-US" sz="2800" smtClean="0">
                <a:solidFill>
                  <a:srgbClr val="FFFF00"/>
                </a:solidFill>
              </a:rPr>
              <a:t>coffee</a:t>
            </a:r>
            <a:r>
              <a:rPr lang="en-US" sz="2800" smtClean="0"/>
              <a:t>, </a:t>
            </a:r>
            <a:r>
              <a:rPr lang="en-US" sz="2800" smtClean="0">
                <a:solidFill>
                  <a:srgbClr val="FFFF00"/>
                </a:solidFill>
              </a:rPr>
              <a:t>smoking</a:t>
            </a:r>
            <a:r>
              <a:rPr lang="en-US" sz="2800" smtClean="0"/>
              <a:t> or any other unprescribed drug with sympathomimetic activity on the day of the measurement </a:t>
            </a:r>
          </a:p>
        </p:txBody>
      </p:sp>
      <p:pic>
        <p:nvPicPr>
          <p:cNvPr id="62468" name="Picture 4" descr="coffe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416050"/>
            <a:ext cx="3168650" cy="2825750"/>
          </a:xfrm>
        </p:spPr>
      </p:pic>
      <p:pic>
        <p:nvPicPr>
          <p:cNvPr id="62469" name="Picture 6" descr="photo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54575" y="3644900"/>
            <a:ext cx="3197225" cy="32131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Preparation for measurement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Because a </a:t>
            </a:r>
            <a:r>
              <a:rPr lang="en-US" sz="2800" smtClean="0">
                <a:solidFill>
                  <a:srgbClr val="FFFF00"/>
                </a:solidFill>
              </a:rPr>
              <a:t>full bladder</a:t>
            </a:r>
            <a:r>
              <a:rPr lang="en-US" sz="2800" smtClean="0"/>
              <a:t> affects the blood pressure it should have been emptied. </a:t>
            </a:r>
          </a:p>
        </p:txBody>
      </p:sp>
      <p:pic>
        <p:nvPicPr>
          <p:cNvPr id="63492" name="Picture 7" descr="dwe00224g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2068513"/>
            <a:ext cx="4608513" cy="397827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Preparation for measurement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Painful procedures</a:t>
            </a:r>
            <a:r>
              <a:rPr lang="en-US" sz="2800" smtClean="0"/>
              <a:t> and exercise should not have occurred within one hour.  </a:t>
            </a:r>
          </a:p>
          <a:p>
            <a:pPr eaLnBrk="1" hangingPunct="1"/>
            <a:r>
              <a:rPr lang="en-US" sz="2800" smtClean="0"/>
              <a:t>Patient should have been sitting quietly for about 5 minutes. </a:t>
            </a:r>
          </a:p>
        </p:txBody>
      </p:sp>
      <p:pic>
        <p:nvPicPr>
          <p:cNvPr id="64516" name="Picture 7" descr="inje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2028825"/>
            <a:ext cx="4716462" cy="349726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Preparation for measurement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BP take in quiet room and comfortable temperature, must record room temperature and time of day.</a:t>
            </a:r>
          </a:p>
        </p:txBody>
      </p:sp>
      <p:pic>
        <p:nvPicPr>
          <p:cNvPr id="65540" name="Picture 5" descr="doqi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97513" y="1627188"/>
            <a:ext cx="3600450" cy="4610100"/>
          </a:xfrm>
        </p:spPr>
      </p:pic>
      <p:pic>
        <p:nvPicPr>
          <p:cNvPr id="65541" name="Picture 7" descr="quiet-roo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76875" y="3500438"/>
            <a:ext cx="3667125" cy="2757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6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Position of the Patient</a:t>
            </a:r>
          </a:p>
        </p:txBody>
      </p:sp>
      <p:sp>
        <p:nvSpPr>
          <p:cNvPr id="4331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ar-JO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Position of the Patient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Sitting position </a:t>
            </a:r>
          </a:p>
          <a:p>
            <a:pPr eaLnBrk="1" hangingPunct="1"/>
            <a:r>
              <a:rPr lang="en-US" sz="2800" smtClean="0"/>
              <a:t>Arm and back are supported. </a:t>
            </a:r>
          </a:p>
          <a:p>
            <a:pPr eaLnBrk="1" hangingPunct="1"/>
            <a:r>
              <a:rPr lang="en-US" sz="2800" smtClean="0"/>
              <a:t>Feet should be resting firmly on the floor</a:t>
            </a:r>
          </a:p>
          <a:p>
            <a:pPr eaLnBrk="1" hangingPunct="1"/>
            <a:r>
              <a:rPr lang="en-US" sz="2800" smtClean="0"/>
              <a:t>Feet not dangling. </a:t>
            </a:r>
          </a:p>
        </p:txBody>
      </p:sp>
      <p:pic>
        <p:nvPicPr>
          <p:cNvPr id="67588" name="Picture 4" descr="cuff_place2_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0200" y="1895475"/>
            <a:ext cx="4679950" cy="42814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Vital sign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These signs may be </a:t>
            </a:r>
            <a:r>
              <a:rPr lang="en-US" sz="2800" smtClean="0">
                <a:solidFill>
                  <a:srgbClr val="FFFF00"/>
                </a:solidFill>
              </a:rPr>
              <a:t>observed, measured, and monitored</a:t>
            </a:r>
            <a:r>
              <a:rPr lang="en-US" sz="2800" smtClean="0"/>
              <a:t> to assess an individual's level of physical functioning. </a:t>
            </a:r>
          </a:p>
        </p:txBody>
      </p:sp>
      <p:pic>
        <p:nvPicPr>
          <p:cNvPr id="22532" name="Picture 7" descr="vital%20sign%20orp%20me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8713" y="1628775"/>
            <a:ext cx="3522662" cy="4392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Position of the arm</a:t>
            </a:r>
            <a:r>
              <a:rPr lang="en-US" sz="4000" smtClean="0">
                <a:solidFill>
                  <a:srgbClr val="FFFF00"/>
                </a:solidFill>
              </a:rPr>
              <a:t/>
            </a:r>
            <a:br>
              <a:rPr lang="en-US" sz="4000" smtClean="0">
                <a:solidFill>
                  <a:srgbClr val="FFFF00"/>
                </a:solidFill>
              </a:rPr>
            </a:br>
            <a:endParaRPr lang="en-US" sz="4000" smtClean="0">
              <a:solidFill>
                <a:srgbClr val="FFFF00"/>
              </a:solidFill>
            </a:endParaRPr>
          </a:p>
        </p:txBody>
      </p:sp>
      <p:pic>
        <p:nvPicPr>
          <p:cNvPr id="68611" name="Picture 5" descr="anna-patric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836613"/>
            <a:ext cx="6697663" cy="4459287"/>
          </a:xfrm>
        </p:spPr>
      </p:pic>
      <p:sp>
        <p:nvSpPr>
          <p:cNvPr id="427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229225"/>
            <a:ext cx="8229600" cy="1628775"/>
          </a:xfrm>
        </p:spPr>
        <p:txBody>
          <a:bodyPr/>
          <a:lstStyle/>
          <a:p>
            <a:pPr eaLnBrk="1" hangingPunct="1"/>
            <a:r>
              <a:rPr lang="en-US" sz="2400" smtClean="0"/>
              <a:t>The measurements should be made on the </a:t>
            </a:r>
            <a:r>
              <a:rPr lang="en-US" sz="2400" smtClean="0">
                <a:solidFill>
                  <a:srgbClr val="FFFF00"/>
                </a:solidFill>
              </a:rPr>
              <a:t>right arm</a:t>
            </a:r>
            <a:r>
              <a:rPr lang="en-US" sz="2400" smtClean="0"/>
              <a:t> whenever possible.  </a:t>
            </a:r>
          </a:p>
          <a:p>
            <a:pPr eaLnBrk="1" hangingPunct="1"/>
            <a:r>
              <a:rPr lang="en-US" sz="2400" smtClean="0"/>
              <a:t>Patient </a:t>
            </a:r>
            <a:r>
              <a:rPr lang="en-US" sz="2400" smtClean="0">
                <a:solidFill>
                  <a:srgbClr val="FFFF00"/>
                </a:solidFill>
              </a:rPr>
              <a:t>arm should be resting on the desk</a:t>
            </a:r>
            <a:r>
              <a:rPr lang="en-US" sz="2400" smtClean="0"/>
              <a:t> and raised (by using a pillow)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Position of the arm</a:t>
            </a:r>
            <a:r>
              <a:rPr lang="en-US" sz="4000" smtClean="0">
                <a:solidFill>
                  <a:srgbClr val="FFFF00"/>
                </a:solidFill>
              </a:rPr>
              <a:t/>
            </a:r>
            <a:br>
              <a:rPr lang="en-US" sz="4000" smtClean="0">
                <a:solidFill>
                  <a:srgbClr val="FFFF00"/>
                </a:solidFill>
              </a:rPr>
            </a:br>
            <a:endParaRPr lang="en-US" sz="4000" smtClean="0">
              <a:solidFill>
                <a:srgbClr val="FFFF00"/>
              </a:solidFill>
            </a:endParaRPr>
          </a:p>
        </p:txBody>
      </p:sp>
      <p:pic>
        <p:nvPicPr>
          <p:cNvPr id="70659" name="Picture 9" descr="pregna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908050"/>
            <a:ext cx="6408737" cy="4364038"/>
          </a:xfrm>
        </p:spPr>
      </p:pic>
      <p:sp>
        <p:nvSpPr>
          <p:cNvPr id="5099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5354638"/>
            <a:ext cx="8229600" cy="1503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Raise patient  arm so that the </a:t>
            </a:r>
            <a:r>
              <a:rPr lang="en-US" sz="2400" smtClean="0">
                <a:solidFill>
                  <a:srgbClr val="FFFF00"/>
                </a:solidFill>
              </a:rPr>
              <a:t>brachial artery is roughly at the same height as the heart</a:t>
            </a:r>
            <a:r>
              <a:rPr lang="en-US" sz="2400" smtClean="0"/>
              <a:t>. If the arm is held too </a:t>
            </a:r>
            <a:r>
              <a:rPr lang="en-US" sz="2400" smtClean="0">
                <a:solidFill>
                  <a:srgbClr val="FFFF00"/>
                </a:solidFill>
              </a:rPr>
              <a:t>high,</a:t>
            </a:r>
            <a:r>
              <a:rPr lang="en-US" sz="2400" smtClean="0"/>
              <a:t> the reading will be artifactually </a:t>
            </a:r>
            <a:r>
              <a:rPr lang="en-US" sz="2400" smtClean="0">
                <a:solidFill>
                  <a:srgbClr val="FFFF00"/>
                </a:solidFill>
              </a:rPr>
              <a:t>lowered,</a:t>
            </a:r>
            <a:r>
              <a:rPr lang="en-US" sz="2400" smtClean="0"/>
              <a:t> and vice versa.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Position of the arm</a:t>
            </a:r>
            <a:r>
              <a:rPr lang="en-US" sz="4000" smtClean="0">
                <a:solidFill>
                  <a:srgbClr val="FFFF00"/>
                </a:solidFill>
              </a:rPr>
              <a:t/>
            </a:r>
            <a:br>
              <a:rPr lang="en-US" sz="4000" smtClean="0">
                <a:solidFill>
                  <a:srgbClr val="FFFF00"/>
                </a:solidFill>
              </a:rPr>
            </a:br>
            <a:endParaRPr lang="en-US" sz="4000" smtClean="0">
              <a:solidFill>
                <a:srgbClr val="FFFF00"/>
              </a:solidFill>
            </a:endParaRPr>
          </a:p>
        </p:txBody>
      </p:sp>
      <p:pic>
        <p:nvPicPr>
          <p:cNvPr id="71683" name="Picture 7" descr="SA701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836613"/>
            <a:ext cx="6408738" cy="4551362"/>
          </a:xfrm>
        </p:spPr>
      </p:pic>
      <p:sp>
        <p:nvSpPr>
          <p:cNvPr id="4290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5354638"/>
            <a:ext cx="8229600" cy="1503362"/>
          </a:xfrm>
        </p:spPr>
        <p:txBody>
          <a:bodyPr/>
          <a:lstStyle/>
          <a:p>
            <a:pPr eaLnBrk="1" hangingPunct="1"/>
            <a:r>
              <a:rPr lang="en-US" sz="2800" smtClean="0"/>
              <a:t>Palm is </a:t>
            </a:r>
            <a:r>
              <a:rPr lang="en-US" sz="2800" smtClean="0">
                <a:solidFill>
                  <a:srgbClr val="FFFF00"/>
                </a:solidFill>
              </a:rPr>
              <a:t>facing up</a:t>
            </a:r>
            <a:r>
              <a:rPr lang="en-US" sz="2800" smtClean="0"/>
              <a:t>. </a:t>
            </a:r>
          </a:p>
          <a:p>
            <a:pPr eaLnBrk="1" hangingPunct="1"/>
            <a:r>
              <a:rPr lang="en-US" sz="2800" smtClean="0"/>
              <a:t>The arm should remain </a:t>
            </a:r>
            <a:r>
              <a:rPr lang="en-US" sz="2800" smtClean="0">
                <a:solidFill>
                  <a:srgbClr val="FFFF00"/>
                </a:solidFill>
              </a:rPr>
              <a:t>somewhat bent</a:t>
            </a:r>
            <a:r>
              <a:rPr lang="en-US" sz="2800" smtClean="0"/>
              <a:t> and completely relaxed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80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Equipment</a:t>
            </a:r>
          </a:p>
        </p:txBody>
      </p:sp>
      <p:sp>
        <p:nvSpPr>
          <p:cNvPr id="4341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ar-J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In order to measure the Blood Pressure (equipment)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Pediatric Cuff size </a:t>
            </a:r>
          </a:p>
          <a:p>
            <a:pPr lvl="1" eaLnBrk="1" hangingPunct="1"/>
            <a:r>
              <a:rPr lang="en-US" sz="2400" smtClean="0"/>
              <a:t>Minimum Cuff Width: </a:t>
            </a:r>
            <a:r>
              <a:rPr lang="en-US" sz="2400" smtClean="0">
                <a:solidFill>
                  <a:srgbClr val="FFFF00"/>
                </a:solidFill>
              </a:rPr>
              <a:t>2/3 length of upper arm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z="2400" smtClean="0"/>
              <a:t>Minimum Cuff length: </a:t>
            </a:r>
            <a:r>
              <a:rPr lang="en-US" sz="2400" smtClean="0">
                <a:solidFill>
                  <a:srgbClr val="FFFF00"/>
                </a:solidFill>
              </a:rPr>
              <a:t>Bladder nearly encircles arm</a:t>
            </a:r>
            <a:r>
              <a:rPr lang="en-US" sz="2400" smtClean="0"/>
              <a:t> </a:t>
            </a:r>
          </a:p>
        </p:txBody>
      </p:sp>
      <p:pic>
        <p:nvPicPr>
          <p:cNvPr id="74756" name="Picture 7" descr="MCCOY10033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639888"/>
            <a:ext cx="4465637" cy="4465637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In order to measure the Blood Pressure (equipment)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Adult Cuff size </a:t>
            </a:r>
          </a:p>
          <a:p>
            <a:pPr lvl="1" eaLnBrk="1" hangingPunct="1"/>
            <a:r>
              <a:rPr lang="en-US" sz="2400" smtClean="0"/>
              <a:t>Cuff Width: </a:t>
            </a:r>
            <a:r>
              <a:rPr lang="en-US" sz="2400" smtClean="0">
                <a:solidFill>
                  <a:srgbClr val="FFFF00"/>
                </a:solidFill>
              </a:rPr>
              <a:t>40% of limb's</a:t>
            </a:r>
            <a:r>
              <a:rPr lang="en-US" sz="2400" smtClean="0"/>
              <a:t> circumference </a:t>
            </a:r>
          </a:p>
          <a:p>
            <a:pPr lvl="1" eaLnBrk="1" hangingPunct="1"/>
            <a:r>
              <a:rPr lang="en-US" sz="2400" smtClean="0"/>
              <a:t>Cuff Length: Bladder at 80% of limb's circumference </a:t>
            </a:r>
          </a:p>
        </p:txBody>
      </p:sp>
      <p:pic>
        <p:nvPicPr>
          <p:cNvPr id="75780" name="Picture 4" descr="vitals-bp-cuff-bladd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75781" name="Picture 9" descr="arm_circumferenc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227638" y="3213100"/>
            <a:ext cx="2879725" cy="36449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In order to measure the Blood Pressure (equipment)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Adult Cuff size </a:t>
            </a:r>
          </a:p>
          <a:p>
            <a:pPr lvl="1" eaLnBrk="1" hangingPunct="1"/>
            <a:r>
              <a:rPr lang="en-US" sz="2400" smtClean="0"/>
              <a:t>Indications for large cuff or thigh cuff </a:t>
            </a:r>
          </a:p>
          <a:p>
            <a:pPr lvl="2" eaLnBrk="1" hangingPunct="1"/>
            <a:r>
              <a:rPr lang="en-US" sz="2000" smtClean="0"/>
              <a:t>Upper arm </a:t>
            </a:r>
            <a:r>
              <a:rPr lang="en-US" sz="2000" smtClean="0">
                <a:solidFill>
                  <a:srgbClr val="FFFF00"/>
                </a:solidFill>
              </a:rPr>
              <a:t>circumference &gt;34 cm</a:t>
            </a:r>
            <a:r>
              <a:rPr lang="en-US" sz="2000" smtClean="0"/>
              <a:t> </a:t>
            </a:r>
          </a:p>
          <a:p>
            <a:pPr lvl="1" eaLnBrk="1" hangingPunct="1"/>
            <a:r>
              <a:rPr lang="en-US" sz="2400" smtClean="0"/>
              <a:t>Indications for </a:t>
            </a:r>
            <a:r>
              <a:rPr lang="en-US" sz="2400" smtClean="0">
                <a:solidFill>
                  <a:srgbClr val="FFFF00"/>
                </a:solidFill>
              </a:rPr>
              <a:t>forearm cuff</a:t>
            </a:r>
            <a:r>
              <a:rPr lang="en-US" sz="2400" smtClean="0"/>
              <a:t> (with radial palpation) </a:t>
            </a:r>
          </a:p>
          <a:p>
            <a:pPr lvl="2" eaLnBrk="1" hangingPunct="1"/>
            <a:r>
              <a:rPr lang="en-US" sz="2000" smtClean="0"/>
              <a:t>Upper arm circumference &gt;50 cm 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76804" name="Picture 4" descr="cuff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798638"/>
            <a:ext cx="3429000" cy="413385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 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If it is too</a:t>
            </a:r>
            <a:r>
              <a:rPr lang="en-US" sz="2800" smtClean="0">
                <a:solidFill>
                  <a:srgbClr val="FFFF00"/>
                </a:solidFill>
              </a:rPr>
              <a:t> small</a:t>
            </a:r>
            <a:r>
              <a:rPr lang="en-US" sz="2800" smtClean="0"/>
              <a:t>, the readings will be artificially </a:t>
            </a:r>
            <a:r>
              <a:rPr lang="en-US" sz="2800" smtClean="0">
                <a:solidFill>
                  <a:srgbClr val="FFFF00"/>
                </a:solidFill>
              </a:rPr>
              <a:t>elevated</a:t>
            </a:r>
            <a:r>
              <a:rPr lang="en-US" sz="2800" smtClean="0"/>
              <a:t>. The opposite occurs if the cuff is too</a:t>
            </a:r>
            <a:r>
              <a:rPr lang="en-US" sz="2800" smtClean="0">
                <a:solidFill>
                  <a:srgbClr val="FFFF00"/>
                </a:solidFill>
              </a:rPr>
              <a:t> large</a:t>
            </a:r>
            <a:r>
              <a:rPr lang="en-US" sz="2800" smtClean="0"/>
              <a:t>. Clinics should have at least </a:t>
            </a:r>
            <a:r>
              <a:rPr lang="en-US" sz="2800" smtClean="0">
                <a:solidFill>
                  <a:srgbClr val="FFFF00"/>
                </a:solidFill>
              </a:rPr>
              <a:t>2 cuff sizes</a:t>
            </a:r>
            <a:r>
              <a:rPr lang="en-US" sz="2800" smtClean="0"/>
              <a:t> available, normal and large.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</a:t>
            </a:r>
          </a:p>
        </p:txBody>
      </p:sp>
      <p:pic>
        <p:nvPicPr>
          <p:cNvPr id="77828" name="Picture 4" descr="vitals-bp-cu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08188"/>
            <a:ext cx="4495800" cy="3371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FF00"/>
                </a:solidFill>
              </a:rPr>
              <a:t>Cuff Position</a:t>
            </a:r>
          </a:p>
        </p:txBody>
      </p:sp>
      <p:sp>
        <p:nvSpPr>
          <p:cNvPr id="4444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ar-JO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 order to measure the Blood Pressure (Cuff Position)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 smtClean="0"/>
              <a:t>Patient's arm slightly </a:t>
            </a:r>
            <a:r>
              <a:rPr lang="en-US" sz="2800" smtClean="0">
                <a:solidFill>
                  <a:srgbClr val="FFFF00"/>
                </a:solidFill>
              </a:rPr>
              <a:t>flexed at elbow </a:t>
            </a:r>
          </a:p>
          <a:p>
            <a:pPr marL="609600" indent="-609600" eaLnBrk="1" hangingPunct="1"/>
            <a:r>
              <a:rPr lang="en-US" sz="2800" smtClean="0"/>
              <a:t>Push the </a:t>
            </a:r>
            <a:r>
              <a:rPr lang="en-US" sz="2800" smtClean="0">
                <a:solidFill>
                  <a:srgbClr val="FFFF00"/>
                </a:solidFill>
              </a:rPr>
              <a:t>sleeve up</a:t>
            </a:r>
            <a:r>
              <a:rPr lang="en-US" sz="2800" smtClean="0"/>
              <a:t>, wrap the cuff around the bare arm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smtClean="0"/>
          </a:p>
          <a:p>
            <a:pPr marL="609600" indent="-609600" eaLnBrk="1" hangingPunct="1"/>
            <a:endParaRPr lang="en-US" sz="2800" smtClean="0"/>
          </a:p>
        </p:txBody>
      </p:sp>
      <p:pic>
        <p:nvPicPr>
          <p:cNvPr id="79876" name="Picture 5" descr="cuff_place2_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2159000"/>
            <a:ext cx="3673475" cy="33591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Vital sign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4038600" cy="4530725"/>
          </a:xfrm>
        </p:spPr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Normal</a:t>
            </a:r>
            <a:r>
              <a:rPr lang="en-US" sz="2800" smtClean="0"/>
              <a:t> vital signs change with </a:t>
            </a:r>
            <a:r>
              <a:rPr lang="en-US" sz="2800" smtClean="0">
                <a:solidFill>
                  <a:srgbClr val="FFFF00"/>
                </a:solidFill>
              </a:rPr>
              <a:t>age, sex, weight, exercise</a:t>
            </a:r>
            <a:r>
              <a:rPr lang="en-US" sz="2800" smtClean="0"/>
              <a:t> tolerance, and condition. </a:t>
            </a:r>
          </a:p>
        </p:txBody>
      </p:sp>
      <p:pic>
        <p:nvPicPr>
          <p:cNvPr id="23556" name="Picture 5" descr="pic001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2049463"/>
            <a:ext cx="4859337" cy="3563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 order to measure the Blood Pressure (Cuff Position)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Cuff applied directly </a:t>
            </a:r>
            <a:r>
              <a:rPr lang="en-US" sz="2800" smtClean="0">
                <a:solidFill>
                  <a:srgbClr val="FFFF00"/>
                </a:solidFill>
              </a:rPr>
              <a:t>over skin</a:t>
            </a:r>
            <a:r>
              <a:rPr lang="en-US" sz="2800" smtClean="0"/>
              <a:t> (Clothes artificially raises blood pressure 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Position lower cuff border </a:t>
            </a:r>
            <a:r>
              <a:rPr lang="en-US" sz="2800" smtClean="0">
                <a:solidFill>
                  <a:srgbClr val="FFFF00"/>
                </a:solidFill>
              </a:rPr>
              <a:t>2.5 cm above antecubital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Center inflatable bladder over brachial artery </a:t>
            </a:r>
          </a:p>
        </p:txBody>
      </p:sp>
      <p:pic>
        <p:nvPicPr>
          <p:cNvPr id="80900" name="Picture 4" descr="BP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884363"/>
            <a:ext cx="4427537" cy="3541712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Measurement of the pulse rate</a:t>
            </a:r>
            <a:br>
              <a:rPr lang="en-US" sz="4000" smtClean="0">
                <a:solidFill>
                  <a:srgbClr val="FFFF00"/>
                </a:solidFill>
              </a:rPr>
            </a:b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</a:t>
            </a:r>
            <a:r>
              <a:rPr lang="en-US" sz="2800" smtClean="0">
                <a:solidFill>
                  <a:srgbClr val="FFFF00"/>
                </a:solidFill>
              </a:rPr>
              <a:t>manometer scale should be at eye level</a:t>
            </a:r>
            <a:r>
              <a:rPr lang="en-US" sz="2800" smtClean="0"/>
              <a:t>, and the column vertical. </a:t>
            </a:r>
            <a:r>
              <a:rPr lang="en-US" sz="2800" smtClean="0">
                <a:solidFill>
                  <a:srgbClr val="FFFF00"/>
                </a:solidFill>
              </a:rPr>
              <a:t>The patient should not be able to see the column</a:t>
            </a:r>
            <a:r>
              <a:rPr lang="en-US" sz="2800" smtClean="0"/>
              <a:t> of the manometer </a:t>
            </a:r>
          </a:p>
        </p:txBody>
      </p:sp>
      <p:pic>
        <p:nvPicPr>
          <p:cNvPr id="81924" name="Picture 4" descr="bp_placement2_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25" y="2798763"/>
            <a:ext cx="3968750" cy="213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Technique of BP measurement</a:t>
            </a:r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ar-JO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 order to measure the BP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Feel for a pulse from the artery coursing through the </a:t>
            </a:r>
            <a:r>
              <a:rPr lang="en-US" sz="3600" smtClean="0">
                <a:solidFill>
                  <a:srgbClr val="FFFF00"/>
                </a:solidFill>
              </a:rPr>
              <a:t>inside of the elbow</a:t>
            </a:r>
            <a:r>
              <a:rPr lang="en-US" sz="3600" smtClean="0"/>
              <a:t> (antecubital fossa). </a:t>
            </a:r>
          </a:p>
        </p:txBody>
      </p:sp>
      <p:pic>
        <p:nvPicPr>
          <p:cNvPr id="83972" name="Picture 4" descr="BP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374775"/>
            <a:ext cx="3313113" cy="2651125"/>
          </a:xfrm>
        </p:spPr>
      </p:pic>
      <p:pic>
        <p:nvPicPr>
          <p:cNvPr id="83973" name="Picture 6" descr="125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4076700"/>
            <a:ext cx="3405187" cy="2189163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 order to measure the BP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Wrap the cuff</a:t>
            </a:r>
            <a:r>
              <a:rPr lang="en-US" sz="2800" smtClean="0"/>
              <a:t> around the patient's upper arm</a:t>
            </a:r>
          </a:p>
          <a:p>
            <a:pPr eaLnBrk="1" hangingPunct="1"/>
            <a:r>
              <a:rPr lang="en-US" sz="2800" smtClean="0"/>
              <a:t>Close the thumb-screw.</a:t>
            </a:r>
          </a:p>
        </p:txBody>
      </p:sp>
      <p:pic>
        <p:nvPicPr>
          <p:cNvPr id="84996" name="Picture 6" descr="D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301875"/>
            <a:ext cx="4032250" cy="3379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 order to measure the BP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With your left hand place the</a:t>
            </a:r>
            <a:r>
              <a:rPr lang="en-US" sz="2800" smtClean="0">
                <a:solidFill>
                  <a:srgbClr val="FFFF00"/>
                </a:solidFill>
              </a:rPr>
              <a:t> stethoscope</a:t>
            </a:r>
            <a:r>
              <a:rPr lang="en-US" sz="2800" smtClean="0"/>
              <a:t> head directly over the </a:t>
            </a:r>
            <a:r>
              <a:rPr lang="en-US" sz="2800" smtClean="0">
                <a:solidFill>
                  <a:srgbClr val="FFFF00"/>
                </a:solidFill>
              </a:rPr>
              <a:t>artery you found</a:t>
            </a:r>
            <a:r>
              <a:rPr lang="en-US" sz="2800" smtClean="0"/>
              <a:t>. Press in firmly but not so hard that you block the artery. </a:t>
            </a:r>
          </a:p>
        </p:txBody>
      </p:sp>
      <p:pic>
        <p:nvPicPr>
          <p:cNvPr id="86020" name="Picture 6" descr="st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5108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Technique of BP measurement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Use your right hand to </a:t>
            </a:r>
            <a:r>
              <a:rPr lang="en-US" sz="2800" smtClean="0">
                <a:solidFill>
                  <a:srgbClr val="FFFF00"/>
                </a:solidFill>
              </a:rPr>
              <a:t>pump the squeeze bulb</a:t>
            </a:r>
            <a:r>
              <a:rPr lang="en-US" sz="2800" smtClean="0"/>
              <a:t> several times and Inflate the cuff until you can no longer feel the pulse to level above suspected SBP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87044" name="Picture 5" descr="BP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143125"/>
            <a:ext cx="4032250" cy="322580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Technique of BP measurement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If you immediately hear sound, pump up an additional</a:t>
            </a:r>
            <a:r>
              <a:rPr lang="en-US" sz="2800" smtClean="0">
                <a:solidFill>
                  <a:srgbClr val="FFFF00"/>
                </a:solidFill>
              </a:rPr>
              <a:t> 20 </a:t>
            </a:r>
            <a:r>
              <a:rPr lang="en-US" sz="2800" smtClean="0"/>
              <a:t>mmHg and repeat </a:t>
            </a:r>
          </a:p>
        </p:txBody>
      </p:sp>
      <p:pic>
        <p:nvPicPr>
          <p:cNvPr id="88068" name="Picture 6" descr="handandpump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386013"/>
            <a:ext cx="4248150" cy="3019425"/>
          </a:xfr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Technique of BP measurement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Deflate cuff slowly</a:t>
            </a:r>
            <a:r>
              <a:rPr lang="en-US" sz="2800" smtClean="0"/>
              <a:t> at a rate of 2-3 mmHg per second until you can again detect a radial pulse</a:t>
            </a:r>
          </a:p>
        </p:txBody>
      </p:sp>
      <p:pic>
        <p:nvPicPr>
          <p:cNvPr id="89092" name="Picture 6" descr="valve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322513"/>
            <a:ext cx="4176713" cy="3097212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Technique of BP measurement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Listen for auditory vibrations from artery </a:t>
            </a:r>
            <a:r>
              <a:rPr lang="en-US" sz="2800" smtClean="0">
                <a:solidFill>
                  <a:srgbClr val="FFFF00"/>
                </a:solidFill>
              </a:rPr>
              <a:t>"bump, bump, bump"</a:t>
            </a:r>
            <a:r>
              <a:rPr lang="en-US" sz="2800" smtClean="0"/>
              <a:t> (Korotkoff) </a:t>
            </a:r>
          </a:p>
        </p:txBody>
      </p:sp>
      <p:pic>
        <p:nvPicPr>
          <p:cNvPr id="90116" name="Picture 5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60925" y="1773238"/>
            <a:ext cx="3560763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Vital sign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mtClean="0"/>
              <a:t>All measurements are made while the patient is </a:t>
            </a:r>
            <a:r>
              <a:rPr lang="en-US" smtClean="0">
                <a:solidFill>
                  <a:srgbClr val="FFFF00"/>
                </a:solidFill>
              </a:rPr>
              <a:t>seated.</a:t>
            </a: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4580" name="Picture 6" descr="upper-normal-radi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5108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 order to measure the BP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Systolic blood pressure</a:t>
            </a:r>
            <a:r>
              <a:rPr lang="en-US" sz="2800" smtClean="0"/>
              <a:t> is the pressure at which you can first hear the </a:t>
            </a:r>
            <a:r>
              <a:rPr lang="en-US" sz="2800" smtClean="0">
                <a:solidFill>
                  <a:srgbClr val="FFFF00"/>
                </a:solidFill>
              </a:rPr>
              <a:t>pulse. </a:t>
            </a:r>
            <a:endParaRPr lang="en-US" sz="2800" smtClean="0"/>
          </a:p>
        </p:txBody>
      </p:sp>
      <p:pic>
        <p:nvPicPr>
          <p:cNvPr id="91140" name="Picture 4" descr="pic_blood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95850" y="1844675"/>
            <a:ext cx="3281363" cy="4392613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 order to measure the BP</a:t>
            </a:r>
          </a:p>
        </p:txBody>
      </p:sp>
      <p:pic>
        <p:nvPicPr>
          <p:cNvPr id="92163" name="Picture 6" descr="testingpress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12875"/>
            <a:ext cx="6911975" cy="4208463"/>
          </a:xfrm>
        </p:spPr>
      </p:pic>
      <p:sp>
        <p:nvSpPr>
          <p:cNvPr id="513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5857875"/>
            <a:ext cx="8229600" cy="100012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Diastolic blood pressure</a:t>
            </a:r>
            <a:r>
              <a:rPr lang="en-US" sz="2800" smtClean="0"/>
              <a:t> is the last pressure at which you can still hear the pulse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 order to measure the BP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Avoid moving </a:t>
            </a:r>
            <a:r>
              <a:rPr lang="en-US" sz="2800" smtClean="0">
                <a:solidFill>
                  <a:srgbClr val="FFFF00"/>
                </a:solidFill>
              </a:rPr>
              <a:t>your hands</a:t>
            </a:r>
            <a:r>
              <a:rPr lang="en-US" sz="2800" smtClean="0"/>
              <a:t> or the </a:t>
            </a:r>
            <a:r>
              <a:rPr lang="en-US" sz="2800" smtClean="0">
                <a:solidFill>
                  <a:srgbClr val="FFFF00"/>
                </a:solidFill>
              </a:rPr>
              <a:t>head of the stethescope</a:t>
            </a:r>
            <a:r>
              <a:rPr lang="en-US" sz="2800" smtClean="0"/>
              <a:t> while you are taking readings as this may produce noise that can obscure the Sounds of Koratkoff. </a:t>
            </a:r>
          </a:p>
        </p:txBody>
      </p:sp>
      <p:pic>
        <p:nvPicPr>
          <p:cNvPr id="93188" name="Picture 4" descr="st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844675"/>
            <a:ext cx="4259262" cy="3194050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Technique of BP measurement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BP must take in </a:t>
            </a:r>
            <a:r>
              <a:rPr lang="en-US" sz="4000" smtClean="0">
                <a:solidFill>
                  <a:srgbClr val="FFFF00"/>
                </a:solidFill>
              </a:rPr>
              <a:t>both arms</a:t>
            </a:r>
            <a:r>
              <a:rPr lang="en-US" sz="4000" smtClean="0"/>
              <a:t> and one lower extremity.</a:t>
            </a:r>
          </a:p>
          <a:p>
            <a:pPr eaLnBrk="1" hangingPunct="1"/>
            <a:endParaRPr lang="en-US" sz="4000" smtClean="0"/>
          </a:p>
        </p:txBody>
      </p:sp>
      <p:pic>
        <p:nvPicPr>
          <p:cNvPr id="94212" name="Picture 5" descr="s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51088"/>
            <a:ext cx="4038600" cy="3028950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 order to measure the BP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two arm readings should be within </a:t>
            </a:r>
            <a:r>
              <a:rPr lang="en-US" sz="2800" smtClean="0">
                <a:solidFill>
                  <a:srgbClr val="FFFF00"/>
                </a:solidFill>
              </a:rPr>
              <a:t>10-15 mm Hg.</a:t>
            </a:r>
            <a:r>
              <a:rPr lang="en-US" sz="2800" smtClean="0"/>
              <a:t> Differences greater then </a:t>
            </a:r>
            <a:r>
              <a:rPr lang="en-US" sz="2800" smtClean="0">
                <a:solidFill>
                  <a:srgbClr val="FFFF00"/>
                </a:solidFill>
              </a:rPr>
              <a:t>10-15</a:t>
            </a:r>
            <a:r>
              <a:rPr lang="en-US" sz="2800" smtClean="0"/>
              <a:t> imply differential blood flow.</a:t>
            </a:r>
            <a:r>
              <a:rPr lang="en-US" sz="2400" smtClean="0"/>
              <a:t> 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95236" name="Picture 4" descr="ist2_579022_taking_blood_pressure_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38725" y="1557338"/>
            <a:ext cx="3167063" cy="4751387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 order to measure the BP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If you wish to </a:t>
            </a:r>
            <a:r>
              <a:rPr lang="en-US" sz="2800" smtClean="0">
                <a:solidFill>
                  <a:srgbClr val="FFFF00"/>
                </a:solidFill>
              </a:rPr>
              <a:t>repeat</a:t>
            </a:r>
            <a:r>
              <a:rPr lang="en-US" sz="2800" smtClean="0"/>
              <a:t> the BP measurement you should </a:t>
            </a:r>
            <a:r>
              <a:rPr lang="en-US" sz="2800" smtClean="0">
                <a:solidFill>
                  <a:srgbClr val="FFFF00"/>
                </a:solidFill>
              </a:rPr>
              <a:t>allow the cuff to completely deflate</a:t>
            </a:r>
            <a:r>
              <a:rPr lang="en-US" sz="2800" smtClean="0"/>
              <a:t>, permit any venous congestion in the arm to resolve and then </a:t>
            </a:r>
            <a:r>
              <a:rPr lang="en-US" sz="2800" smtClean="0">
                <a:solidFill>
                  <a:srgbClr val="FFFF00"/>
                </a:solidFill>
              </a:rPr>
              <a:t>repeat a minute or so later</a:t>
            </a:r>
            <a:r>
              <a:rPr lang="en-US" sz="2800" smtClean="0"/>
              <a:t>. </a:t>
            </a:r>
          </a:p>
        </p:txBody>
      </p:sp>
      <p:pic>
        <p:nvPicPr>
          <p:cNvPr id="96260" name="Picture 4" descr="tuck_stetho_P40136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3138" y="1773238"/>
            <a:ext cx="3771900" cy="4176712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Remember the following</a:t>
            </a:r>
            <a:r>
              <a:rPr lang="en-US" sz="4000" smtClean="0"/>
              <a:t> </a:t>
            </a:r>
            <a:r>
              <a:rPr lang="en-US" sz="4000" smtClean="0">
                <a:solidFill>
                  <a:srgbClr val="FFFF00"/>
                </a:solidFill>
              </a:rPr>
              <a:t>for accuracy of your readings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If the BP is surprisingly high or low, </a:t>
            </a:r>
            <a:r>
              <a:rPr lang="en-US" sz="2800" smtClean="0">
                <a:solidFill>
                  <a:srgbClr val="FFFF00"/>
                </a:solidFill>
              </a:rPr>
              <a:t>repeat the measurement</a:t>
            </a:r>
            <a:r>
              <a:rPr lang="en-US" sz="2800" smtClean="0"/>
              <a:t> towards the</a:t>
            </a:r>
            <a:r>
              <a:rPr lang="en-US" sz="2800" smtClean="0">
                <a:solidFill>
                  <a:srgbClr val="FFFF00"/>
                </a:solidFill>
              </a:rPr>
              <a:t> end</a:t>
            </a:r>
            <a:r>
              <a:rPr lang="en-US" sz="2800" smtClean="0"/>
              <a:t> of your exam (</a:t>
            </a:r>
            <a:r>
              <a:rPr lang="en-US" smtClean="0">
                <a:solidFill>
                  <a:srgbClr val="FFFF00"/>
                </a:solidFill>
              </a:rPr>
              <a:t>Repeated</a:t>
            </a:r>
            <a:r>
              <a:rPr lang="en-US" smtClean="0"/>
              <a:t> blood pressure measurement can be </a:t>
            </a:r>
            <a:r>
              <a:rPr lang="en-US" smtClean="0">
                <a:solidFill>
                  <a:srgbClr val="FFFF00"/>
                </a:solidFill>
              </a:rPr>
              <a:t>uncomfortable)</a:t>
            </a:r>
            <a:r>
              <a:rPr lang="en-US" sz="2800" smtClean="0"/>
              <a:t>. </a:t>
            </a:r>
          </a:p>
        </p:txBody>
      </p:sp>
      <p:pic>
        <p:nvPicPr>
          <p:cNvPr id="97284" name="Picture 4" descr="He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68825" y="1700213"/>
            <a:ext cx="4014788" cy="4537075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 order to measure the BP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can verify the SBP by palpation. </a:t>
            </a:r>
            <a:r>
              <a:rPr lang="en-US" smtClean="0">
                <a:solidFill>
                  <a:srgbClr val="FFFF00"/>
                </a:solidFill>
              </a:rPr>
              <a:t>Place the index and middle fingers</a:t>
            </a:r>
            <a:r>
              <a:rPr lang="en-US" smtClean="0"/>
              <a:t> of your right hand over the </a:t>
            </a:r>
            <a:r>
              <a:rPr lang="en-US" smtClean="0">
                <a:solidFill>
                  <a:srgbClr val="FFFF00"/>
                </a:solidFill>
              </a:rPr>
              <a:t>radial artery.</a:t>
            </a:r>
            <a:r>
              <a:rPr lang="en-US" smtClean="0"/>
              <a:t> </a:t>
            </a:r>
          </a:p>
        </p:txBody>
      </p:sp>
      <p:pic>
        <p:nvPicPr>
          <p:cNvPr id="98308" name="Picture 6" descr="pulse_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916113"/>
            <a:ext cx="5003800" cy="3971925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What Abnormal Results Mean</a:t>
            </a:r>
          </a:p>
        </p:txBody>
      </p:sp>
      <p:sp>
        <p:nvSpPr>
          <p:cNvPr id="4382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ar-JO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In order to measure the BP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Diastolic blood pressure</a:t>
            </a:r>
            <a:r>
              <a:rPr lang="en-US" sz="2800" smtClean="0"/>
              <a:t> allow free flow of blood without </a:t>
            </a:r>
            <a:r>
              <a:rPr lang="en-US" sz="2800" smtClean="0">
                <a:solidFill>
                  <a:srgbClr val="FFFF00"/>
                </a:solidFill>
              </a:rPr>
              <a:t>turbulence</a:t>
            </a:r>
            <a:r>
              <a:rPr lang="en-US" sz="2800" smtClean="0"/>
              <a:t> and thus no audible sound. These are known as the Sounds of </a:t>
            </a:r>
            <a:r>
              <a:rPr lang="en-US" sz="2800" smtClean="0">
                <a:solidFill>
                  <a:srgbClr val="FFFF00"/>
                </a:solidFill>
              </a:rPr>
              <a:t>Koratkoff</a:t>
            </a:r>
            <a:r>
              <a:rPr lang="en-US" sz="2800" smtClean="0"/>
              <a:t>. </a:t>
            </a:r>
          </a:p>
        </p:txBody>
      </p:sp>
      <p:pic>
        <p:nvPicPr>
          <p:cNvPr id="100356" name="Picture 4" descr="blood-pressure-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70463" y="1600200"/>
            <a:ext cx="3394075" cy="45307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Vital sign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Prior </a:t>
            </a:r>
            <a:r>
              <a:rPr lang="en-US" sz="2800" smtClean="0"/>
              <a:t>to measuring vital signs, the patient should have had the opportunity to </a:t>
            </a:r>
            <a:r>
              <a:rPr lang="en-US" sz="2800" smtClean="0">
                <a:solidFill>
                  <a:srgbClr val="FFFF00"/>
                </a:solidFill>
              </a:rPr>
              <a:t>sit for approximately five</a:t>
            </a:r>
            <a:r>
              <a:rPr lang="en-US" sz="2800" smtClean="0"/>
              <a:t> minutes.</a:t>
            </a:r>
          </a:p>
        </p:txBody>
      </p:sp>
      <p:pic>
        <p:nvPicPr>
          <p:cNvPr id="25604" name="Picture 8" descr="untit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195513"/>
            <a:ext cx="403225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Blood pressure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minimal SBP </a:t>
            </a:r>
            <a:r>
              <a:rPr lang="en-US" sz="2800" smtClean="0">
                <a:solidFill>
                  <a:srgbClr val="FFFF00"/>
                </a:solidFill>
              </a:rPr>
              <a:t>required to maintain perfusion</a:t>
            </a:r>
            <a:r>
              <a:rPr lang="en-US" sz="2800" smtClean="0"/>
              <a:t> </a:t>
            </a:r>
            <a:r>
              <a:rPr lang="en-US" sz="2800" smtClean="0">
                <a:solidFill>
                  <a:srgbClr val="FFFF00"/>
                </a:solidFill>
              </a:rPr>
              <a:t>varies</a:t>
            </a:r>
            <a:r>
              <a:rPr lang="en-US" sz="2800" smtClean="0"/>
              <a:t> with the </a:t>
            </a:r>
            <a:r>
              <a:rPr lang="en-US" sz="2800" smtClean="0">
                <a:solidFill>
                  <a:srgbClr val="FFFF00"/>
                </a:solidFill>
              </a:rPr>
              <a:t>individual.</a:t>
            </a:r>
            <a:r>
              <a:rPr lang="en-US" sz="2800" smtClean="0"/>
              <a:t> Interpretation of low values must take into account the </a:t>
            </a:r>
            <a:r>
              <a:rPr lang="en-US" sz="2800" smtClean="0">
                <a:solidFill>
                  <a:srgbClr val="FFFF00"/>
                </a:solidFill>
              </a:rPr>
              <a:t>clinical situation. </a:t>
            </a:r>
          </a:p>
        </p:txBody>
      </p:sp>
      <p:pic>
        <p:nvPicPr>
          <p:cNvPr id="101380" name="Picture 4" descr="insulin-and-blood-press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1725" y="1484313"/>
            <a:ext cx="3911600" cy="4321175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Blood pressure for adult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Physician will want to see </a:t>
            </a:r>
            <a:r>
              <a:rPr lang="en-US" sz="2800" smtClean="0">
                <a:solidFill>
                  <a:srgbClr val="FFFF00"/>
                </a:solidFill>
              </a:rPr>
              <a:t>multiple blood pressure measurements</a:t>
            </a:r>
            <a:r>
              <a:rPr lang="en-US" sz="2800" smtClean="0"/>
              <a:t> over </a:t>
            </a:r>
            <a:r>
              <a:rPr lang="en-US" sz="2800" smtClean="0">
                <a:solidFill>
                  <a:srgbClr val="FFFF00"/>
                </a:solidFill>
              </a:rPr>
              <a:t>several days or weeks</a:t>
            </a:r>
            <a:r>
              <a:rPr lang="en-US" sz="2800" smtClean="0"/>
              <a:t> before making a diagnosis of </a:t>
            </a:r>
            <a:r>
              <a:rPr lang="en-US" sz="2800" smtClean="0">
                <a:solidFill>
                  <a:srgbClr val="FFFF00"/>
                </a:solidFill>
              </a:rPr>
              <a:t>hypertension</a:t>
            </a:r>
            <a:r>
              <a:rPr lang="en-US" sz="2800" smtClean="0"/>
              <a:t> and initiating treatment. </a:t>
            </a:r>
          </a:p>
        </p:txBody>
      </p:sp>
      <p:pic>
        <p:nvPicPr>
          <p:cNvPr id="102404" name="Picture 4" descr="14337-inter-ph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04938"/>
            <a:ext cx="4572000" cy="4543425"/>
          </a:xfr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</a:rPr>
              <a:t>What Abnormal Results Mean</a:t>
            </a:r>
            <a:r>
              <a:rPr lang="en-US" sz="4000" b="1" smtClean="0"/>
              <a:t> </a:t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052763"/>
          </a:xfrm>
          <a:solidFill>
            <a:srgbClr val="361965"/>
          </a:solidFill>
        </p:spPr>
        <p:txBody>
          <a:bodyPr/>
          <a:lstStyle/>
          <a:p>
            <a:pPr eaLnBrk="1" hangingPunct="1"/>
            <a:r>
              <a:rPr lang="en-US" smtClean="0"/>
              <a:t>Pre-high blood pressure: systolic pressure consistently 120 to 139, or diastolic 80 to 89 </a:t>
            </a:r>
          </a:p>
        </p:txBody>
      </p:sp>
      <p:sp>
        <p:nvSpPr>
          <p:cNvPr id="400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052763"/>
          </a:xfrm>
          <a:solidFill>
            <a:srgbClr val="361965"/>
          </a:solidFill>
        </p:spPr>
        <p:txBody>
          <a:bodyPr/>
          <a:lstStyle/>
          <a:p>
            <a:pPr eaLnBrk="1" hangingPunct="1"/>
            <a:r>
              <a:rPr lang="en-US" smtClean="0"/>
              <a:t>Stage 1 high blood pressure: systolic pressure consistently 140 to 159, or diastolic 90 to 99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What Abnormal Results Mean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Stage 2 high blood pressure: systolic pressure consistently 160 or over, or diastolic 100 or over </a:t>
            </a:r>
          </a:p>
        </p:txBody>
      </p:sp>
      <p:pic>
        <p:nvPicPr>
          <p:cNvPr id="104452" name="Picture 5" descr="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87850" y="1773238"/>
            <a:ext cx="4175125" cy="4608512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What Abnormal Results Mean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Hypotension (blood pressure below normal): may be indicated by a systolic pressure lower than 90, or a pressure 25 mmHg lower than usual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05476" name="Picture 5" descr="2393_f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8050" y="1600200"/>
            <a:ext cx="3897313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Hypertension</a:t>
            </a:r>
            <a:r>
              <a:rPr lang="en-US" smtClean="0"/>
              <a:t> </a:t>
            </a:r>
          </a:p>
        </p:txBody>
      </p:sp>
      <p:pic>
        <p:nvPicPr>
          <p:cNvPr id="106499" name="Picture 4" descr="Vess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268413"/>
            <a:ext cx="6985000" cy="4065587"/>
          </a:xfrm>
        </p:spPr>
      </p:pic>
      <p:sp>
        <p:nvSpPr>
          <p:cNvPr id="457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5354638"/>
            <a:ext cx="8229600" cy="1503362"/>
          </a:xfrm>
        </p:spPr>
        <p:txBody>
          <a:bodyPr/>
          <a:lstStyle/>
          <a:p>
            <a:pPr eaLnBrk="1" hangingPunct="1"/>
            <a:r>
              <a:rPr lang="en-US" sz="4400" smtClean="0"/>
              <a:t>High blood pressure greater than </a:t>
            </a:r>
            <a:r>
              <a:rPr lang="en-US" sz="4400" smtClean="0">
                <a:solidFill>
                  <a:srgbClr val="FFFF00"/>
                </a:solidFill>
              </a:rPr>
              <a:t>139-89..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pressure (</a:t>
            </a:r>
            <a:r>
              <a:rPr lang="en-US" smtClean="0">
                <a:solidFill>
                  <a:srgbClr val="FFFF00"/>
                </a:solidFill>
              </a:rPr>
              <a:t>mm Hg) 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Normal blood pressure 100/60 and 139/89.</a:t>
            </a:r>
          </a:p>
          <a:p>
            <a:pPr eaLnBrk="1" hangingPunct="1"/>
            <a:r>
              <a:rPr lang="en-US" sz="2800" smtClean="0"/>
              <a:t> </a:t>
            </a:r>
            <a:r>
              <a:rPr lang="en-US" sz="2800" smtClean="0">
                <a:solidFill>
                  <a:srgbClr val="FFFF00"/>
                </a:solidFill>
              </a:rPr>
              <a:t>Prehypertension 120,139-80,89… </a:t>
            </a:r>
          </a:p>
          <a:p>
            <a:pPr eaLnBrk="1" hangingPunct="1"/>
            <a:endParaRPr lang="en-US" sz="2800" smtClean="0">
              <a:solidFill>
                <a:srgbClr val="FFFF00"/>
              </a:solidFill>
            </a:endParaRPr>
          </a:p>
          <a:p>
            <a:pPr eaLnBrk="1" hangingPunct="1"/>
            <a:endParaRPr lang="en-US" sz="2800" smtClean="0">
              <a:solidFill>
                <a:srgbClr val="FFFF00"/>
              </a:solidFill>
            </a:endParaRPr>
          </a:p>
        </p:txBody>
      </p:sp>
      <p:pic>
        <p:nvPicPr>
          <p:cNvPr id="107524" name="Picture 5" descr="nurse_nanc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30700" y="1484313"/>
            <a:ext cx="4548188" cy="4897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0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400" smtClean="0">
                <a:solidFill>
                  <a:srgbClr val="FFFF00"/>
                </a:solidFill>
              </a:rPr>
              <a:t>Blood pressure may be affected by many different conditions</a:t>
            </a: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ar-JO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Blood pressure may be affected by many different conditions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Cardiovascular disorders </a:t>
            </a:r>
          </a:p>
          <a:p>
            <a:pPr eaLnBrk="1" hangingPunct="1"/>
            <a:r>
              <a:rPr lang="en-US" sz="2800" smtClean="0"/>
              <a:t>Neurological conditions </a:t>
            </a:r>
          </a:p>
          <a:p>
            <a:pPr eaLnBrk="1" hangingPunct="1"/>
            <a:r>
              <a:rPr lang="en-US" sz="2800" smtClean="0"/>
              <a:t>Kidney and urological disorders </a:t>
            </a:r>
          </a:p>
        </p:txBody>
      </p:sp>
      <p:pic>
        <p:nvPicPr>
          <p:cNvPr id="109572" name="Picture 5" descr="fg022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95538"/>
            <a:ext cx="4038600" cy="2940050"/>
          </a:xfr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Blood pressure may be affected by many different conditions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Pre </a:t>
            </a:r>
            <a:r>
              <a:rPr lang="en-US" sz="2800" smtClean="0">
                <a:solidFill>
                  <a:srgbClr val="FFFF00"/>
                </a:solidFill>
              </a:rPr>
              <a:t>eclampsia</a:t>
            </a:r>
            <a:r>
              <a:rPr lang="en-US" sz="2800" smtClean="0"/>
              <a:t> in pregnant women </a:t>
            </a:r>
          </a:p>
          <a:p>
            <a:pPr eaLnBrk="1" hangingPunct="1"/>
            <a:r>
              <a:rPr lang="en-US" sz="2800" smtClean="0"/>
              <a:t>Psychological factors such as stress, anger, or fear </a:t>
            </a:r>
          </a:p>
        </p:txBody>
      </p:sp>
      <p:pic>
        <p:nvPicPr>
          <p:cNvPr id="110596" name="Picture 7" descr="172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62500" y="2341563"/>
            <a:ext cx="3810000" cy="3048000"/>
          </a:xfrm>
        </p:spPr>
      </p:pic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5651500" y="5373688"/>
            <a:ext cx="2016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Eclampsia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Observation</a:t>
            </a:r>
            <a:r>
              <a:rPr lang="en-US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57338"/>
            <a:ext cx="4038600" cy="4530725"/>
          </a:xfrm>
        </p:spPr>
        <p:txBody>
          <a:bodyPr/>
          <a:lstStyle/>
          <a:p>
            <a:pPr eaLnBrk="1" hangingPunct="1"/>
            <a:endParaRPr lang="en-US" smtClean="0">
              <a:solidFill>
                <a:srgbClr val="FFFF00"/>
              </a:solidFill>
            </a:endParaRP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Before diving in</a:t>
            </a:r>
            <a:r>
              <a:rPr lang="en-US" smtClean="0"/>
              <a:t>, take a </a:t>
            </a:r>
            <a:r>
              <a:rPr lang="en-US" smtClean="0">
                <a:solidFill>
                  <a:srgbClr val="FFFF00"/>
                </a:solidFill>
              </a:rPr>
              <a:t>minute</a:t>
            </a:r>
            <a:r>
              <a:rPr lang="en-US" smtClean="0"/>
              <a:t> or so to look at the patient in </a:t>
            </a:r>
            <a:r>
              <a:rPr lang="en-US" smtClean="0">
                <a:solidFill>
                  <a:srgbClr val="FFFF00"/>
                </a:solidFill>
              </a:rPr>
              <a:t>their entirety</a:t>
            </a:r>
            <a:r>
              <a:rPr lang="en-US" smtClean="0"/>
              <a:t>.</a:t>
            </a:r>
          </a:p>
        </p:txBody>
      </p:sp>
      <p:pic>
        <p:nvPicPr>
          <p:cNvPr id="26628" name="Picture 5" descr="physical_ex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1916113"/>
            <a:ext cx="4821238" cy="3221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Blood pressure may be affected by many different conditions</a:t>
            </a:r>
          </a:p>
        </p:txBody>
      </p:sp>
      <p:pic>
        <p:nvPicPr>
          <p:cNvPr id="111619" name="Picture 5" descr="CAL1219-OCC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44675"/>
            <a:ext cx="4643438" cy="3090863"/>
          </a:xfrm>
        </p:spPr>
      </p:pic>
      <p:sp>
        <p:nvSpPr>
          <p:cNvPr id="43725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11188" y="5157788"/>
            <a:ext cx="8229600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Various </a:t>
            </a:r>
            <a:r>
              <a:rPr lang="en-US" sz="2800" smtClean="0">
                <a:solidFill>
                  <a:srgbClr val="FFFF00"/>
                </a:solidFill>
              </a:rPr>
              <a:t>medications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"</a:t>
            </a:r>
            <a:r>
              <a:rPr lang="en-US" sz="2800" smtClean="0">
                <a:solidFill>
                  <a:srgbClr val="FFFF00"/>
                </a:solidFill>
              </a:rPr>
              <a:t>White coat hypertension</a:t>
            </a:r>
            <a:r>
              <a:rPr lang="en-US" sz="2800" smtClean="0"/>
              <a:t>" may occur if the medical visit itself produces extreme anxiety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  <p:pic>
        <p:nvPicPr>
          <p:cNvPr id="111621" name="Picture 7" descr="rx-side-effec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844675"/>
            <a:ext cx="4535487" cy="3068638"/>
          </a:xfr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Orthostatic Hypotention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ar-JO" smtClean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Remember the following</a:t>
            </a:r>
            <a:r>
              <a:rPr lang="en-US" sz="4000" smtClean="0"/>
              <a:t> </a:t>
            </a:r>
            <a:r>
              <a:rPr lang="en-US" sz="4000" smtClean="0">
                <a:solidFill>
                  <a:srgbClr val="FFFF00"/>
                </a:solidFill>
              </a:rPr>
              <a:t>for accuracy of your readings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Orthostatic (postural) measurements of pulse and blood pressure are part of the assessment for hypovolemia. </a:t>
            </a:r>
          </a:p>
        </p:txBody>
      </p:sp>
      <p:pic>
        <p:nvPicPr>
          <p:cNvPr id="113668" name="Picture 4" descr="2589-150x1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712913"/>
            <a:ext cx="4176712" cy="4176712"/>
          </a:xfr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Remember the following</a:t>
            </a:r>
            <a:r>
              <a:rPr lang="en-US" sz="4000" smtClean="0"/>
              <a:t> </a:t>
            </a:r>
            <a:r>
              <a:rPr lang="en-US" sz="4000" smtClean="0">
                <a:solidFill>
                  <a:srgbClr val="FFFF00"/>
                </a:solidFill>
              </a:rPr>
              <a:t>for accuracy of your readings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measuring BP when the patient is </a:t>
            </a:r>
            <a:r>
              <a:rPr lang="en-US" smtClean="0">
                <a:solidFill>
                  <a:srgbClr val="FFFF00"/>
                </a:solidFill>
              </a:rPr>
              <a:t>supine</a:t>
            </a:r>
            <a:r>
              <a:rPr lang="en-US" smtClean="0"/>
              <a:t> and then repeating them after they have </a:t>
            </a:r>
            <a:r>
              <a:rPr lang="en-US" smtClean="0">
                <a:solidFill>
                  <a:srgbClr val="FFFF00"/>
                </a:solidFill>
              </a:rPr>
              <a:t>stood for 2 minutes</a:t>
            </a:r>
            <a:r>
              <a:rPr lang="en-US" smtClean="0"/>
              <a:t>, which allows for equilibration. </a:t>
            </a:r>
          </a:p>
        </p:txBody>
      </p:sp>
      <p:pic>
        <p:nvPicPr>
          <p:cNvPr id="114692" name="Picture 4" descr="NU101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83113" y="1916113"/>
            <a:ext cx="3968750" cy="4105275"/>
          </a:xfr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Remember the following</a:t>
            </a:r>
            <a:r>
              <a:rPr lang="en-US" sz="4000" smtClean="0"/>
              <a:t> </a:t>
            </a:r>
            <a:r>
              <a:rPr lang="en-US" sz="4000" smtClean="0">
                <a:solidFill>
                  <a:srgbClr val="FFFF00"/>
                </a:solidFill>
              </a:rPr>
              <a:t>for accuracy of your readings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Systolic blood pressure does not vary by more then </a:t>
            </a:r>
            <a:r>
              <a:rPr lang="en-US" sz="3600" smtClean="0">
                <a:solidFill>
                  <a:srgbClr val="FFFF00"/>
                </a:solidFill>
              </a:rPr>
              <a:t>20 points</a:t>
            </a:r>
            <a:r>
              <a:rPr lang="en-US" sz="3600" smtClean="0"/>
              <a:t> when a patient moves from lying to standing. </a:t>
            </a:r>
          </a:p>
        </p:txBody>
      </p:sp>
      <p:pic>
        <p:nvPicPr>
          <p:cNvPr id="115716" name="Picture 4" descr="normal%20orthostatic%20HR%20and%20BP%20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881188"/>
            <a:ext cx="4248150" cy="4051300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Remember the following</a:t>
            </a:r>
            <a:r>
              <a:rPr lang="en-US" sz="4000" smtClean="0"/>
              <a:t> </a:t>
            </a:r>
            <a:r>
              <a:rPr lang="en-US" sz="4000" smtClean="0">
                <a:solidFill>
                  <a:srgbClr val="FFFF00"/>
                </a:solidFill>
              </a:rPr>
              <a:t>for accuracy of your readings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</a:rPr>
              <a:t>Orthostatic measurements</a:t>
            </a:r>
            <a:r>
              <a:rPr lang="en-US" sz="2800" smtClean="0"/>
              <a:t> may also be used to determine if </a:t>
            </a:r>
            <a:r>
              <a:rPr lang="en-US" sz="2800" smtClean="0">
                <a:solidFill>
                  <a:srgbClr val="FFFF00"/>
                </a:solidFill>
              </a:rPr>
              <a:t>postural dizziness</a:t>
            </a:r>
            <a:r>
              <a:rPr lang="en-US" sz="2800" smtClean="0"/>
              <a:t> (diabethic autonomic nervous system dysfunction) is the result of a fall in blood pressure. </a:t>
            </a:r>
          </a:p>
        </p:txBody>
      </p:sp>
      <p:pic>
        <p:nvPicPr>
          <p:cNvPr id="116740" name="Picture 4" descr="f19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38750" y="1600200"/>
            <a:ext cx="2855913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Oxygen Saturation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3886200"/>
            <a:ext cx="5576887" cy="911225"/>
          </a:xfrm>
          <a:solidFill>
            <a:schemeClr val="accent2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</a:rPr>
              <a:t>Vital signs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Oxygen Saturation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Over the past decade, </a:t>
            </a:r>
            <a:r>
              <a:rPr lang="en-US" sz="2800" b="1" smtClean="0">
                <a:solidFill>
                  <a:srgbClr val="FFFF00"/>
                </a:solidFill>
              </a:rPr>
              <a:t>Oxygen Saturation</a:t>
            </a:r>
            <a:r>
              <a:rPr lang="en-US" sz="2800" smtClean="0"/>
              <a:t> measurement of gas exchange and red blood cell oxygen carrying capacity has become available in </a:t>
            </a:r>
            <a:r>
              <a:rPr lang="en-US" sz="2800" smtClean="0">
                <a:solidFill>
                  <a:srgbClr val="FFFF00"/>
                </a:solidFill>
              </a:rPr>
              <a:t>all hospitals and many clinics</a:t>
            </a:r>
            <a:r>
              <a:rPr lang="en-US" sz="2800" smtClean="0"/>
              <a:t>. </a:t>
            </a:r>
          </a:p>
        </p:txBody>
      </p:sp>
      <p:pic>
        <p:nvPicPr>
          <p:cNvPr id="118788" name="Picture 4" descr="vitals-pulseo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51088"/>
            <a:ext cx="4038600" cy="3028950"/>
          </a:xfr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Oxygen Saturation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Oxygen Saturation</a:t>
            </a:r>
            <a:r>
              <a:rPr lang="en-US" sz="2800" smtClean="0"/>
              <a:t> provide important information about </a:t>
            </a:r>
            <a:r>
              <a:rPr lang="en-US" sz="2800" smtClean="0">
                <a:solidFill>
                  <a:srgbClr val="FFFF00"/>
                </a:solidFill>
              </a:rPr>
              <a:t>cardio-pulmonary dysfunction</a:t>
            </a:r>
            <a:r>
              <a:rPr lang="en-US" sz="2800" smtClean="0"/>
              <a:t> and is considered by many to be a </a:t>
            </a:r>
            <a:r>
              <a:rPr lang="en-US" sz="2800" smtClean="0">
                <a:solidFill>
                  <a:srgbClr val="FFFF00"/>
                </a:solidFill>
              </a:rPr>
              <a:t>fifth vital sign</a:t>
            </a:r>
            <a:r>
              <a:rPr lang="en-US" sz="2800" smtClean="0"/>
              <a:t>. </a:t>
            </a:r>
          </a:p>
        </p:txBody>
      </p:sp>
      <p:pic>
        <p:nvPicPr>
          <p:cNvPr id="119812" name="Picture 5" descr="9039840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38363"/>
            <a:ext cx="4038600" cy="3452812"/>
          </a:xfr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Oxygen Saturation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For those suffering from either </a:t>
            </a:r>
            <a:r>
              <a:rPr lang="en-US" sz="2800" smtClean="0">
                <a:solidFill>
                  <a:srgbClr val="FFFF00"/>
                </a:solidFill>
              </a:rPr>
              <a:t>acute</a:t>
            </a:r>
            <a:r>
              <a:rPr lang="en-US" sz="2800" smtClean="0"/>
              <a:t> or </a:t>
            </a:r>
            <a:r>
              <a:rPr lang="en-US" sz="2800" smtClean="0">
                <a:solidFill>
                  <a:srgbClr val="FFFF00"/>
                </a:solidFill>
              </a:rPr>
              <a:t>chronic cardio-pulmonary disorders</a:t>
            </a:r>
            <a:r>
              <a:rPr lang="en-US" sz="2800" smtClean="0"/>
              <a:t>, </a:t>
            </a:r>
            <a:r>
              <a:rPr lang="en-US" sz="2800" b="1" smtClean="0"/>
              <a:t>Oxygen Saturation</a:t>
            </a:r>
            <a:r>
              <a:rPr lang="en-US" sz="2800" smtClean="0"/>
              <a:t> can help </a:t>
            </a:r>
            <a:r>
              <a:rPr lang="en-US" sz="2800" smtClean="0">
                <a:solidFill>
                  <a:srgbClr val="FFFF00"/>
                </a:solidFill>
              </a:rPr>
              <a:t>quantify</a:t>
            </a:r>
            <a:r>
              <a:rPr lang="en-US" sz="2800" smtClean="0"/>
              <a:t> the degree of impairment.</a:t>
            </a:r>
          </a:p>
        </p:txBody>
      </p:sp>
      <p:pic>
        <p:nvPicPr>
          <p:cNvPr id="120836" name="Picture 7" descr="cop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727200"/>
            <a:ext cx="4321175" cy="4022725"/>
          </a:xfrm>
          <a:solidFill>
            <a:schemeClr val="tx1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2084</TotalTime>
  <Words>2298</Words>
  <Application>Microsoft PowerPoint</Application>
  <PresentationFormat>On-screen Show (4:3)</PresentationFormat>
  <Paragraphs>242</Paragraphs>
  <Slides>100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Wingdings</vt:lpstr>
      <vt:lpstr>Times New Roman</vt:lpstr>
      <vt:lpstr>ＭＳ Ｐゴシック</vt:lpstr>
      <vt:lpstr>Beam</vt:lpstr>
      <vt:lpstr>Slide 1</vt:lpstr>
      <vt:lpstr>Vital signs</vt:lpstr>
      <vt:lpstr>General </vt:lpstr>
      <vt:lpstr>Vital sign</vt:lpstr>
      <vt:lpstr>Vital sign</vt:lpstr>
      <vt:lpstr>Vital sign</vt:lpstr>
      <vt:lpstr>Vital sign</vt:lpstr>
      <vt:lpstr>Vital sign</vt:lpstr>
      <vt:lpstr>Observation </vt:lpstr>
      <vt:lpstr>Observation </vt:lpstr>
      <vt:lpstr>Temperature</vt:lpstr>
      <vt:lpstr>Temperature</vt:lpstr>
      <vt:lpstr>Temperature</vt:lpstr>
      <vt:lpstr>Temperature</vt:lpstr>
      <vt:lpstr>Temperature</vt:lpstr>
      <vt:lpstr>Temperature</vt:lpstr>
      <vt:lpstr>Temperature</vt:lpstr>
      <vt:lpstr>Temperature</vt:lpstr>
      <vt:lpstr>Temperature</vt:lpstr>
      <vt:lpstr>Fever</vt:lpstr>
      <vt:lpstr>Hypothermia</vt:lpstr>
      <vt:lpstr>Respiration rate</vt:lpstr>
      <vt:lpstr>What is the respiration rate? </vt:lpstr>
      <vt:lpstr>Respiratory Rate</vt:lpstr>
      <vt:lpstr>Respiratory Rate </vt:lpstr>
      <vt:lpstr>Respiratory Rate</vt:lpstr>
      <vt:lpstr>Abnormal Respiratory Rate</vt:lpstr>
      <vt:lpstr>Respiratory Rate</vt:lpstr>
      <vt:lpstr>Pulse</vt:lpstr>
      <vt:lpstr>Pulse rate</vt:lpstr>
      <vt:lpstr>Pulse rate</vt:lpstr>
      <vt:lpstr>Pulse rate</vt:lpstr>
      <vt:lpstr>How to check your pulse</vt:lpstr>
      <vt:lpstr>How to check your pulse</vt:lpstr>
      <vt:lpstr>Pulse </vt:lpstr>
      <vt:lpstr>Pulse</vt:lpstr>
      <vt:lpstr>Pulse: Quantity</vt:lpstr>
      <vt:lpstr>Pulse: Quantity</vt:lpstr>
      <vt:lpstr>Pulse: Regularity</vt:lpstr>
      <vt:lpstr>Pulse: Volume</vt:lpstr>
      <vt:lpstr>Blood pressure</vt:lpstr>
      <vt:lpstr>Preparation for measurement</vt:lpstr>
      <vt:lpstr>Preparation for measurement</vt:lpstr>
      <vt:lpstr>Remember the following for accuracy of your readings</vt:lpstr>
      <vt:lpstr>Preparation for measurement</vt:lpstr>
      <vt:lpstr>Preparation for measurement</vt:lpstr>
      <vt:lpstr>Preparation for measurement</vt:lpstr>
      <vt:lpstr>Position of the Patient</vt:lpstr>
      <vt:lpstr>Position of the Patient</vt:lpstr>
      <vt:lpstr>Position of the arm </vt:lpstr>
      <vt:lpstr>Position of the arm </vt:lpstr>
      <vt:lpstr>Position of the arm </vt:lpstr>
      <vt:lpstr>Equipment</vt:lpstr>
      <vt:lpstr>In order to measure the Blood Pressure (equipment)</vt:lpstr>
      <vt:lpstr>In order to measure the Blood Pressure (equipment)</vt:lpstr>
      <vt:lpstr>In order to measure the Blood Pressure (equipment)</vt:lpstr>
      <vt:lpstr>Blood Pressure </vt:lpstr>
      <vt:lpstr>Cuff Position</vt:lpstr>
      <vt:lpstr>In order to measure the Blood Pressure (Cuff Position)</vt:lpstr>
      <vt:lpstr>In order to measure the Blood Pressure (Cuff Position)</vt:lpstr>
      <vt:lpstr>Measurement of the pulse rate </vt:lpstr>
      <vt:lpstr>Technique of BP measurement</vt:lpstr>
      <vt:lpstr>In order to measure the BP</vt:lpstr>
      <vt:lpstr>In order to measure the BP</vt:lpstr>
      <vt:lpstr>In order to measure the BP</vt:lpstr>
      <vt:lpstr>Technique of BP measurement</vt:lpstr>
      <vt:lpstr>Technique of BP measurement</vt:lpstr>
      <vt:lpstr>Technique of BP measurement</vt:lpstr>
      <vt:lpstr>Technique of BP measurement</vt:lpstr>
      <vt:lpstr>In order to measure the BP</vt:lpstr>
      <vt:lpstr>In order to measure the BP</vt:lpstr>
      <vt:lpstr>In order to measure the BP</vt:lpstr>
      <vt:lpstr>Technique of BP measurement</vt:lpstr>
      <vt:lpstr>In order to measure the BP</vt:lpstr>
      <vt:lpstr>In order to measure the BP</vt:lpstr>
      <vt:lpstr>Remember the following for accuracy of your readings</vt:lpstr>
      <vt:lpstr>In order to measure the BP</vt:lpstr>
      <vt:lpstr>What Abnormal Results Mean</vt:lpstr>
      <vt:lpstr>In order to measure the BP</vt:lpstr>
      <vt:lpstr>Blood pressure</vt:lpstr>
      <vt:lpstr>Blood pressure for adult</vt:lpstr>
      <vt:lpstr>What Abnormal Results Mean  </vt:lpstr>
      <vt:lpstr>What Abnormal Results Mean</vt:lpstr>
      <vt:lpstr>What Abnormal Results Mean</vt:lpstr>
      <vt:lpstr>Hypertension </vt:lpstr>
      <vt:lpstr>Blood pressure (mm Hg) </vt:lpstr>
      <vt:lpstr>Blood pressure may be affected by many different conditions</vt:lpstr>
      <vt:lpstr>Blood pressure may be affected by many different conditions</vt:lpstr>
      <vt:lpstr>Blood pressure may be affected by many different conditions</vt:lpstr>
      <vt:lpstr>Blood pressure may be affected by many different conditions</vt:lpstr>
      <vt:lpstr>Orthostatic Hypotention</vt:lpstr>
      <vt:lpstr>Remember the following for accuracy of your readings</vt:lpstr>
      <vt:lpstr>Remember the following for accuracy of your readings</vt:lpstr>
      <vt:lpstr>Remember the following for accuracy of your readings</vt:lpstr>
      <vt:lpstr>Remember the following for accuracy of your readings</vt:lpstr>
      <vt:lpstr>Oxygen Saturation</vt:lpstr>
      <vt:lpstr>Oxygen Saturation</vt:lpstr>
      <vt:lpstr>Oxygen Saturation</vt:lpstr>
      <vt:lpstr>Oxygen Saturation</vt:lpstr>
      <vt:lpstr>Slide 100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juh</cp:lastModifiedBy>
  <cp:revision>64</cp:revision>
  <dcterms:created xsi:type="dcterms:W3CDTF">1601-01-01T00:00:00Z</dcterms:created>
  <dcterms:modified xsi:type="dcterms:W3CDTF">2013-10-06T09:24:07Z</dcterms:modified>
</cp:coreProperties>
</file>