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  <p:sldId id="269" r:id="rId15"/>
    <p:sldId id="284" r:id="rId16"/>
    <p:sldId id="282" r:id="rId17"/>
    <p:sldId id="283" r:id="rId18"/>
    <p:sldId id="270" r:id="rId19"/>
    <p:sldId id="271" r:id="rId20"/>
    <p:sldId id="285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F95A5-858B-4B94-B06B-924519980C59}" type="datetimeFigureOut">
              <a:rPr lang="en-GB" smtClean="0"/>
              <a:t>03/04/2013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F9145-BA09-452C-8950-9B99D3FEF0A2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Renal disease in dentistry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Management of chronic renal failure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Dialysis: </a:t>
            </a:r>
            <a:r>
              <a:rPr lang="en-GB" sz="2000" dirty="0" smtClean="0"/>
              <a:t>severe disease when medical management fails</a:t>
            </a:r>
          </a:p>
          <a:p>
            <a:endParaRPr lang="en-GB" sz="2000" dirty="0" smtClean="0"/>
          </a:p>
          <a:p>
            <a:r>
              <a:rPr lang="en-GB" sz="2000" dirty="0" smtClean="0"/>
              <a:t>Removes fluid and wastes and equilibrate electrolytes and acid-bases </a:t>
            </a:r>
          </a:p>
          <a:p>
            <a:endParaRPr lang="en-GB" sz="2000" dirty="0" smtClean="0"/>
          </a:p>
          <a:p>
            <a:r>
              <a:rPr lang="en-GB" sz="2000" dirty="0" smtClean="0"/>
              <a:t>Relies on the patient’s blood being exposed to a solution hypotonic in metabolites (dialysate) across a semi-permeable membrane</a:t>
            </a:r>
          </a:p>
          <a:p>
            <a:endParaRPr lang="en-GB" sz="2000" dirty="0" smtClean="0"/>
          </a:p>
          <a:p>
            <a:r>
              <a:rPr lang="en-GB" sz="2000" dirty="0" smtClean="0"/>
              <a:t>Two types </a:t>
            </a:r>
          </a:p>
          <a:p>
            <a:r>
              <a:rPr lang="en-GB" sz="2000" dirty="0" smtClean="0"/>
              <a:t>Peritoneal </a:t>
            </a:r>
          </a:p>
          <a:p>
            <a:r>
              <a:rPr lang="en-GB" sz="2000" dirty="0" smtClean="0"/>
              <a:t>Haemodialysis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0648"/>
            <a:ext cx="8229600" cy="2348880"/>
          </a:xfrm>
        </p:spPr>
        <p:txBody>
          <a:bodyPr>
            <a:normAutofit/>
          </a:bodyPr>
          <a:lstStyle/>
          <a:p>
            <a:r>
              <a:rPr lang="en-GB" sz="2000" b="1" dirty="0" smtClean="0"/>
              <a:t>Peritoneal dialysis</a:t>
            </a:r>
            <a:r>
              <a:rPr lang="en-GB" sz="2000" dirty="0" smtClean="0"/>
              <a:t>: performed by the patient </a:t>
            </a:r>
          </a:p>
          <a:p>
            <a:r>
              <a:rPr lang="en-GB" sz="2000" dirty="0"/>
              <a:t>A dialysis catheter is surgically placed into the peritoneum, </a:t>
            </a:r>
            <a:r>
              <a:rPr lang="en-GB" sz="2000" dirty="0" smtClean="0"/>
              <a:t>which is </a:t>
            </a:r>
            <a:r>
              <a:rPr lang="en-GB" sz="2000" dirty="0"/>
              <a:t>a semipermeable membrane and is used for access. This form of dialysis </a:t>
            </a:r>
            <a:r>
              <a:rPr lang="en-GB" sz="2000" dirty="0" smtClean="0"/>
              <a:t>is performed </a:t>
            </a:r>
            <a:r>
              <a:rPr lang="en-GB" sz="2000" dirty="0"/>
              <a:t>by the patient four to five exchanges a day, whereby 2 to 3 L </a:t>
            </a:r>
            <a:r>
              <a:rPr lang="en-GB" sz="2000" dirty="0" smtClean="0"/>
              <a:t>of dialysate </a:t>
            </a:r>
            <a:r>
              <a:rPr lang="en-GB" sz="2000" dirty="0"/>
              <a:t>is infused over 30 minutes, allowed to dwell within the </a:t>
            </a:r>
            <a:r>
              <a:rPr lang="en-GB" sz="2000" dirty="0" smtClean="0"/>
              <a:t>peritoneum for </a:t>
            </a:r>
            <a:r>
              <a:rPr lang="en-GB" sz="2000" dirty="0"/>
              <a:t>2 to 4 hours, and then allowed to drain.</a:t>
            </a:r>
            <a:endParaRPr lang="en-GB" sz="2000" dirty="0" smtClean="0"/>
          </a:p>
        </p:txBody>
      </p:sp>
      <p:pic>
        <p:nvPicPr>
          <p:cNvPr id="16386" name="Picture 2" descr="http://ts3.mm.bing.net/th?id=H.4700546284193554&amp;pid=15.1&amp;H=160&amp;W=1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420888"/>
            <a:ext cx="3528392" cy="4181800"/>
          </a:xfrm>
          <a:prstGeom prst="rect">
            <a:avLst/>
          </a:prstGeom>
          <a:noFill/>
        </p:spPr>
      </p:pic>
      <p:pic>
        <p:nvPicPr>
          <p:cNvPr id="16388" name="Picture 4" descr="http://ts1.mm.bing.net/th?id=H.5066490360956648&amp;pid=15.1&amp;H=90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924944"/>
            <a:ext cx="4736521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641"/>
            <a:ext cx="8229600" cy="2736304"/>
          </a:xfrm>
        </p:spPr>
        <p:txBody>
          <a:bodyPr>
            <a:normAutofit/>
          </a:bodyPr>
          <a:lstStyle/>
          <a:p>
            <a:r>
              <a:rPr lang="en-GB" sz="2000" b="1" dirty="0" smtClean="0"/>
              <a:t>Haemodialysis</a:t>
            </a:r>
            <a:r>
              <a:rPr lang="en-GB" sz="2000" dirty="0" smtClean="0"/>
              <a:t>: a vascular access is achieved by forming an arteriovenous fistula  </a:t>
            </a:r>
          </a:p>
          <a:p>
            <a:r>
              <a:rPr lang="en-GB" sz="2000" dirty="0" smtClean="0"/>
              <a:t>uses an artificial kidney that circulates blood along a semipermeable membrane. </a:t>
            </a:r>
          </a:p>
          <a:p>
            <a:r>
              <a:rPr lang="en-GB" sz="2000" dirty="0" smtClean="0"/>
              <a:t>Haemodialysis is typically </a:t>
            </a:r>
            <a:r>
              <a:rPr lang="en-GB" sz="2000" dirty="0"/>
              <a:t>performed three times a week; each session is for about 4 hours</a:t>
            </a:r>
            <a:r>
              <a:rPr lang="en-GB" sz="2000" dirty="0" smtClean="0"/>
              <a:t>.</a:t>
            </a:r>
          </a:p>
          <a:p>
            <a:r>
              <a:rPr lang="en-GB" sz="2000" dirty="0" smtClean="0"/>
              <a:t>Heparin is used to prevent activation of the clotting cascade by dialysis membranes </a:t>
            </a:r>
          </a:p>
          <a:p>
            <a:endParaRPr lang="en-GB" dirty="0"/>
          </a:p>
        </p:txBody>
      </p:sp>
      <p:pic>
        <p:nvPicPr>
          <p:cNvPr id="15362" name="Picture 2" descr="http://ts3.mm.bing.net/th?id=H.4544278247965734&amp;pid=15.1&amp;H=160&amp;W=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3041576"/>
            <a:ext cx="3816421" cy="3816424"/>
          </a:xfrm>
          <a:prstGeom prst="rect">
            <a:avLst/>
          </a:prstGeom>
          <a:noFill/>
        </p:spPr>
      </p:pic>
      <p:pic>
        <p:nvPicPr>
          <p:cNvPr id="15364" name="Picture 4" descr="http://ts3.mm.bing.net/th?id=H.4918167971366150&amp;pid=15.1&amp;H=127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140968"/>
            <a:ext cx="4082340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Management of chronic renal failure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2548880"/>
          </a:xfrm>
        </p:spPr>
        <p:txBody>
          <a:bodyPr>
            <a:normAutofit lnSpcReduction="10000"/>
          </a:bodyPr>
          <a:lstStyle/>
          <a:p>
            <a:r>
              <a:rPr lang="en-GB" sz="2000" b="1" dirty="0" smtClean="0"/>
              <a:t>Renal transplant</a:t>
            </a:r>
            <a:r>
              <a:rPr lang="en-GB" sz="2000" dirty="0" smtClean="0"/>
              <a:t>: ESRD</a:t>
            </a:r>
          </a:p>
          <a:p>
            <a:r>
              <a:rPr lang="en-GB" sz="2000" dirty="0" smtClean="0"/>
              <a:t>Is limited by the availability of donor organs</a:t>
            </a:r>
          </a:p>
          <a:p>
            <a:r>
              <a:rPr lang="en-GB" sz="2000" dirty="0" smtClean="0"/>
              <a:t>Survival of renal transplant at 1 year is 90% and at 10 years is 55% </a:t>
            </a:r>
          </a:p>
          <a:p>
            <a:r>
              <a:rPr lang="en-GB" sz="2000" dirty="0" smtClean="0"/>
              <a:t>Complications include</a:t>
            </a:r>
          </a:p>
          <a:p>
            <a:r>
              <a:rPr lang="en-GB" sz="2000" dirty="0" smtClean="0"/>
              <a:t>Increased incidence of cardiovascular disease </a:t>
            </a:r>
          </a:p>
          <a:p>
            <a:r>
              <a:rPr lang="en-GB" sz="2000" dirty="0" smtClean="0"/>
              <a:t>Increased incidence of malignancies (skin, lymphoma...)</a:t>
            </a:r>
          </a:p>
          <a:p>
            <a:r>
              <a:rPr lang="en-GB" sz="2000" dirty="0" smtClean="0"/>
              <a:t>Side effects of drugs: steroids, Immunosuppression </a:t>
            </a:r>
            <a:endParaRPr lang="en-GB" sz="2000" dirty="0"/>
          </a:p>
        </p:txBody>
      </p:sp>
      <p:pic>
        <p:nvPicPr>
          <p:cNvPr id="14338" name="Picture 2" descr="http://ts1.mm.bing.net/th?id=H.4567823227159756&amp;pid=15.1&amp;H=160&amp;W=14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507838"/>
            <a:ext cx="2952328" cy="3350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55000" lnSpcReduction="20000"/>
          </a:bodyPr>
          <a:lstStyle/>
          <a:p>
            <a:r>
              <a:rPr lang="en-GB" sz="3600" dirty="0" smtClean="0"/>
              <a:t>Oral manifestations </a:t>
            </a:r>
          </a:p>
          <a:p>
            <a:r>
              <a:rPr lang="en-GB" sz="3300" dirty="0" smtClean="0"/>
              <a:t>Halitosis due to increased blood level of urea and ammonia</a:t>
            </a:r>
          </a:p>
          <a:p>
            <a:endParaRPr lang="en-GB" sz="3300" dirty="0" smtClean="0"/>
          </a:p>
          <a:p>
            <a:r>
              <a:rPr lang="en-GB" sz="3300" dirty="0" smtClean="0"/>
              <a:t>Xerostomia (fluid restriction, medications)</a:t>
            </a:r>
          </a:p>
          <a:p>
            <a:endParaRPr lang="en-GB" sz="3300" dirty="0" smtClean="0"/>
          </a:p>
          <a:p>
            <a:r>
              <a:rPr lang="en-GB" sz="3300" dirty="0" smtClean="0"/>
              <a:t>Metallic taste due to increased blood level of urea and changes in salivary PH</a:t>
            </a:r>
          </a:p>
          <a:p>
            <a:endParaRPr lang="en-GB" sz="3300" dirty="0" smtClean="0"/>
          </a:p>
          <a:p>
            <a:r>
              <a:rPr lang="en-GB" sz="3300" dirty="0" smtClean="0"/>
              <a:t>Mucosal pallor due to anaemia </a:t>
            </a:r>
          </a:p>
          <a:p>
            <a:endParaRPr lang="en-GB" sz="3300" dirty="0" smtClean="0"/>
          </a:p>
          <a:p>
            <a:r>
              <a:rPr lang="en-GB" sz="3300" dirty="0" smtClean="0"/>
              <a:t>Uremic stomatitis:  usually seen in ESRD and present as oral mucosal erythema and ulceration </a:t>
            </a:r>
          </a:p>
          <a:p>
            <a:endParaRPr lang="en-GB" sz="3300" dirty="0" smtClean="0"/>
          </a:p>
          <a:p>
            <a:r>
              <a:rPr lang="en-GB" sz="3300" dirty="0" err="1" smtClean="0"/>
              <a:t>Petechia</a:t>
            </a:r>
            <a:r>
              <a:rPr lang="en-GB" sz="3300" dirty="0" smtClean="0"/>
              <a:t> and </a:t>
            </a:r>
            <a:r>
              <a:rPr lang="en-GB" sz="3300" dirty="0" err="1" smtClean="0"/>
              <a:t>echymosis</a:t>
            </a:r>
            <a:r>
              <a:rPr lang="en-GB" sz="3300" dirty="0" smtClean="0"/>
              <a:t> due to </a:t>
            </a:r>
            <a:r>
              <a:rPr lang="en-GB" sz="3300" dirty="0" err="1" smtClean="0"/>
              <a:t>uremia</a:t>
            </a:r>
            <a:r>
              <a:rPr lang="en-GB" sz="3300" dirty="0" smtClean="0"/>
              <a:t> induced platelet dysfunction </a:t>
            </a:r>
          </a:p>
          <a:p>
            <a:endParaRPr lang="en-GB" sz="3300" dirty="0" smtClean="0"/>
          </a:p>
          <a:p>
            <a:r>
              <a:rPr lang="en-GB" sz="3300" dirty="0" smtClean="0"/>
              <a:t>Delayed eruption of teeth and enamel hypoplasia in children </a:t>
            </a:r>
          </a:p>
          <a:p>
            <a:endParaRPr lang="en-GB" sz="3300" dirty="0" smtClean="0"/>
          </a:p>
          <a:p>
            <a:r>
              <a:rPr lang="en-GB" sz="3300" dirty="0" smtClean="0"/>
              <a:t>Salivary gland swelling in dialysi</a:t>
            </a:r>
            <a:r>
              <a:rPr lang="en-GB" sz="2900" dirty="0" smtClean="0"/>
              <a:t>s </a:t>
            </a:r>
          </a:p>
          <a:p>
            <a:endParaRPr lang="en-GB" sz="2900" dirty="0" smtClean="0"/>
          </a:p>
          <a:p>
            <a:pPr>
              <a:buNone/>
            </a:pPr>
            <a:r>
              <a:rPr lang="en-GB" sz="2900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http://ts1.mm.bing.net/th?id=H.4833703183124968&amp;pid=15.1&amp;H=131&amp;W=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3456384" cy="2829915"/>
          </a:xfrm>
          <a:prstGeom prst="rect">
            <a:avLst/>
          </a:prstGeom>
          <a:noFill/>
        </p:spPr>
      </p:pic>
      <p:pic>
        <p:nvPicPr>
          <p:cNvPr id="39942" name="Picture 6" descr="http://ts2.mm.bing.net/th?id=H.4752528304900617&amp;pid=15.1&amp;H=117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260648"/>
            <a:ext cx="3960440" cy="2896071"/>
          </a:xfrm>
          <a:prstGeom prst="rect">
            <a:avLst/>
          </a:prstGeom>
          <a:noFill/>
        </p:spPr>
      </p:pic>
      <p:pic>
        <p:nvPicPr>
          <p:cNvPr id="39944" name="Picture 8" descr="http://ts4.mm.bing.net/th?id=H.4530049007945323&amp;pid=15.1&amp;H=142&amp;W=16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645024"/>
            <a:ext cx="3563888" cy="2946926"/>
          </a:xfrm>
          <a:prstGeom prst="rect">
            <a:avLst/>
          </a:prstGeom>
          <a:noFill/>
        </p:spPr>
      </p:pic>
      <p:pic>
        <p:nvPicPr>
          <p:cNvPr id="39946" name="Picture 10" descr="http://ts2.mm.bing.net/th?id=H.4696577766064605&amp;pid=15.1&amp;H=108&amp;W=16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789040"/>
            <a:ext cx="405378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5"/>
            <a:ext cx="8229600" cy="2520280"/>
          </a:xfrm>
        </p:spPr>
        <p:txBody>
          <a:bodyPr>
            <a:normAutofit lnSpcReduction="10000"/>
          </a:bodyPr>
          <a:lstStyle/>
          <a:p>
            <a:r>
              <a:rPr lang="en-GB" sz="2000" dirty="0" smtClean="0"/>
              <a:t>Oral manifestations related to renal osteodystrophy and include</a:t>
            </a:r>
          </a:p>
          <a:p>
            <a:r>
              <a:rPr lang="en-GB" sz="2000" dirty="0" smtClean="0"/>
              <a:t>Osteoporosis and osteolytic areas</a:t>
            </a:r>
          </a:p>
          <a:p>
            <a:r>
              <a:rPr lang="en-GB" sz="2000" dirty="0" smtClean="0"/>
              <a:t>Loss of lamina dura</a:t>
            </a:r>
          </a:p>
          <a:p>
            <a:r>
              <a:rPr lang="en-GB" sz="2000" dirty="0" smtClean="0"/>
              <a:t>Decreased bone trabeculation </a:t>
            </a:r>
          </a:p>
          <a:p>
            <a:r>
              <a:rPr lang="en-GB" sz="2000" dirty="0" smtClean="0"/>
              <a:t>Ground glass appearance </a:t>
            </a:r>
          </a:p>
          <a:p>
            <a:r>
              <a:rPr lang="en-GB" sz="2000" dirty="0" smtClean="0"/>
              <a:t>Secondary hyperparathyroidism may lead to giant cell lesions (brown tumour) 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1986" name="Picture 2" descr="http://ts4.mm.bing.net/th?id=H.4947210578232579&amp;pid=15.1&amp;H=124&amp;W=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797152"/>
            <a:ext cx="2415751" cy="1872208"/>
          </a:xfrm>
          <a:prstGeom prst="rect">
            <a:avLst/>
          </a:prstGeom>
          <a:noFill/>
        </p:spPr>
      </p:pic>
      <p:pic>
        <p:nvPicPr>
          <p:cNvPr id="41988" name="Picture 4" descr="http://ts1.mm.bing.net/th?id=H.4664232368736152&amp;pid=15.1&amp;H=79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780928"/>
            <a:ext cx="3645970" cy="1800200"/>
          </a:xfrm>
          <a:prstGeom prst="rect">
            <a:avLst/>
          </a:prstGeom>
          <a:noFill/>
        </p:spPr>
      </p:pic>
      <p:pic>
        <p:nvPicPr>
          <p:cNvPr id="41990" name="Picture 6" descr="http://ts1.mm.bing.net/th?id=H.4873251224094672&amp;pid=15.1&amp;H=103&amp;W=16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2749480"/>
            <a:ext cx="3384376" cy="19063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1"/>
            <a:ext cx="8229600" cy="2232248"/>
          </a:xfrm>
        </p:spPr>
        <p:txBody>
          <a:bodyPr>
            <a:normAutofit/>
          </a:bodyPr>
          <a:lstStyle/>
          <a:p>
            <a:r>
              <a:rPr lang="en-GB" sz="2000" dirty="0" smtClean="0"/>
              <a:t>Oral manifestations related to Immunosuppression after renal transplant and include </a:t>
            </a:r>
          </a:p>
          <a:p>
            <a:r>
              <a:rPr lang="en-GB" sz="2000" dirty="0" smtClean="0"/>
              <a:t> oral infections (candidiosis, HSV....)</a:t>
            </a:r>
          </a:p>
          <a:p>
            <a:r>
              <a:rPr lang="en-GB" sz="2000" dirty="0" smtClean="0"/>
              <a:t>Hairy leukoplakia </a:t>
            </a:r>
          </a:p>
          <a:p>
            <a:r>
              <a:rPr lang="en-GB" sz="2000" dirty="0" smtClean="0"/>
              <a:t>Cyclosporine induced gingival hyperplasia </a:t>
            </a:r>
          </a:p>
          <a:p>
            <a:r>
              <a:rPr lang="en-GB" sz="2000" dirty="0" smtClean="0"/>
              <a:t>Increased incidence of skin and lip cancer</a:t>
            </a:r>
            <a:endParaRPr lang="en-GB" sz="2000" dirty="0"/>
          </a:p>
        </p:txBody>
      </p:sp>
      <p:pic>
        <p:nvPicPr>
          <p:cNvPr id="40962" name="Picture 2" descr="http://ts4.mm.bing.net/th?id=H.4582039584506307&amp;pid=15.1&amp;H=105&amp;W=1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564904"/>
            <a:ext cx="2592288" cy="1701190"/>
          </a:xfrm>
          <a:prstGeom prst="rect">
            <a:avLst/>
          </a:prstGeom>
          <a:noFill/>
        </p:spPr>
      </p:pic>
      <p:pic>
        <p:nvPicPr>
          <p:cNvPr id="40964" name="Picture 4" descr="http://ts1.mm.bing.net/th?id=H.4919319057924836&amp;pid=15.1&amp;H=106&amp;W=1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2564904"/>
            <a:ext cx="2608592" cy="1728192"/>
          </a:xfrm>
          <a:prstGeom prst="rect">
            <a:avLst/>
          </a:prstGeom>
          <a:noFill/>
        </p:spPr>
      </p:pic>
      <p:pic>
        <p:nvPicPr>
          <p:cNvPr id="40966" name="Picture 6" descr="http://ts1.mm.bing.net/th?id=H.4580836998316220&amp;pid=15.1&amp;H=119&amp;W=16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437112"/>
            <a:ext cx="2614070" cy="1944216"/>
          </a:xfrm>
          <a:prstGeom prst="rect">
            <a:avLst/>
          </a:prstGeom>
          <a:noFill/>
        </p:spPr>
      </p:pic>
      <p:pic>
        <p:nvPicPr>
          <p:cNvPr id="40968" name="Picture 8" descr="http://ts2.mm.bing.net/th?id=H.4729541626496125&amp;pid=15.1&amp;H=120&amp;W=16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3" y="4437110"/>
            <a:ext cx="2592288" cy="1944217"/>
          </a:xfrm>
          <a:prstGeom prst="rect">
            <a:avLst/>
          </a:prstGeom>
          <a:noFill/>
        </p:spPr>
      </p:pic>
      <p:pic>
        <p:nvPicPr>
          <p:cNvPr id="40970" name="Picture 10" descr="http://ts4.mm.bing.net/th?id=H.4829781879884143&amp;pid=15.1&amp;H=120&amp;W=16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2564904"/>
            <a:ext cx="2376264" cy="1728191"/>
          </a:xfrm>
          <a:prstGeom prst="rect">
            <a:avLst/>
          </a:prstGeom>
          <a:noFill/>
        </p:spPr>
      </p:pic>
      <p:pic>
        <p:nvPicPr>
          <p:cNvPr id="40972" name="Picture 12" descr="http://ts3.mm.bing.net/th?id=H.4935193198199114&amp;pid=15.1&amp;H=160&amp;W=14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4365104"/>
            <a:ext cx="1944216" cy="22062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Dental treatment may be complicated by </a:t>
            </a:r>
          </a:p>
          <a:p>
            <a:r>
              <a:rPr lang="en-GB" sz="2000" b="1" dirty="0" smtClean="0"/>
              <a:t>Bleeding tendency </a:t>
            </a:r>
            <a:r>
              <a:rPr lang="en-GB" sz="2000" dirty="0" smtClean="0"/>
              <a:t>due to uraemia induced platelet dysfunction or the use of heparin </a:t>
            </a:r>
          </a:p>
          <a:p>
            <a:r>
              <a:rPr lang="en-GB" sz="2000" b="1" dirty="0" smtClean="0"/>
              <a:t>Anaemia</a:t>
            </a:r>
            <a:r>
              <a:rPr lang="en-GB" sz="2000" dirty="0" smtClean="0"/>
              <a:t> due to reduced erythropoietin production </a:t>
            </a:r>
          </a:p>
          <a:p>
            <a:r>
              <a:rPr lang="en-GB" sz="2000" dirty="0" smtClean="0"/>
              <a:t>Associated co morbidities such as </a:t>
            </a:r>
            <a:r>
              <a:rPr lang="en-GB" sz="2000" b="1" dirty="0" smtClean="0"/>
              <a:t>diabetes</a:t>
            </a:r>
            <a:r>
              <a:rPr lang="en-GB" sz="2000" dirty="0" smtClean="0"/>
              <a:t>, </a:t>
            </a:r>
            <a:r>
              <a:rPr lang="en-GB" sz="2000" b="1" dirty="0" smtClean="0"/>
              <a:t>hypertension</a:t>
            </a:r>
            <a:r>
              <a:rPr lang="en-GB" sz="2000" dirty="0" smtClean="0"/>
              <a:t>, and </a:t>
            </a:r>
            <a:r>
              <a:rPr lang="en-GB" sz="2000" b="1" dirty="0" smtClean="0"/>
              <a:t>congestive heart failure </a:t>
            </a:r>
            <a:r>
              <a:rPr lang="en-GB" sz="2000" dirty="0" smtClean="0"/>
              <a:t> </a:t>
            </a:r>
          </a:p>
          <a:p>
            <a:r>
              <a:rPr lang="en-GB" sz="2000" b="1" dirty="0" smtClean="0"/>
              <a:t>Dysrhythmias</a:t>
            </a:r>
            <a:r>
              <a:rPr lang="en-GB" sz="2000" dirty="0" smtClean="0"/>
              <a:t> due to hyperkalaemia </a:t>
            </a:r>
          </a:p>
          <a:p>
            <a:r>
              <a:rPr lang="en-GB" sz="2000" dirty="0" smtClean="0"/>
              <a:t>Impaired </a:t>
            </a:r>
            <a:r>
              <a:rPr lang="en-GB" sz="2000" b="1" dirty="0" smtClean="0"/>
              <a:t>drug excretion </a:t>
            </a:r>
          </a:p>
          <a:p>
            <a:r>
              <a:rPr lang="en-GB" sz="2000" dirty="0" smtClean="0"/>
              <a:t>Increased </a:t>
            </a:r>
            <a:r>
              <a:rPr lang="en-GB" sz="2000" b="1" dirty="0" smtClean="0"/>
              <a:t>susceptibility to infection </a:t>
            </a:r>
          </a:p>
          <a:p>
            <a:r>
              <a:rPr lang="en-GB" sz="2000" b="1" dirty="0" smtClean="0"/>
              <a:t>Blood born infections </a:t>
            </a:r>
            <a:r>
              <a:rPr lang="en-GB" sz="2000" dirty="0" smtClean="0"/>
              <a:t>(HBV, HCV, HIV)</a:t>
            </a:r>
          </a:p>
          <a:p>
            <a:r>
              <a:rPr lang="en-GB" sz="2000" b="1" dirty="0" smtClean="0"/>
              <a:t>Corticosteroid</a:t>
            </a:r>
            <a:r>
              <a:rPr lang="en-GB" sz="2000" dirty="0" smtClean="0"/>
              <a:t> and </a:t>
            </a:r>
            <a:r>
              <a:rPr lang="en-GB" sz="2000" b="1" dirty="0" smtClean="0"/>
              <a:t>Immunosuppression</a:t>
            </a:r>
            <a:r>
              <a:rPr lang="en-GB" sz="2000" dirty="0" smtClean="0"/>
              <a:t> therapy  post transplant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5"/>
          </a:xfrm>
        </p:spPr>
        <p:txBody>
          <a:bodyPr>
            <a:normAutofit lnSpcReduction="10000"/>
          </a:bodyPr>
          <a:lstStyle/>
          <a:p>
            <a:r>
              <a:rPr lang="en-GB" sz="2000" dirty="0" smtClean="0"/>
              <a:t>Consultation with renal physician is advised </a:t>
            </a:r>
          </a:p>
          <a:p>
            <a:endParaRPr lang="en-GB" sz="2000" dirty="0" smtClean="0"/>
          </a:p>
          <a:p>
            <a:r>
              <a:rPr lang="en-GB" sz="2000" dirty="0" smtClean="0"/>
              <a:t>Most patients are best treated under LA; GA can be complicated by anaemia and electrolytes disturbances </a:t>
            </a:r>
          </a:p>
          <a:p>
            <a:endParaRPr lang="en-GB" sz="2000" dirty="0" smtClean="0"/>
          </a:p>
          <a:p>
            <a:r>
              <a:rPr lang="en-GB" sz="2000" dirty="0" smtClean="0"/>
              <a:t>Patients are best treated the day after dialysis when there has been maximal benefit from dialysis and the effect of heparin has worn off  </a:t>
            </a:r>
          </a:p>
          <a:p>
            <a:endParaRPr lang="en-GB" sz="2000" dirty="0" smtClean="0"/>
          </a:p>
          <a:p>
            <a:r>
              <a:rPr lang="en-GB" sz="2000" dirty="0" smtClean="0"/>
              <a:t>Bleeding tendency should be excluded before surgical procedures (BT, PT, PTT, INR) and local haemostatic measures should be applied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 smtClean="0"/>
              <a:t>The kidneys are vital organs for maintaining homeostasis </a:t>
            </a:r>
          </a:p>
          <a:p>
            <a:endParaRPr lang="en-GB" sz="1800" dirty="0" smtClean="0"/>
          </a:p>
          <a:p>
            <a:r>
              <a:rPr lang="en-GB" sz="1800" dirty="0" smtClean="0"/>
              <a:t>Maintenance of water and electrolytes balance</a:t>
            </a:r>
          </a:p>
          <a:p>
            <a:endParaRPr lang="en-GB" sz="1800" dirty="0" smtClean="0"/>
          </a:p>
          <a:p>
            <a:r>
              <a:rPr lang="en-GB" sz="1800" dirty="0" smtClean="0"/>
              <a:t>Maintenance of acid base balance</a:t>
            </a:r>
          </a:p>
          <a:p>
            <a:endParaRPr lang="en-GB" sz="1800" dirty="0" smtClean="0"/>
          </a:p>
          <a:p>
            <a:r>
              <a:rPr lang="en-GB" sz="1800" dirty="0" smtClean="0"/>
              <a:t>Synthesis of erythropoietin </a:t>
            </a:r>
          </a:p>
          <a:p>
            <a:endParaRPr lang="en-GB" sz="1800" dirty="0" smtClean="0"/>
          </a:p>
          <a:p>
            <a:r>
              <a:rPr lang="en-GB" sz="1800" dirty="0" smtClean="0"/>
              <a:t>Vitamin D metabolism </a:t>
            </a:r>
          </a:p>
          <a:p>
            <a:endParaRPr lang="en-GB" sz="1800" dirty="0" smtClean="0"/>
          </a:p>
          <a:p>
            <a:r>
              <a:rPr lang="en-GB" sz="1800" dirty="0" smtClean="0"/>
              <a:t>Regulation of B.P through the renin- angiotensine system 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01008"/>
          </a:xfrm>
        </p:spPr>
        <p:txBody>
          <a:bodyPr>
            <a:normAutofit fontScale="92500" lnSpcReduction="10000"/>
          </a:bodyPr>
          <a:lstStyle/>
          <a:p>
            <a:r>
              <a:rPr lang="en-GB" sz="2000" dirty="0" smtClean="0"/>
              <a:t>Antibiotic prophylaxis is recommended before surgical procedures because of the increased susceptibility to infection and to prevent infection of the arterio-venous fistulae in dialysis patients  </a:t>
            </a:r>
          </a:p>
          <a:p>
            <a:endParaRPr lang="en-GB" sz="2000" dirty="0" smtClean="0"/>
          </a:p>
          <a:p>
            <a:r>
              <a:rPr lang="en-GB" sz="2000" dirty="0" smtClean="0"/>
              <a:t>Early and aggressive treatment of odontogenic infections is advised to prevent spread of infection  </a:t>
            </a:r>
          </a:p>
          <a:p>
            <a:endParaRPr lang="en-GB" sz="2000" dirty="0" smtClean="0"/>
          </a:p>
          <a:p>
            <a:r>
              <a:rPr lang="en-GB" sz="2000" dirty="0" smtClean="0"/>
              <a:t>Corticosteroid boost may be required before surgical procedures  in patients treated with systemic steroids </a:t>
            </a:r>
          </a:p>
          <a:p>
            <a:endParaRPr lang="en-GB" sz="2000" dirty="0" smtClean="0"/>
          </a:p>
          <a:p>
            <a:r>
              <a:rPr lang="en-GB" sz="2000" dirty="0" smtClean="0"/>
              <a:t>Avoid the use of A-V fistula for blood pressure measurement , I.V sedation or venepuncture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Many drugs are metabolised or excreted by the kidney 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Drug dosage should be adjusted according to renal function </a:t>
            </a:r>
          </a:p>
          <a:p>
            <a:pPr>
              <a:buNone/>
            </a:pPr>
            <a:endParaRPr lang="en-GB" sz="2000" dirty="0" smtClean="0"/>
          </a:p>
          <a:p>
            <a:r>
              <a:rPr lang="en-GB" sz="2000" dirty="0" smtClean="0"/>
              <a:t>Nephrotoxic drugs should be avoided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000" dirty="0" smtClean="0"/>
              <a:t>NSAIDs, aspirin, tetracyclins, </a:t>
            </a:r>
            <a:r>
              <a:rPr lang="en-GB" sz="2000" dirty="0" err="1" smtClean="0"/>
              <a:t>gentamycin</a:t>
            </a:r>
            <a:r>
              <a:rPr lang="en-GB" sz="2000" dirty="0" smtClean="0"/>
              <a:t> are nephrotoxic and should be avoided</a:t>
            </a:r>
          </a:p>
          <a:p>
            <a:endParaRPr lang="en-GB" sz="2000" dirty="0" smtClean="0"/>
          </a:p>
          <a:p>
            <a:r>
              <a:rPr lang="en-GB" sz="2000" dirty="0" smtClean="0"/>
              <a:t>Local anaesthesia is safe </a:t>
            </a:r>
          </a:p>
          <a:p>
            <a:endParaRPr lang="en-GB" sz="2000" dirty="0" smtClean="0"/>
          </a:p>
          <a:p>
            <a:r>
              <a:rPr lang="en-GB" sz="2000" dirty="0" smtClean="0"/>
              <a:t>Paracetamole is safe</a:t>
            </a:r>
          </a:p>
          <a:p>
            <a:endParaRPr lang="en-GB" sz="2000" dirty="0" smtClean="0"/>
          </a:p>
          <a:p>
            <a:r>
              <a:rPr lang="en-GB" sz="2000" dirty="0" smtClean="0"/>
              <a:t> amoxicillin, ampicillin, metronidazole, clindamycin, </a:t>
            </a:r>
            <a:r>
              <a:rPr lang="en-GB" sz="2000" dirty="0" err="1" smtClean="0"/>
              <a:t>lincomycin</a:t>
            </a:r>
            <a:r>
              <a:rPr lang="en-GB" sz="2000" dirty="0" smtClean="0"/>
              <a:t>: dose should be reduced according to renal function (GFR)</a:t>
            </a:r>
          </a:p>
          <a:p>
            <a:endParaRPr lang="en-GB" sz="2000" dirty="0" smtClean="0"/>
          </a:p>
          <a:p>
            <a:r>
              <a:rPr lang="en-GB" sz="2000" dirty="0" smtClean="0"/>
              <a:t>Erythromycin, </a:t>
            </a:r>
            <a:r>
              <a:rPr lang="en-GB" sz="2000" dirty="0" err="1" smtClean="0"/>
              <a:t>azithromycin</a:t>
            </a:r>
            <a:r>
              <a:rPr lang="en-GB" sz="2000" dirty="0" smtClean="0"/>
              <a:t>, </a:t>
            </a:r>
            <a:r>
              <a:rPr lang="en-GB" sz="2000" dirty="0" err="1" smtClean="0"/>
              <a:t>doxycycline</a:t>
            </a:r>
            <a:r>
              <a:rPr lang="en-GB" sz="2000" dirty="0" smtClean="0"/>
              <a:t>, </a:t>
            </a:r>
            <a:r>
              <a:rPr lang="en-GB" sz="2000" dirty="0" err="1" smtClean="0"/>
              <a:t>minocycline</a:t>
            </a:r>
            <a:r>
              <a:rPr lang="en-GB" sz="2000" dirty="0" smtClean="0"/>
              <a:t>, </a:t>
            </a:r>
            <a:r>
              <a:rPr lang="en-GB" sz="2000" dirty="0" err="1" smtClean="0"/>
              <a:t>cloxacillin</a:t>
            </a:r>
            <a:r>
              <a:rPr lang="en-GB" sz="2000" dirty="0" smtClean="0"/>
              <a:t>, </a:t>
            </a:r>
            <a:r>
              <a:rPr lang="en-GB" sz="2000" dirty="0" err="1" smtClean="0"/>
              <a:t>flucloxacillin</a:t>
            </a:r>
            <a:r>
              <a:rPr lang="en-GB" sz="2000" dirty="0" smtClean="0"/>
              <a:t>: are generally safe at normal dose </a:t>
            </a:r>
          </a:p>
          <a:p>
            <a:endParaRPr lang="en-GB" sz="2000" dirty="0" smtClean="0"/>
          </a:p>
          <a:p>
            <a:r>
              <a:rPr lang="en-GB" sz="2000" dirty="0" smtClean="0"/>
              <a:t>Codeine: dose should be reduced according to the GFR</a:t>
            </a:r>
          </a:p>
          <a:p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Mild CRF managed conservatively</a:t>
            </a:r>
            <a:r>
              <a:rPr lang="en-GB" sz="2000" dirty="0" smtClean="0"/>
              <a:t>: </a:t>
            </a:r>
          </a:p>
          <a:p>
            <a:endParaRPr lang="en-GB" sz="2000" dirty="0" smtClean="0"/>
          </a:p>
          <a:p>
            <a:r>
              <a:rPr lang="en-GB" sz="2000" dirty="0" smtClean="0"/>
              <a:t>Consult physician to determine the stage of the disease </a:t>
            </a:r>
          </a:p>
          <a:p>
            <a:endParaRPr lang="en-GB" sz="2000" dirty="0" smtClean="0"/>
          </a:p>
          <a:p>
            <a:r>
              <a:rPr lang="en-GB" sz="2000" dirty="0" smtClean="0"/>
              <a:t>Be aware of associated co-morbidities such as diabetes and hypertension </a:t>
            </a:r>
          </a:p>
          <a:p>
            <a:endParaRPr lang="en-GB" sz="2000" dirty="0" smtClean="0"/>
          </a:p>
          <a:p>
            <a:r>
              <a:rPr lang="en-GB" sz="2000" dirty="0" smtClean="0"/>
              <a:t>Avoid nephrotoxic drugs (NSAIDs, tetracycline, </a:t>
            </a:r>
            <a:r>
              <a:rPr lang="en-GB" sz="2000" dirty="0" err="1" smtClean="0"/>
              <a:t>aminoglycosides</a:t>
            </a:r>
            <a:r>
              <a:rPr lang="en-GB" sz="2000" dirty="0" smtClean="0"/>
              <a:t>), and adjust drug dosage according to GFR </a:t>
            </a:r>
          </a:p>
          <a:p>
            <a:endParaRPr lang="en-GB" sz="2000" dirty="0" smtClean="0"/>
          </a:p>
          <a:p>
            <a:r>
              <a:rPr lang="en-GB" sz="2000" dirty="0" smtClean="0"/>
              <a:t>Consider bleeding tendency  if invasive dental procedure is planned (arrange BT, </a:t>
            </a:r>
            <a:r>
              <a:rPr lang="en-GB" sz="2000" dirty="0" err="1" smtClean="0"/>
              <a:t>hemostatic</a:t>
            </a:r>
            <a:r>
              <a:rPr lang="en-GB" sz="2000" dirty="0" smtClean="0"/>
              <a:t> measures)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Patients on peritoneal dialysis:</a:t>
            </a:r>
          </a:p>
          <a:p>
            <a:endParaRPr lang="en-GB" sz="2000" dirty="0" smtClean="0"/>
          </a:p>
          <a:p>
            <a:r>
              <a:rPr lang="en-GB" sz="2000" dirty="0" smtClean="0"/>
              <a:t>Consult physician to determine the stage of the disease </a:t>
            </a:r>
          </a:p>
          <a:p>
            <a:endParaRPr lang="en-GB" sz="2000" dirty="0" smtClean="0"/>
          </a:p>
          <a:p>
            <a:r>
              <a:rPr lang="en-GB" sz="2000" dirty="0" smtClean="0"/>
              <a:t>Be aware of associated co-morbidities such as diabetes and hypertension </a:t>
            </a:r>
          </a:p>
          <a:p>
            <a:endParaRPr lang="en-GB" sz="2000" dirty="0" smtClean="0"/>
          </a:p>
          <a:p>
            <a:r>
              <a:rPr lang="en-GB" sz="2000" dirty="0" smtClean="0"/>
              <a:t>Avoid nephrotoxic drugs (NSAIDs, tetracycline, </a:t>
            </a:r>
            <a:r>
              <a:rPr lang="en-GB" sz="2000" dirty="0" err="1" smtClean="0"/>
              <a:t>aminoglycosides</a:t>
            </a:r>
            <a:r>
              <a:rPr lang="en-GB" sz="2000" dirty="0" smtClean="0"/>
              <a:t>) , and adjust drug dosage according to GFR</a:t>
            </a:r>
          </a:p>
          <a:p>
            <a:endParaRPr lang="en-GB" sz="2000" dirty="0" smtClean="0"/>
          </a:p>
          <a:p>
            <a:r>
              <a:rPr lang="en-GB" sz="2000" dirty="0" smtClean="0"/>
              <a:t>Consider bleeding tendency  if invasive dental procedure is planned (arrange BT, </a:t>
            </a:r>
            <a:r>
              <a:rPr lang="en-GB" sz="2000" dirty="0" err="1" smtClean="0"/>
              <a:t>hemostatic</a:t>
            </a:r>
            <a:r>
              <a:rPr lang="en-GB" sz="2000" dirty="0" smtClean="0"/>
              <a:t> measures)</a:t>
            </a:r>
          </a:p>
          <a:p>
            <a:pPr>
              <a:buNone/>
            </a:pPr>
            <a:r>
              <a:rPr lang="en-GB" sz="2000" dirty="0" smtClean="0"/>
              <a:t>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61047"/>
          </a:xfrm>
        </p:spPr>
        <p:txBody>
          <a:bodyPr>
            <a:normAutofit fontScale="92500" lnSpcReduction="20000"/>
          </a:bodyPr>
          <a:lstStyle/>
          <a:p>
            <a:r>
              <a:rPr lang="en-GB" sz="2000" b="1" dirty="0" smtClean="0"/>
              <a:t>Patients on haemodialysis</a:t>
            </a:r>
            <a:r>
              <a:rPr lang="en-GB" sz="2000" dirty="0" smtClean="0"/>
              <a:t>:</a:t>
            </a:r>
          </a:p>
          <a:p>
            <a:r>
              <a:rPr lang="en-GB" sz="2000" dirty="0" smtClean="0"/>
              <a:t>+</a:t>
            </a:r>
          </a:p>
          <a:p>
            <a:endParaRPr lang="en-GB" sz="2000" dirty="0" smtClean="0"/>
          </a:p>
          <a:p>
            <a:r>
              <a:rPr lang="en-GB" sz="2000" dirty="0" smtClean="0"/>
              <a:t>Dental treatment is best performed the day after dialysis </a:t>
            </a:r>
          </a:p>
          <a:p>
            <a:endParaRPr lang="en-GB" sz="2000" dirty="0" smtClean="0"/>
          </a:p>
          <a:p>
            <a:r>
              <a:rPr lang="en-GB" sz="2000" dirty="0" smtClean="0"/>
              <a:t> avoid trauma to the A-V fistula, don't use for blood pressure measurement or venepuncture </a:t>
            </a:r>
          </a:p>
          <a:p>
            <a:endParaRPr lang="en-GB" sz="2000" dirty="0" smtClean="0"/>
          </a:p>
          <a:p>
            <a:r>
              <a:rPr lang="en-GB" sz="2000" dirty="0" smtClean="0"/>
              <a:t>Adjust drug dosage according to GFR</a:t>
            </a:r>
          </a:p>
          <a:p>
            <a:endParaRPr lang="en-GB" sz="2000" dirty="0" smtClean="0"/>
          </a:p>
          <a:p>
            <a:r>
              <a:rPr lang="en-GB" sz="2000" dirty="0" smtClean="0"/>
              <a:t>Prophylactic antibiotics are recommended before surgical </a:t>
            </a:r>
            <a:r>
              <a:rPr lang="en-GB" sz="2000" dirty="0" err="1" smtClean="0"/>
              <a:t>proceduresto</a:t>
            </a:r>
            <a:r>
              <a:rPr lang="en-GB" sz="2000" dirty="0" smtClean="0"/>
              <a:t> prevent infection of A-V fistula </a:t>
            </a:r>
          </a:p>
          <a:p>
            <a:endParaRPr lang="en-GB" sz="2000" dirty="0" smtClean="0"/>
          </a:p>
          <a:p>
            <a:r>
              <a:rPr lang="en-GB" sz="2000" dirty="0" smtClean="0"/>
              <a:t>Cross infection hazard (HBV, HCV, HIV)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of CRF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Patients with kidney transplant</a:t>
            </a:r>
          </a:p>
          <a:p>
            <a:r>
              <a:rPr lang="en-GB" sz="2000" dirty="0" smtClean="0"/>
              <a:t>+</a:t>
            </a:r>
          </a:p>
          <a:p>
            <a:endParaRPr lang="en-GB" sz="2000" dirty="0" smtClean="0"/>
          </a:p>
          <a:p>
            <a:r>
              <a:rPr lang="en-GB" sz="2000" dirty="0" smtClean="0"/>
              <a:t>Consider steroid cover </a:t>
            </a:r>
          </a:p>
          <a:p>
            <a:endParaRPr lang="en-GB" sz="2000" dirty="0" smtClean="0"/>
          </a:p>
          <a:p>
            <a:r>
              <a:rPr lang="en-GB" sz="2000" dirty="0" smtClean="0"/>
              <a:t> Consider prophylactic antibiotics; patients are immunosuppressed. Erythromycin is contraindicated in patients taking cyclosporine  </a:t>
            </a:r>
          </a:p>
          <a:p>
            <a:endParaRPr lang="en-GB" sz="2000" dirty="0" smtClean="0"/>
          </a:p>
          <a:p>
            <a:r>
              <a:rPr lang="en-GB" sz="2000" dirty="0" smtClean="0"/>
              <a:t>Adjust drug dosage according to GFR</a:t>
            </a:r>
          </a:p>
          <a:p>
            <a:endParaRPr lang="en-GB" sz="2000" dirty="0" smtClean="0"/>
          </a:p>
          <a:p>
            <a:r>
              <a:rPr lang="en-GB" sz="2000" dirty="0" smtClean="0"/>
              <a:t>Examine oral mucosa and skin carefully; patients have increased risk of malignancy 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Nephrotic syndrome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Proteinurea</a:t>
            </a:r>
          </a:p>
          <a:p>
            <a:endParaRPr lang="en-GB" sz="2000" dirty="0" smtClean="0"/>
          </a:p>
          <a:p>
            <a:r>
              <a:rPr lang="en-GB" sz="2000" dirty="0" smtClean="0"/>
              <a:t>Hypoalbumenemia</a:t>
            </a:r>
          </a:p>
          <a:p>
            <a:endParaRPr lang="en-GB" sz="2000" dirty="0" smtClean="0"/>
          </a:p>
          <a:p>
            <a:r>
              <a:rPr lang="en-GB" sz="2000" dirty="0" smtClean="0"/>
              <a:t>Hyperlipidemia</a:t>
            </a:r>
          </a:p>
          <a:p>
            <a:endParaRPr lang="en-GB" sz="2000" dirty="0" smtClean="0"/>
          </a:p>
          <a:p>
            <a:r>
              <a:rPr lang="en-GB" sz="2000" dirty="0" smtClean="0"/>
              <a:t>Hypercoaguabiity  (increased blood concentration of clotting factors)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Nephrotic syndrome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Causes </a:t>
            </a:r>
          </a:p>
          <a:p>
            <a:endParaRPr lang="en-GB" sz="2000" dirty="0" smtClean="0"/>
          </a:p>
          <a:p>
            <a:r>
              <a:rPr lang="en-GB" sz="2000" dirty="0" smtClean="0"/>
              <a:t>Diabetes</a:t>
            </a:r>
          </a:p>
          <a:p>
            <a:endParaRPr lang="en-GB" sz="2000" dirty="0" smtClean="0"/>
          </a:p>
          <a:p>
            <a:r>
              <a:rPr lang="en-GB" sz="2000" dirty="0" smtClean="0"/>
              <a:t>Amyloidosis</a:t>
            </a:r>
          </a:p>
          <a:p>
            <a:endParaRPr lang="en-GB" sz="2000" dirty="0" smtClean="0"/>
          </a:p>
          <a:p>
            <a:r>
              <a:rPr lang="en-GB" sz="2000" dirty="0" smtClean="0"/>
              <a:t>SLE, other autoimmune diseases</a:t>
            </a:r>
          </a:p>
          <a:p>
            <a:endParaRPr lang="en-GB" sz="2000" dirty="0" smtClean="0"/>
          </a:p>
          <a:p>
            <a:r>
              <a:rPr lang="en-GB" sz="2000" dirty="0" smtClean="0"/>
              <a:t>Idiopathic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Dental treatment is influenced by the degree of kidney malfunction </a:t>
            </a:r>
          </a:p>
          <a:p>
            <a:endParaRPr lang="en-GB" sz="2000" dirty="0" smtClean="0"/>
          </a:p>
          <a:p>
            <a:r>
              <a:rPr lang="en-GB" sz="2000" dirty="0" smtClean="0"/>
              <a:t>Patients are usually treated with systemic steroids </a:t>
            </a:r>
          </a:p>
          <a:p>
            <a:endParaRPr lang="en-GB" sz="2000" dirty="0" smtClean="0"/>
          </a:p>
          <a:p>
            <a:r>
              <a:rPr lang="en-GB" sz="2000" dirty="0" smtClean="0"/>
              <a:t>Patients are more susceptible to infection due to steroid therapy, hypoproteinemia, and hypoimmunoglubulinemia  </a:t>
            </a:r>
          </a:p>
          <a:p>
            <a:endParaRPr lang="en-GB" sz="2000" dirty="0" smtClean="0"/>
          </a:p>
          <a:p>
            <a:r>
              <a:rPr lang="en-GB" sz="2000" dirty="0" smtClean="0"/>
              <a:t>Patients are usually treated with anti-coagulants (warfarin, heparin) to prevent thrombosis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Kidney function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200" dirty="0" smtClean="0"/>
              <a:t>GFR:  100-150ml/minute </a:t>
            </a:r>
          </a:p>
          <a:p>
            <a:r>
              <a:rPr lang="en-GB" sz="2200" dirty="0" smtClean="0"/>
              <a:t>&lt;20%: renal failure </a:t>
            </a:r>
          </a:p>
          <a:p>
            <a:r>
              <a:rPr lang="en-GB" sz="2200" dirty="0" smtClean="0"/>
              <a:t>&lt;25%:end stage renal disease </a:t>
            </a:r>
          </a:p>
          <a:p>
            <a:r>
              <a:rPr lang="en-GB" sz="2200" dirty="0" smtClean="0"/>
              <a:t>25-40%: renal insufficiency</a:t>
            </a:r>
          </a:p>
          <a:p>
            <a:r>
              <a:rPr lang="en-GB" sz="2200" dirty="0" smtClean="0"/>
              <a:t>60-75%: decreased renal reserve </a:t>
            </a:r>
          </a:p>
          <a:p>
            <a:endParaRPr lang="en-GB" sz="2200" dirty="0" smtClean="0"/>
          </a:p>
          <a:p>
            <a:r>
              <a:rPr lang="en-GB" sz="2200" dirty="0" smtClean="0"/>
              <a:t>BUN: 10-20mg/dl </a:t>
            </a:r>
          </a:p>
          <a:p>
            <a:endParaRPr lang="en-GB" sz="2200" dirty="0" smtClean="0"/>
          </a:p>
          <a:p>
            <a:r>
              <a:rPr lang="en-GB" sz="2200" dirty="0" smtClean="0"/>
              <a:t>Creatinin:</a:t>
            </a:r>
            <a:r>
              <a:rPr lang="en-GB" sz="2200" dirty="0" smtClean="0"/>
              <a:t>0.3-1.5 mg/dl</a:t>
            </a:r>
          </a:p>
          <a:p>
            <a:endParaRPr lang="en-GB" sz="2200" dirty="0" smtClean="0"/>
          </a:p>
          <a:p>
            <a:r>
              <a:rPr lang="en-GB" sz="2200" dirty="0" smtClean="0"/>
              <a:t>Electrolytes (Na, K , p ,Ca ):</a:t>
            </a:r>
          </a:p>
          <a:p>
            <a:endParaRPr lang="en-GB" sz="2200" dirty="0" smtClean="0"/>
          </a:p>
          <a:p>
            <a:r>
              <a:rPr lang="en-GB" sz="2200" dirty="0" smtClean="0"/>
              <a:t>Urine analysis: PH, colour, specific gravity, proteins, RBC, leukocytes  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491880" y="49411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131840" y="49411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843808" y="494116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Dental aspect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>
            <a:normAutofit/>
          </a:bodyPr>
          <a:lstStyle/>
          <a:p>
            <a:r>
              <a:rPr lang="en-GB" sz="2000" dirty="0" smtClean="0"/>
              <a:t>Facial and labial oedema is common finding in these patients </a:t>
            </a:r>
            <a:endParaRPr lang="en-GB" sz="2000" dirty="0"/>
          </a:p>
        </p:txBody>
      </p:sp>
      <p:pic>
        <p:nvPicPr>
          <p:cNvPr id="1025" name="Picture 1" descr="C:\Users\user\Desktop\hosp\DSCN12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3966055" cy="2974542"/>
          </a:xfrm>
          <a:prstGeom prst="rect">
            <a:avLst/>
          </a:prstGeom>
          <a:noFill/>
        </p:spPr>
      </p:pic>
      <p:pic>
        <p:nvPicPr>
          <p:cNvPr id="1026" name="Picture 2" descr="C:\Users\user\Desktop\hosp\DSCN12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2026" y="2276872"/>
            <a:ext cx="4038064" cy="30285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Kidney disease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Chronic renal failure   </a:t>
            </a:r>
          </a:p>
          <a:p>
            <a:endParaRPr lang="en-GB" sz="2000" dirty="0" smtClean="0"/>
          </a:p>
          <a:p>
            <a:r>
              <a:rPr lang="en-GB" sz="2000" dirty="0" smtClean="0"/>
              <a:t>Dialysis</a:t>
            </a:r>
          </a:p>
          <a:p>
            <a:endParaRPr lang="en-GB" sz="2000" dirty="0" smtClean="0"/>
          </a:p>
          <a:p>
            <a:r>
              <a:rPr lang="en-GB" sz="2000" dirty="0" smtClean="0"/>
              <a:t>Renal transplant</a:t>
            </a:r>
          </a:p>
          <a:p>
            <a:endParaRPr lang="en-GB" sz="2000" dirty="0" smtClean="0"/>
          </a:p>
          <a:p>
            <a:r>
              <a:rPr lang="en-GB" sz="2000" dirty="0" smtClean="0"/>
              <a:t>Nephrotic syndrome </a:t>
            </a:r>
            <a:endParaRPr lang="en-GB" sz="2000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Chronic renal failure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A slowly progressive disease characterised by irreversible reduction of GFR over a period of months to years. </a:t>
            </a:r>
          </a:p>
          <a:p>
            <a:endParaRPr lang="en-GB" sz="2000" dirty="0" smtClean="0"/>
          </a:p>
          <a:p>
            <a:r>
              <a:rPr lang="en-GB" sz="2000" dirty="0" smtClean="0"/>
              <a:t>Signs and symptoms depend on the degree of renal malfunction</a:t>
            </a:r>
          </a:p>
          <a:p>
            <a:r>
              <a:rPr lang="en-GB" sz="2000" dirty="0" smtClean="0"/>
              <a:t>Asymptomatic-----</a:t>
            </a:r>
            <a:r>
              <a:rPr lang="en-GB" sz="2000" dirty="0" err="1" smtClean="0"/>
              <a:t>nocturia</a:t>
            </a:r>
            <a:r>
              <a:rPr lang="en-GB" sz="2000" dirty="0" smtClean="0"/>
              <a:t>, anorexia-------ESRD (uremic syndrome)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Clinical features of chronic renal failure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sz="2400" dirty="0" smtClean="0"/>
              <a:t>Cardiovascular: HTN, CHF</a:t>
            </a:r>
          </a:p>
          <a:p>
            <a:endParaRPr lang="en-GB" sz="2400" dirty="0" smtClean="0"/>
          </a:p>
          <a:p>
            <a:r>
              <a:rPr lang="en-GB" sz="2400" dirty="0" smtClean="0"/>
              <a:t>Gastrointestinal: anorexia, nausea, vomiting, peptic ulcer </a:t>
            </a:r>
          </a:p>
          <a:p>
            <a:endParaRPr lang="en-GB" sz="2400" dirty="0" smtClean="0"/>
          </a:p>
          <a:p>
            <a:r>
              <a:rPr lang="en-GB" sz="2400" dirty="0" smtClean="0"/>
              <a:t>Neurological: lassitude, headache, tremor  </a:t>
            </a:r>
          </a:p>
          <a:p>
            <a:endParaRPr lang="en-GB" sz="2400" dirty="0" smtClean="0"/>
          </a:p>
          <a:p>
            <a:r>
              <a:rPr lang="en-GB" sz="2400" dirty="0" smtClean="0"/>
              <a:t>Dermatological: itching, hyperpigmentation </a:t>
            </a:r>
          </a:p>
          <a:p>
            <a:endParaRPr lang="en-GB" sz="2400" dirty="0" smtClean="0"/>
          </a:p>
          <a:p>
            <a:r>
              <a:rPr lang="en-GB" sz="2400" dirty="0" smtClean="0"/>
              <a:t>Haematological: bleeding tendency, anaemia, susceptibility to infection </a:t>
            </a:r>
          </a:p>
          <a:p>
            <a:endParaRPr lang="en-GB" sz="2400" dirty="0" smtClean="0"/>
          </a:p>
          <a:p>
            <a:r>
              <a:rPr lang="en-GB" sz="2400" dirty="0" smtClean="0"/>
              <a:t>Musculoskeletal: renal osteodystrophy, growth retardation </a:t>
            </a:r>
          </a:p>
          <a:p>
            <a:endParaRPr lang="en-GB" sz="2400" dirty="0" smtClean="0"/>
          </a:p>
          <a:p>
            <a:r>
              <a:rPr lang="en-GB" sz="2400" dirty="0" smtClean="0"/>
              <a:t>Metabolic: thirst, polyuria, secondary hyperparathyroidism   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Classification of chronic renal failure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Stage 1: kidney damage with normal GFR (90%)</a:t>
            </a:r>
          </a:p>
          <a:p>
            <a:endParaRPr lang="en-GB" sz="2000" dirty="0" smtClean="0"/>
          </a:p>
          <a:p>
            <a:r>
              <a:rPr lang="en-GB" sz="2000" dirty="0" smtClean="0"/>
              <a:t>Stage 2: mildly decreased GFR (60-90%)</a:t>
            </a:r>
          </a:p>
          <a:p>
            <a:endParaRPr lang="en-GB" sz="2000" dirty="0" smtClean="0"/>
          </a:p>
          <a:p>
            <a:r>
              <a:rPr lang="en-GB" sz="2000" dirty="0" smtClean="0"/>
              <a:t>Stage 3: moderately decreased GFR (30-60%)</a:t>
            </a:r>
          </a:p>
          <a:p>
            <a:endParaRPr lang="en-GB" sz="2000" dirty="0" smtClean="0"/>
          </a:p>
          <a:p>
            <a:r>
              <a:rPr lang="en-GB" sz="2000" dirty="0" smtClean="0"/>
              <a:t>Stage 4: severely decreased GFR (15-30%)</a:t>
            </a:r>
          </a:p>
          <a:p>
            <a:endParaRPr lang="en-GB" sz="2000" dirty="0" smtClean="0"/>
          </a:p>
          <a:p>
            <a:r>
              <a:rPr lang="en-GB" sz="2000" dirty="0" smtClean="0"/>
              <a:t>Stage 5: kidney failure (GFR&lt;15%)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chronic renal failure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z="2000" dirty="0" smtClean="0"/>
              <a:t>Diabetes mellitus 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Hypertension 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Glomerulonephritis </a:t>
            </a:r>
          </a:p>
          <a:p>
            <a:pPr>
              <a:buNone/>
            </a:pPr>
            <a:r>
              <a:rPr lang="en-GB" sz="2000" dirty="0" smtClean="0"/>
              <a:t>Poly cystic kidney disease</a:t>
            </a:r>
          </a:p>
          <a:p>
            <a:pPr>
              <a:buNone/>
            </a:pPr>
            <a:r>
              <a:rPr lang="en-GB" sz="2000" dirty="0" smtClean="0"/>
              <a:t>Reno-vascular disease </a:t>
            </a:r>
          </a:p>
          <a:p>
            <a:pPr>
              <a:buNone/>
            </a:pPr>
            <a:r>
              <a:rPr lang="en-GB" sz="2000" dirty="0" smtClean="0"/>
              <a:t>Idiopathic  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Management of chronic renal failure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 smtClean="0"/>
              <a:t>Conservative</a:t>
            </a:r>
            <a:r>
              <a:rPr lang="en-GB" sz="2000" dirty="0" smtClean="0"/>
              <a:t>: mild to moderate disease: this involves </a:t>
            </a:r>
          </a:p>
          <a:p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– restricting fluid intake </a:t>
            </a:r>
          </a:p>
          <a:p>
            <a:pPr>
              <a:buNone/>
            </a:pPr>
            <a:endParaRPr lang="en-GB" sz="2000" dirty="0" smtClean="0"/>
          </a:p>
          <a:p>
            <a:pPr>
              <a:buFontTx/>
              <a:buChar char="-"/>
            </a:pPr>
            <a:r>
              <a:rPr lang="en-GB" sz="2000" dirty="0" smtClean="0"/>
              <a:t>restricting protein to minimise the increase in BUN </a:t>
            </a:r>
          </a:p>
          <a:p>
            <a:pPr>
              <a:buFontTx/>
              <a:buChar char="-"/>
            </a:pPr>
            <a:endParaRPr lang="en-GB" sz="2000" dirty="0" smtClean="0"/>
          </a:p>
          <a:p>
            <a:pPr>
              <a:buFontTx/>
              <a:buChar char="-"/>
            </a:pPr>
            <a:r>
              <a:rPr lang="en-GB" sz="2000" dirty="0" smtClean="0"/>
              <a:t>Restricting dietary Na, K, Cl, Mg, p, Al </a:t>
            </a:r>
          </a:p>
          <a:p>
            <a:pPr>
              <a:buFontTx/>
              <a:buChar char="-"/>
            </a:pPr>
            <a:endParaRPr lang="en-GB" sz="2000" dirty="0" smtClean="0"/>
          </a:p>
          <a:p>
            <a:pPr>
              <a:buFontTx/>
              <a:buChar char="-"/>
            </a:pPr>
            <a:r>
              <a:rPr lang="en-GB" sz="2000" dirty="0" smtClean="0"/>
              <a:t>Diuretics to maintain appropriate fluid balance </a:t>
            </a:r>
          </a:p>
          <a:p>
            <a:pPr>
              <a:buFontTx/>
              <a:buChar char="-"/>
            </a:pPr>
            <a:endParaRPr lang="en-GB" sz="2000" dirty="0" smtClean="0"/>
          </a:p>
          <a:p>
            <a:pPr>
              <a:buFontTx/>
              <a:buChar char="-"/>
            </a:pPr>
            <a:r>
              <a:rPr lang="en-GB" sz="2000" dirty="0" smtClean="0"/>
              <a:t>Control of blood pressure  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4816</TotalTime>
  <Words>1334</Words>
  <Application>Microsoft Office PowerPoint</Application>
  <PresentationFormat>On-screen Show (4:3)</PresentationFormat>
  <Paragraphs>258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Renal disease in dentistry </vt:lpstr>
      <vt:lpstr>Introduction </vt:lpstr>
      <vt:lpstr>Kidney function </vt:lpstr>
      <vt:lpstr>Kidney disease </vt:lpstr>
      <vt:lpstr>Chronic renal failure   </vt:lpstr>
      <vt:lpstr>Clinical features of chronic renal failure </vt:lpstr>
      <vt:lpstr>Classification of chronic renal failure </vt:lpstr>
      <vt:lpstr>Causes of chronic renal failure</vt:lpstr>
      <vt:lpstr>Management of chronic renal failure </vt:lpstr>
      <vt:lpstr>Management of chronic renal failure </vt:lpstr>
      <vt:lpstr>Slide 11</vt:lpstr>
      <vt:lpstr>Slide 12</vt:lpstr>
      <vt:lpstr>Management of chronic renal failure </vt:lpstr>
      <vt:lpstr>Dental aspect of CRF</vt:lpstr>
      <vt:lpstr>Slide 15</vt:lpstr>
      <vt:lpstr>Slide 16</vt:lpstr>
      <vt:lpstr>Slide 17</vt:lpstr>
      <vt:lpstr>Dental aspect of CRF </vt:lpstr>
      <vt:lpstr>Dental aspect of CRF</vt:lpstr>
      <vt:lpstr>Dental aspect of CRF</vt:lpstr>
      <vt:lpstr>Dental aspect of CRF</vt:lpstr>
      <vt:lpstr>Dental aspect of CRF</vt:lpstr>
      <vt:lpstr>Dental aspect of CRF</vt:lpstr>
      <vt:lpstr>Dental aspect of CRF</vt:lpstr>
      <vt:lpstr>Dental aspect of CRF</vt:lpstr>
      <vt:lpstr>Dental aspect of CRF</vt:lpstr>
      <vt:lpstr>Nephrotic syndrome </vt:lpstr>
      <vt:lpstr>Nephrotic syndrome</vt:lpstr>
      <vt:lpstr>Dental aspect </vt:lpstr>
      <vt:lpstr>Dental aspect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disease in dentistry</dc:title>
  <dc:creator>user</dc:creator>
  <cp:lastModifiedBy>user</cp:lastModifiedBy>
  <cp:revision>4</cp:revision>
  <dcterms:created xsi:type="dcterms:W3CDTF">2013-04-03T11:08:51Z</dcterms:created>
  <dcterms:modified xsi:type="dcterms:W3CDTF">2013-04-06T19:25:23Z</dcterms:modified>
</cp:coreProperties>
</file>