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296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98" r:id="rId21"/>
    <p:sldId id="272" r:id="rId22"/>
    <p:sldId id="297" r:id="rId23"/>
    <p:sldId id="273" r:id="rId24"/>
    <p:sldId id="299" r:id="rId25"/>
    <p:sldId id="293" r:id="rId26"/>
    <p:sldId id="274" r:id="rId27"/>
    <p:sldId id="277" r:id="rId28"/>
    <p:sldId id="278" r:id="rId29"/>
    <p:sldId id="279" r:id="rId30"/>
    <p:sldId id="280" r:id="rId31"/>
    <p:sldId id="281" r:id="rId32"/>
    <p:sldId id="282" r:id="rId33"/>
    <p:sldId id="300" r:id="rId34"/>
    <p:sldId id="284" r:id="rId35"/>
    <p:sldId id="289" r:id="rId36"/>
    <p:sldId id="285" r:id="rId37"/>
    <p:sldId id="286" r:id="rId38"/>
    <p:sldId id="287" r:id="rId39"/>
    <p:sldId id="288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37B74-D4CD-41B5-B69F-841842E82F7A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696F-A9B2-4247-BC40-B70106E60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ACUTE RENAL FAILURE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Abdelaziz</a:t>
            </a:r>
            <a:r>
              <a:rPr lang="en-US" dirty="0" smtClean="0"/>
              <a:t> Ahmed</a:t>
            </a:r>
          </a:p>
          <a:p>
            <a:r>
              <a:rPr lang="en-US" dirty="0" smtClean="0"/>
              <a:t>3/12/2013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does the kidney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Excretion of wastes</a:t>
            </a:r>
          </a:p>
          <a:p>
            <a:r>
              <a:rPr lang="en-US" b="1" dirty="0" err="1" smtClean="0"/>
              <a:t>Reabsorption</a:t>
            </a:r>
            <a:r>
              <a:rPr lang="en-US" b="1" dirty="0" smtClean="0"/>
              <a:t> of vital nutrients</a:t>
            </a:r>
          </a:p>
          <a:p>
            <a:r>
              <a:rPr lang="en-US" b="1" dirty="0" smtClean="0"/>
              <a:t>Acid-base homeostasis</a:t>
            </a:r>
          </a:p>
          <a:p>
            <a:r>
              <a:rPr lang="en-US" b="1" dirty="0" err="1" smtClean="0"/>
              <a:t>Osmolality</a:t>
            </a:r>
            <a:r>
              <a:rPr lang="en-US" b="1" dirty="0" smtClean="0"/>
              <a:t> regulation: ADH</a:t>
            </a:r>
          </a:p>
          <a:p>
            <a:r>
              <a:rPr lang="en-US" b="1" dirty="0" smtClean="0"/>
              <a:t>Blood pressure regulation</a:t>
            </a:r>
          </a:p>
          <a:p>
            <a:r>
              <a:rPr lang="en-US" b="1" dirty="0" smtClean="0"/>
              <a:t>Hormone secretion: Erythropoietin, </a:t>
            </a:r>
            <a:r>
              <a:rPr lang="en-US" b="1" dirty="0" err="1" smtClean="0"/>
              <a:t>Vit</a:t>
            </a:r>
            <a:r>
              <a:rPr lang="en-US" b="1" dirty="0" smtClean="0"/>
              <a:t>. 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Acute Renal Failure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bd\Desktop\capture_002_01122013_191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bd\Desktop\capture_016_01122013_195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bd\Desktop\AKI\aki\capture_001_26092013_135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1143000" y="2286000"/>
            <a:ext cx="487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5791200"/>
            <a:ext cx="632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bd\Desktop\capture_017_01122013_195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bd\Desktop\capture_018_01122013_195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bd\Desktop\capture_019_01122013_195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bd\Desktop\capture_003_01122013_191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bd\Desktop\capture_020_01122013_195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ANATOMY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bd\Desktop\capture_004_02122013_192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629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bd\Desktop\capture_021_01122013_20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bd\Desktop\AKI\aki\ei_02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bd\Desktop\capture_022_01122013_20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bd\Desktop\capture_009_02122013_22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bd\Desktop\capture_026_01122013_201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>
            <a:off x="1752600" y="14478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438400" y="17526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981200" y="24384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524000" y="35052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2286000" y="44958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981200" y="48768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648200" y="24384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876800" y="38100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715000" y="41910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6324600" y="45720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5638800" y="5257800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8305800" y="10668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Baskerville Old Face" pitchFamily="18" charset="0"/>
              </a:rPr>
              <a:t>Scenarios</a:t>
            </a:r>
            <a:endParaRPr lang="en-US" sz="80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bd\Desktop\capture_006_01122013_192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bd\Desktop\capture_007_01122013_192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bd\Desktop\capture_008_01122013_192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bd\Desktop\AKI\aki\ei_02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bd\Desktop\capture_009_01122013_192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bd\Desktop\capture_010_01122013_193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609600" y="51816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33400" y="56388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bd\Desktop\capture_012_01122013_193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bd\Desktop\AKI\aki\ei_02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bd\Desktop\capture_013_01122013_193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US" altLang="ko-KR" sz="4000" b="1" dirty="0" err="1" smtClean="0">
                <a:ea typeface="굴림" charset="-127"/>
              </a:rPr>
              <a:t>Radiocontrast</a:t>
            </a:r>
            <a:r>
              <a:rPr lang="en-US" altLang="ko-KR" sz="4000" b="1" dirty="0" smtClean="0">
                <a:ea typeface="굴림" charset="-127"/>
              </a:rPr>
              <a:t>-Induced </a:t>
            </a:r>
            <a:br>
              <a:rPr lang="en-US" altLang="ko-KR" sz="4000" b="1" dirty="0" smtClean="0">
                <a:ea typeface="굴림" charset="-127"/>
              </a:rPr>
            </a:br>
            <a:r>
              <a:rPr lang="en-US" altLang="ko-KR" sz="4000" b="1" dirty="0" smtClean="0">
                <a:ea typeface="굴림" charset="-127"/>
              </a:rPr>
              <a:t>Acute Renal Failure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altLang="ko-KR" dirty="0" smtClean="0">
                <a:ea typeface="굴림" charset="-127"/>
              </a:rPr>
              <a:t>Induces renal vasoconstriction and direct </a:t>
            </a:r>
            <a:r>
              <a:rPr lang="en-US" altLang="ko-KR" dirty="0" err="1" smtClean="0">
                <a:ea typeface="굴림" charset="-127"/>
              </a:rPr>
              <a:t>cytotoxicity</a:t>
            </a:r>
            <a:r>
              <a:rPr lang="en-US" altLang="ko-KR" dirty="0" smtClean="0">
                <a:ea typeface="굴림" charset="-127"/>
              </a:rPr>
              <a:t> via oxygen free radical formation</a:t>
            </a:r>
          </a:p>
          <a:p>
            <a:pPr eaLnBrk="1" hangingPunct="1">
              <a:buNone/>
            </a:pPr>
            <a:endParaRPr lang="en-US" altLang="ko-KR" dirty="0" smtClean="0">
              <a:ea typeface="굴림" charset="-127"/>
            </a:endParaRPr>
          </a:p>
          <a:p>
            <a:pPr eaLnBrk="1" hangingPunct="1"/>
            <a:r>
              <a:rPr lang="en-US" altLang="ko-KR" dirty="0" smtClean="0">
                <a:ea typeface="굴림" charset="-127"/>
              </a:rPr>
              <a:t>Usually non-</a:t>
            </a:r>
            <a:r>
              <a:rPr lang="en-US" altLang="ko-KR" dirty="0" err="1" smtClean="0">
                <a:ea typeface="굴림" charset="-127"/>
              </a:rPr>
              <a:t>oliguric</a:t>
            </a:r>
            <a:r>
              <a:rPr lang="en-US" altLang="ko-KR" dirty="0" smtClean="0">
                <a:ea typeface="굴림" charset="-127"/>
              </a:rPr>
              <a:t> ARF; irreversible ARF rare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bd\Desktop\capture_023_01122013_200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bd\Desktop\capture_024_01122013_20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bd\Desktop\capture_004_01122013_19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bd\Desktop\capture_005_01122013_192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bd\Desktop\capture_004_02122013_192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629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bd\Desktop\capture_025_01122013_200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bd\Desktop\capture_027_01122013_201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bd\Desktop\capture_005_02122013_192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533400"/>
            <a:ext cx="7620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bd\Desktop\capture_009_02122013_22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bd\Desktop\capture_006_02122013_221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714999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bd\Desktop\capture_007_02122013_221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5943600" cy="525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Physiology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57</Words>
  <Application>Microsoft Office PowerPoint</Application>
  <PresentationFormat>On-screen Show (4:3)</PresentationFormat>
  <Paragraphs>18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ACUTE RENAL FAILURE</vt:lpstr>
      <vt:lpstr>ANATOMY</vt:lpstr>
      <vt:lpstr>Slide 3</vt:lpstr>
      <vt:lpstr>Slide 4</vt:lpstr>
      <vt:lpstr>Slide 5</vt:lpstr>
      <vt:lpstr>Slide 6</vt:lpstr>
      <vt:lpstr>Slide 7</vt:lpstr>
      <vt:lpstr>Slide 8</vt:lpstr>
      <vt:lpstr>Physiology</vt:lpstr>
      <vt:lpstr> what does the kidney do?</vt:lpstr>
      <vt:lpstr>Acute Renal Failure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Scenarios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Radiocontrast-Induced  Acute Renal Failure</vt:lpstr>
      <vt:lpstr>Slide 36</vt:lpstr>
      <vt:lpstr>Slide 37</vt:lpstr>
      <vt:lpstr>Slide 38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RENAL FAILURE</dc:title>
  <dc:creator/>
  <cp:lastModifiedBy>abd</cp:lastModifiedBy>
  <cp:revision>12</cp:revision>
  <dcterms:created xsi:type="dcterms:W3CDTF">2006-08-16T00:00:00Z</dcterms:created>
  <dcterms:modified xsi:type="dcterms:W3CDTF">2013-12-03T03:22:47Z</dcterms:modified>
</cp:coreProperties>
</file>