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3" r:id="rId1"/>
  </p:sldMasterIdLst>
  <p:sldIdLst>
    <p:sldId id="256" r:id="rId2"/>
    <p:sldId id="278" r:id="rId3"/>
    <p:sldId id="280" r:id="rId4"/>
    <p:sldId id="257" r:id="rId5"/>
    <p:sldId id="282" r:id="rId6"/>
    <p:sldId id="286" r:id="rId7"/>
    <p:sldId id="288" r:id="rId8"/>
    <p:sldId id="291" r:id="rId9"/>
    <p:sldId id="292" r:id="rId10"/>
    <p:sldId id="293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73" r:id="rId22"/>
    <p:sldId id="274" r:id="rId23"/>
    <p:sldId id="268" r:id="rId24"/>
    <p:sldId id="269" r:id="rId25"/>
    <p:sldId id="270" r:id="rId26"/>
    <p:sldId id="271" r:id="rId27"/>
    <p:sldId id="272" r:id="rId28"/>
    <p:sldId id="294" r:id="rId2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E6CF10A1-98F6-4DDE-82D7-7389B899AF35}" type="datetimeFigureOut">
              <a:rPr lang="en-US"/>
              <a:pPr>
                <a:defRPr/>
              </a:pPr>
              <a:t>5/6/2014</a:t>
            </a:fld>
            <a:endParaRPr lang="en-US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0337CFF-8AD6-4475-A8F6-1CAC8F76CED0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7926E-74BE-47BB-A36E-F1F17203AF93}" type="datetimeFigureOut">
              <a:rPr lang="en-US"/>
              <a:pPr>
                <a:defRPr/>
              </a:pPr>
              <a:t>5/6/2014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740064-167C-4984-8BBC-4993463DE73E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F6479-ADE4-4E5D-BEC4-852E5263C651}" type="datetimeFigureOut">
              <a:rPr lang="en-US"/>
              <a:pPr>
                <a:defRPr/>
              </a:pPr>
              <a:t>5/6/2014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2B093C-90DE-4607-90AB-57DAD779A6CD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1169988" y="1946275"/>
            <a:ext cx="3810000" cy="4114800"/>
          </a:xfrm>
        </p:spPr>
        <p:txBody>
          <a:bodyPr>
            <a:normAutofit/>
          </a:bodyPr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32388" y="1946275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C06AE-8C24-43EB-8CD5-292558593E5E}" type="datetimeFigureOut">
              <a:rPr lang="en-US"/>
              <a:pPr>
                <a:defRPr/>
              </a:pPr>
              <a:t>5/6/2014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672973-1B92-4173-9E47-B14D742450C3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10E414-5D93-4514-A7E1-C46F683A2AD1}" type="datetimeFigureOut">
              <a:rPr lang="en-US"/>
              <a:pPr>
                <a:defRPr/>
              </a:pPr>
              <a:t>5/6/2014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49FB9B-28BF-40F5-A650-498FCFAA3857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468671A-655C-47C4-8558-3149DCB4FB17}" type="datetimeFigureOut">
              <a:rPr lang="en-US"/>
              <a:pPr>
                <a:defRPr/>
              </a:pPr>
              <a:t>5/6/2014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5324D4-0C40-4E41-AE1A-2C9E2094C706}" type="slidenum">
              <a:rPr lang="ar-SA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91A1288-004F-45DE-B89F-DCB0E74235CE}" type="datetimeFigureOut">
              <a:rPr lang="en-US"/>
              <a:pPr>
                <a:defRPr/>
              </a:pPr>
              <a:t>5/6/2014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C06D77-048E-4FE6-B2FF-7311B1A04D9D}" type="slidenum">
              <a:rPr lang="ar-SA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4BE31E-8F63-4AAF-B7EE-4F34FC893A53}" type="datetimeFigureOut">
              <a:rPr lang="en-US"/>
              <a:pPr>
                <a:defRPr/>
              </a:pPr>
              <a:t>5/6/2014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F1F2A5-C465-4084-95A2-EFFB8604E5C2}" type="slidenum">
              <a:rPr lang="ar-SA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449B29E-485D-472C-8230-C1CC8D11AA71}" type="datetimeFigureOut">
              <a:rPr lang="en-US"/>
              <a:pPr>
                <a:defRPr/>
              </a:pPr>
              <a:t>5/6/2014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3F7542-B53D-4BFF-8C44-F1CC1245376D}" type="slidenum">
              <a:rPr lang="ar-SA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D23E1-0331-4F80-8FFB-94D0ED888B1D}" type="datetimeFigureOut">
              <a:rPr lang="en-US"/>
              <a:pPr>
                <a:defRPr/>
              </a:pPr>
              <a:t>5/6/2014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F5F311-18E5-4671-B2B3-B088C4306F80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17E0003-A83F-438A-BB16-BFF3FB314D52}" type="datetimeFigureOut">
              <a:rPr lang="en-US"/>
              <a:pPr>
                <a:defRPr/>
              </a:pPr>
              <a:t>5/6/2014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52541E-FBDE-40EA-BCF5-2D0FF53D94EB}" type="slidenum">
              <a:rPr lang="ar-SA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E38D855D-411E-4FBF-9099-4F34EACEC128}" type="datetimeFigureOut">
              <a:rPr lang="en-US"/>
              <a:pPr>
                <a:defRPr/>
              </a:pPr>
              <a:t>5/6/2014</a:t>
            </a:fld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7CA5F8-EFDA-41B7-80AB-D153880B6E6D}" type="slidenum">
              <a:rPr lang="ar-SA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C994B1EA-EEB3-4376-9710-5A3A1747D598}" type="datetimeFigureOut">
              <a:rPr lang="en-US"/>
              <a:pPr>
                <a:defRPr/>
              </a:pPr>
              <a:t>5/6/2014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Lucida Sans Unicode" pitchFamily="34" charset="0"/>
              </a:defRPr>
            </a:lvl1pPr>
          </a:lstStyle>
          <a:p>
            <a:fld id="{E59FCAF6-BDCD-4C5A-A25D-8AB1D7375B74}" type="slidenum">
              <a:rPr lang="ar-SA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7" r:id="rId2"/>
    <p:sldLayoutId id="2147483809" r:id="rId3"/>
    <p:sldLayoutId id="2147483810" r:id="rId4"/>
    <p:sldLayoutId id="2147483811" r:id="rId5"/>
    <p:sldLayoutId id="2147483812" r:id="rId6"/>
    <p:sldLayoutId id="2147483806" r:id="rId7"/>
    <p:sldLayoutId id="2147483813" r:id="rId8"/>
    <p:sldLayoutId id="2147483814" r:id="rId9"/>
    <p:sldLayoutId id="2147483805" r:id="rId10"/>
    <p:sldLayoutId id="2147483804" r:id="rId11"/>
    <p:sldLayoutId id="2147483803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Medical Emergencies</a:t>
            </a:r>
            <a:endParaRPr lang="en-US" dirty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/>
          <a:lstStyle/>
          <a:p>
            <a:pPr marR="0" eaLnBrk="1" hangingPunct="1"/>
            <a:r>
              <a:rPr lang="en-US" smtClean="0"/>
              <a:t>Dr Ashraf Abu Karaky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57200" y="1481138"/>
            <a:ext cx="4038600" cy="4525962"/>
          </a:xfrm>
        </p:spPr>
        <p:txBody>
          <a:bodyPr>
            <a:normAutofit lnSpcReduction="10000"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mtClean="0"/>
              <a:t>	A morbid patient not expected to survive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mtClean="0"/>
              <a:t>Example: 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smtClean="0"/>
              <a:t>- End stage renal disease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smtClean="0"/>
              <a:t>- End stage hepatic disease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smtClean="0"/>
              <a:t>- Terminal cancer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smtClean="0"/>
              <a:t>- End stage infectious disease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648200" y="1481138"/>
            <a:ext cx="4038600" cy="4525962"/>
          </a:xfrm>
        </p:spPr>
        <p:txBody>
          <a:bodyPr>
            <a:normAutofit lnSpcReduction="10000"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mtClean="0"/>
              <a:t>Elective treatment definitely contraindicated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en-US" smtClean="0"/>
          </a:p>
          <a:p>
            <a:pPr marL="365760" indent="-256032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mtClean="0"/>
              <a:t>	Emergency care only to relieve pain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smtClean="0"/>
          </a:p>
        </p:txBody>
      </p:sp>
      <p:sp>
        <p:nvSpPr>
          <p:cNvPr id="19460" name="Date Placeholder 4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F6940BF-821A-402B-9842-82551F269D71}" type="datetime1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5/6/2014</a:t>
            </a:fld>
            <a:endParaRPr lang="en-US" smtClean="0"/>
          </a:p>
        </p:txBody>
      </p:sp>
      <p:sp>
        <p:nvSpPr>
          <p:cNvPr id="19461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1DE68263-2939-4AC7-9F60-AB69006EBF8A}" type="slidenum">
              <a:rPr lang="ar-SA"/>
              <a:pPr/>
              <a:t>10</a:t>
            </a:fld>
            <a:endParaRPr lang="en-US"/>
          </a:p>
        </p:txBody>
      </p:sp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mtClean="0"/>
              <a:t>ASA V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en-US" smtClean="0"/>
              <a:t>• Collapse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US" smtClean="0"/>
              <a:t>• Chest pain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US" smtClean="0"/>
              <a:t>• Shortness of breath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US" smtClean="0"/>
              <a:t>• Mental disturbances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US" smtClean="0"/>
              <a:t>• Reactions to drugs or sedation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US" smtClean="0"/>
              <a:t>• Bleeding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en-US" smtClean="0"/>
              <a:t>• Simple faint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US" smtClean="0"/>
              <a:t>• Diabetic collapse secondary to hypoglycaemia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US" smtClean="0"/>
              <a:t>• Epileptic seizure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US" smtClean="0"/>
              <a:t>• Anaphylaxis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US" smtClean="0"/>
              <a:t>• Cardiac arrest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US" smtClean="0"/>
              <a:t>• Stroke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US" smtClean="0"/>
              <a:t>• Adrenal crisis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dirty="0" smtClean="0"/>
              <a:t>Likely causes of sudden loss of consciousness and collapse</a:t>
            </a:r>
            <a:br>
              <a:rPr lang="en-US" sz="2800" dirty="0" smtClean="0"/>
            </a:b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sz="2400" dirty="0"/>
              <a:t>• </a:t>
            </a:r>
            <a:r>
              <a:rPr lang="en-US" sz="2400" dirty="0" smtClean="0"/>
              <a:t> Repeatedly </a:t>
            </a:r>
            <a:r>
              <a:rPr lang="en-US" sz="2400" dirty="0"/>
              <a:t>assessing the patient whilst undertaking treatment</a:t>
            </a:r>
            <a:r>
              <a:rPr lang="en-US" sz="2400" dirty="0" smtClean="0"/>
              <a:t>, noting any changes in appearance or </a:t>
            </a:r>
            <a:r>
              <a:rPr lang="en-US" sz="2400" dirty="0" err="1" smtClean="0"/>
              <a:t>behaviour</a:t>
            </a:r>
            <a:r>
              <a:rPr lang="en-US" sz="2400" dirty="0" smtClean="0"/>
              <a:t>.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en-US" sz="2400" dirty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sz="2400" dirty="0" smtClean="0"/>
              <a:t>•     </a:t>
            </a:r>
            <a:r>
              <a:rPr lang="en-US" sz="2400" dirty="0"/>
              <a:t>Never </a:t>
            </a:r>
            <a:r>
              <a:rPr lang="en-US" sz="2400" dirty="0" err="1"/>
              <a:t>practising</a:t>
            </a:r>
            <a:r>
              <a:rPr lang="en-US" sz="2400" dirty="0"/>
              <a:t> dentistry without another </a:t>
            </a:r>
            <a:r>
              <a:rPr lang="en-US" sz="2400" dirty="0" smtClean="0"/>
              <a:t>competent adult in the room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dirty="0" smtClean="0"/>
              <a:t>Always having accessible the telephone numbers for the emergency services and nearest hospital accident and emergency department. The patient’s general medical practitioner details should be recorded in the notes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sz="2400" dirty="0" smtClean="0"/>
              <a:t>•     Training staff in emergency service contact protocols and emergency procedures: this should be repeated annually.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en-US" sz="1800" dirty="0" smtClean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en-US" sz="1800" dirty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PREVENTION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All dental clinics should have a defined protocol for how the emergency services are to be alerted. The protocol should include clear directions for the emergency services to locate and access the clinic and, in a large building, a member of the team should meet the paramedics at the main entrance.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>
              <a:buFont typeface="Wingdings 3" pitchFamily="18" charset="2"/>
              <a:buNone/>
            </a:pPr>
            <a:endParaRPr lang="en-US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dirty="0" smtClean="0"/>
              <a:t>• Having a readily accessible emergency drugs box and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dirty="0" smtClean="0"/>
              <a:t>equipment checked on a weekly basis 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dirty="0" smtClean="0"/>
              <a:t>• Taking a careful medical history, assessment of disease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dirty="0" smtClean="0"/>
              <a:t>severity, careful treatment scheduling and planning and,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dirty="0" smtClean="0"/>
              <a:t>in some cases, administration of medication prior to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dirty="0" smtClean="0"/>
              <a:t>treatment.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dirty="0" smtClean="0"/>
              <a:t>• Using the simple intervention of laying the patient supine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dirty="0" smtClean="0"/>
              <a:t>prior to giving local analgesia (LA) will prevent virtually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dirty="0" smtClean="0"/>
              <a:t>all simple faints – the commonest emergency.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dirty="0" smtClean="0"/>
              <a:t>• Ensuring diabetic patients have had their normal meals,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dirty="0" smtClean="0"/>
              <a:t>appropriately administered medication, and are treated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dirty="0" smtClean="0"/>
              <a:t>early in the morning session or immediately after lunch is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dirty="0" smtClean="0"/>
              <a:t>likely to prevent </a:t>
            </a:r>
            <a:r>
              <a:rPr lang="en-US" dirty="0" err="1" smtClean="0"/>
              <a:t>hypoglycaemic</a:t>
            </a:r>
            <a:r>
              <a:rPr lang="en-US" dirty="0" smtClean="0"/>
              <a:t> collapse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b="1" dirty="0" smtClean="0"/>
              <a:t>A</a:t>
            </a:r>
            <a:r>
              <a:rPr lang="en-US" dirty="0" smtClean="0"/>
              <a:t>    Airway </a:t>
            </a:r>
            <a:r>
              <a:rPr lang="en-US" dirty="0"/>
              <a:t>Identify foreign body obstruction and </a:t>
            </a:r>
            <a:r>
              <a:rPr lang="en-US" dirty="0" err="1" smtClean="0"/>
              <a:t>stridor</a:t>
            </a:r>
            <a:endParaRPr lang="en-US" dirty="0" smtClean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b="1" dirty="0" smtClean="0"/>
              <a:t>B</a:t>
            </a:r>
            <a:r>
              <a:rPr lang="en-US" dirty="0" smtClean="0"/>
              <a:t>    Breathing </a:t>
            </a:r>
            <a:r>
              <a:rPr lang="en-US" dirty="0"/>
              <a:t>Document respiratory rate, use of accessory muscles,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dirty="0" smtClean="0"/>
              <a:t>      Presence of wheeze or cyanosis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dirty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b="1" dirty="0" smtClean="0"/>
              <a:t>C</a:t>
            </a:r>
            <a:r>
              <a:rPr lang="en-US" dirty="0" smtClean="0"/>
              <a:t>    Circulation </a:t>
            </a:r>
            <a:r>
              <a:rPr lang="en-US" dirty="0"/>
              <a:t>Assess skin </a:t>
            </a:r>
            <a:r>
              <a:rPr lang="en-US" dirty="0" err="1"/>
              <a:t>colour</a:t>
            </a:r>
            <a:r>
              <a:rPr lang="en-US" dirty="0"/>
              <a:t> and temperature, estimate capillary refill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dirty="0" smtClean="0"/>
              <a:t>       time </a:t>
            </a:r>
            <a:r>
              <a:rPr lang="en-US" dirty="0"/>
              <a:t>(normally, this is 2 seconds with hand above heart</a:t>
            </a:r>
            <a:r>
              <a:rPr lang="en-US" dirty="0" smtClean="0"/>
              <a:t>), assess rate of pulse (normal is 70 beats/min)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en-US" dirty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b="1" dirty="0" smtClean="0"/>
              <a:t>D</a:t>
            </a:r>
            <a:r>
              <a:rPr lang="en-US" dirty="0" smtClean="0"/>
              <a:t>   Disability </a:t>
            </a:r>
            <a:r>
              <a:rPr lang="en-US" dirty="0"/>
              <a:t>Assess conscious </a:t>
            </a:r>
            <a:r>
              <a:rPr lang="en-US" dirty="0" smtClean="0"/>
              <a:t>level</a:t>
            </a:r>
            <a:endParaRPr lang="en-US" b="1" dirty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• </a:t>
            </a:r>
            <a:r>
              <a:rPr lang="en-US" b="1" dirty="0"/>
              <a:t>Alert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• responds to </a:t>
            </a:r>
            <a:r>
              <a:rPr lang="en-US" b="1" dirty="0"/>
              <a:t>Voice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• responds to </a:t>
            </a:r>
            <a:r>
              <a:rPr lang="en-US" b="1" dirty="0"/>
              <a:t>Painful stimulus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• Blood glucose </a:t>
            </a:r>
            <a:r>
              <a:rPr lang="en-US" b="1" dirty="0"/>
              <a:t>Unresponsive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b="1" dirty="0" smtClean="0"/>
              <a:t>E</a:t>
            </a:r>
            <a:r>
              <a:rPr lang="en-US" dirty="0" smtClean="0"/>
              <a:t>    Exposure </a:t>
            </a:r>
            <a:r>
              <a:rPr lang="en-US" dirty="0"/>
              <a:t>Respecting the patient’s dignity, try to elicit the cause of acute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dirty="0" smtClean="0"/>
              <a:t>    deterioration </a:t>
            </a:r>
            <a:r>
              <a:rPr lang="en-US" dirty="0"/>
              <a:t>(e.g. rash, or signs of recreational drug use)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MANAGING EMERGENCIES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dirty="0"/>
              <a:t>• collapse at the sight of a needle or during an injection is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dirty="0"/>
              <a:t>likely to be a simple faint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dirty="0"/>
              <a:t>• following some minutes after an injection of penicillin,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dirty="0"/>
              <a:t>collapse is more likely to be due to anaphylaxis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dirty="0"/>
              <a:t>• collapse of a diabetic at lunchtime, for example, is likely </a:t>
            </a:r>
            <a:r>
              <a:rPr lang="en-US" dirty="0" smtClean="0"/>
              <a:t>to be caused by </a:t>
            </a:r>
            <a:r>
              <a:rPr lang="en-US" dirty="0" err="1" smtClean="0"/>
              <a:t>hypoglycaemia</a:t>
            </a:r>
            <a:endParaRPr lang="en-US" dirty="0" smtClean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en-US" dirty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dirty="0" smtClean="0"/>
              <a:t>• </a:t>
            </a:r>
            <a:r>
              <a:rPr lang="en-US" dirty="0"/>
              <a:t>collapse of a patient with angina or previous myocardial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dirty="0"/>
              <a:t>infarction may be caused by a new or further myocardial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dirty="0"/>
              <a:t>infarction.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COLLAPSE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en-US" smtClean="0"/>
              <a:t>Signs and symptoms o: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US" smtClean="0"/>
              <a:t>• premonitory dizziness, weakness or nausea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US" smtClean="0"/>
              <a:t>• pallor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US" smtClean="0"/>
              <a:t>• cold clammy skin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US" smtClean="0"/>
              <a:t>• dilated pupils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US" smtClean="0"/>
              <a:t>• pulse is initially slow and weak, then rapid and full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US" smtClean="0"/>
              <a:t>• loss of consciousness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simple faint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en-US" smtClean="0"/>
              <a:t>Lie individuals flat, ideally with their legs raised.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US" smtClean="0"/>
              <a:t>Leave them in this position until fully recovered.</a:t>
            </a:r>
          </a:p>
          <a:p>
            <a:pPr eaLnBrk="1" hangingPunct="1"/>
            <a:r>
              <a:rPr lang="en-US" smtClean="0"/>
              <a:t> Slowly return the chair to the upright position</a:t>
            </a:r>
          </a:p>
          <a:p>
            <a:pPr eaLnBrk="1" hangingPunct="1"/>
            <a:r>
              <a:rPr lang="en-US" smtClean="0"/>
              <a:t>Record that the event occurred and identify the likely cause.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US" smtClean="0"/>
              <a:t>• Aim to prevent further episodes.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MANAGEMENT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i="1" smtClean="0"/>
              <a:t>Management of Medical Emergencies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219200" y="1981200"/>
            <a:ext cx="8229600" cy="4114800"/>
          </a:xfrm>
        </p:spPr>
        <p:txBody>
          <a:bodyPr/>
          <a:lstStyle/>
          <a:p>
            <a:pPr eaLnBrk="1" hangingPunct="1"/>
            <a:r>
              <a:rPr lang="en-US" sz="2800" i="1" smtClean="0">
                <a:solidFill>
                  <a:srgbClr val="FFFFFF"/>
                </a:solidFill>
              </a:rPr>
              <a:t>Medical emergencies can and do happen</a:t>
            </a:r>
            <a:endParaRPr lang="en-US" sz="2800" smtClean="0">
              <a:solidFill>
                <a:srgbClr val="FFFFFF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en-US" sz="2400" b="1" smtClean="0"/>
          </a:p>
          <a:p>
            <a:pPr marL="3198813" lvl="1" eaLnBrk="1" hangingPunct="1"/>
            <a:r>
              <a:rPr lang="en-US" sz="2800" b="1" smtClean="0"/>
              <a:t>Advances in medicine</a:t>
            </a:r>
          </a:p>
          <a:p>
            <a:pPr marL="3198813" lvl="1" eaLnBrk="1" hangingPunct="1"/>
            <a:r>
              <a:rPr lang="en-US" sz="2800" b="1" smtClean="0"/>
              <a:t>Longer lifespan</a:t>
            </a:r>
          </a:p>
          <a:p>
            <a:pPr marL="3198813" lvl="1" eaLnBrk="1" hangingPunct="1"/>
            <a:r>
              <a:rPr lang="en-US" sz="2800" b="1" smtClean="0"/>
              <a:t>Multiple medications</a:t>
            </a:r>
          </a:p>
          <a:p>
            <a:pPr marL="3198813" lvl="1" eaLnBrk="1" hangingPunct="1"/>
            <a:r>
              <a:rPr lang="en-US" sz="2800" b="1" smtClean="0"/>
              <a:t>Medically compromised</a:t>
            </a:r>
          </a:p>
          <a:p>
            <a:pPr marL="3198813" lvl="1" eaLnBrk="1" hangingPunct="1"/>
            <a:r>
              <a:rPr lang="en-US" sz="2800" b="1" smtClean="0"/>
              <a:t>Longer appointments</a:t>
            </a:r>
          </a:p>
        </p:txBody>
      </p:sp>
      <p:sp>
        <p:nvSpPr>
          <p:cNvPr id="11268" name="Date Placeholder 4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34D6A95-8D84-4077-B84B-899AFB4AC4E0}" type="datetime1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5/6/2014</a:t>
            </a:fld>
            <a:endParaRPr lang="en-US" smtClean="0"/>
          </a:p>
        </p:txBody>
      </p:sp>
      <p:sp>
        <p:nvSpPr>
          <p:cNvPr id="11269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F320AE69-8FAE-4DBF-B0E4-13B7454191E3}" type="slidenum">
              <a:rPr lang="ar-SA"/>
              <a:pPr/>
              <a:t>2</a:t>
            </a:fld>
            <a:endParaRPr lang="en-US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en-US" smtClean="0"/>
              <a:t>Diagnosis is as follows:</a:t>
            </a:r>
          </a:p>
          <a:p>
            <a:pPr eaLnBrk="1" hangingPunct="1"/>
            <a:r>
              <a:rPr lang="en-US" smtClean="0"/>
              <a:t>facial flushing, itching, paraesthesiae, oedema or sometimes</a:t>
            </a:r>
          </a:p>
          <a:p>
            <a:pPr eaLnBrk="1" hangingPunct="1"/>
            <a:r>
              <a:rPr lang="en-US" smtClean="0"/>
              <a:t>urticaria, or peripheral cold clammy skin</a:t>
            </a:r>
          </a:p>
          <a:p>
            <a:pPr eaLnBrk="1" hangingPunct="1"/>
            <a:r>
              <a:rPr lang="en-US" smtClean="0"/>
              <a:t>stridor or wheeze</a:t>
            </a:r>
          </a:p>
          <a:p>
            <a:pPr eaLnBrk="1" hangingPunct="1"/>
            <a:r>
              <a:rPr lang="en-US" smtClean="0"/>
              <a:t>abdominal pain, nausea</a:t>
            </a:r>
          </a:p>
          <a:p>
            <a:pPr eaLnBrk="1" hangingPunct="1"/>
            <a:r>
              <a:rPr lang="en-US" smtClean="0"/>
              <a:t>loss of consciousness</a:t>
            </a:r>
          </a:p>
          <a:p>
            <a:pPr eaLnBrk="1" hangingPunct="1"/>
            <a:r>
              <a:rPr lang="en-US" smtClean="0"/>
              <a:t>pallor going on to cyanosis</a:t>
            </a:r>
          </a:p>
          <a:p>
            <a:pPr eaLnBrk="1" hangingPunct="1"/>
            <a:r>
              <a:rPr lang="en-US" smtClean="0"/>
              <a:t>rapid, weak or impalpable pulse.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Anaphylaxis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• </a:t>
            </a:r>
            <a:r>
              <a:rPr lang="en-US" dirty="0"/>
              <a:t>Cardiac arrest can occur in a patient with no previous history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of cardiac problems, but is more likely in those with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a history of </a:t>
            </a:r>
            <a:r>
              <a:rPr lang="en-US" dirty="0" err="1"/>
              <a:t>ischaemic</a:t>
            </a:r>
            <a:r>
              <a:rPr lang="en-US" dirty="0"/>
              <a:t> heart disease, diabetics and older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people.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• Previous angina or myocardial infarction predisposes to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cardiac arrest.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• Ventricular fibrillation accounts for most sudden cardiac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arrests. Causes are myocardial infarction, hypoxia, drug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overdose, anaphylaxis or severe hypotension.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• After airway and breathing assessment, basic life support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(BLS) needs to be initiated immediately to maintain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adequate cerebral perfusion until the underlying cause is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reversed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Cardiac arrest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• </a:t>
            </a:r>
            <a:r>
              <a:rPr lang="en-US" dirty="0" err="1"/>
              <a:t>Hypoglycaemia</a:t>
            </a:r>
            <a:r>
              <a:rPr lang="en-US" dirty="0"/>
              <a:t> is the most dangerous complication of diabetes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dirty="0"/>
              <a:t>mellitus because the brain becomes starved of glucose.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• Diabetics treated with insulin, those with poor blood glucose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dirty="0"/>
              <a:t>control or poor awareness of their </a:t>
            </a:r>
            <a:r>
              <a:rPr lang="en-US" dirty="0" err="1"/>
              <a:t>hypoglycaemic</a:t>
            </a:r>
            <a:endParaRPr lang="en-US" dirty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dirty="0"/>
              <a:t>episodes have a greater chance of losing consciousness.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• Remember a collapse in a diabetic may be caused by other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dirty="0"/>
              <a:t>emergencies, for example a faint or myocardial </a:t>
            </a:r>
            <a:r>
              <a:rPr lang="en-US" dirty="0" err="1" smtClean="0"/>
              <a:t>infarction</a:t>
            </a:r>
            <a:r>
              <a:rPr lang="en-US" dirty="0" err="1"/>
              <a:t>Ischaemic</a:t>
            </a:r>
            <a:r>
              <a:rPr lang="en-US" dirty="0"/>
              <a:t> heart disease is common in long-standing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diabetes.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• </a:t>
            </a:r>
            <a:r>
              <a:rPr lang="en-US" dirty="0" err="1"/>
              <a:t>Hypoglycaemia</a:t>
            </a:r>
            <a:r>
              <a:rPr lang="en-US" dirty="0"/>
              <a:t> may present as a deepening drowsiness,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dirty="0"/>
              <a:t>disorientation, excitability or aggressiveness, especially if it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dirty="0"/>
              <a:t>is known that a meal has been missed.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Diabetic collapse: </a:t>
            </a:r>
            <a:r>
              <a:rPr lang="en-US" dirty="0" err="1" smtClean="0"/>
              <a:t>hypoglycaemia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Content Placeholder 3" descr="slide-1-638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609600" y="457200"/>
            <a:ext cx="7924800" cy="5557838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Content Placeholder 3" descr="slide-2-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81000" y="228600"/>
            <a:ext cx="8305800" cy="5786438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Content Placeholder 3" descr="slide-3-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304800"/>
            <a:ext cx="9144000" cy="74676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Content Placeholder 3" descr="slide-4-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304800"/>
            <a:ext cx="9144000" cy="68580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Content Placeholder 3" descr="slide-6-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677400" cy="76200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Thank you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56032" eaLnBrk="1" hangingPunct="1">
              <a:buClr>
                <a:srgbClr val="00FFFF"/>
              </a:buClr>
              <a:buSzPct val="75000"/>
              <a:buFont typeface="Wingdings" pitchFamily="2" charset="2"/>
              <a:buChar char="n"/>
              <a:defRPr/>
            </a:pPr>
            <a:r>
              <a:rPr lang="en-US" dirty="0" smtClean="0">
                <a:solidFill>
                  <a:srgbClr val="FFFFFF"/>
                </a:solidFill>
              </a:rPr>
              <a:t>A survey done in the 90’s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FFFF"/>
                </a:solidFill>
              </a:rPr>
              <a:t>showed that, over a </a:t>
            </a:r>
            <a:r>
              <a:rPr lang="en-US" kern="0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</a:rPr>
              <a:t>A</a:t>
            </a:r>
            <a:r>
              <a:rPr lang="en-US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</a:rPr>
              <a:t> survey done in the 90’s showed that, over a 10 year period, 90% of dentists have encountered at least one medical emergencies.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err="1" smtClean="0">
                <a:solidFill>
                  <a:srgbClr val="FFFFFF"/>
                </a:solidFill>
              </a:rPr>
              <a:t>riod</a:t>
            </a:r>
            <a:r>
              <a:rPr lang="en-US" dirty="0" smtClean="0">
                <a:solidFill>
                  <a:srgbClr val="FFFFFF"/>
                </a:solidFill>
              </a:rPr>
              <a:t>, 90% of dentists have encountered at least one medical emergencies.</a:t>
            </a:r>
          </a:p>
        </p:txBody>
      </p:sp>
      <p:sp>
        <p:nvSpPr>
          <p:cNvPr id="12291" name="Date Placeholder 3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323854D-E8F9-47E9-80DA-1A4D31F799AE}" type="datetime1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5/6/2014</a:t>
            </a:fld>
            <a:endParaRPr lang="en-US" smtClean="0"/>
          </a:p>
        </p:txBody>
      </p:sp>
      <p:sp>
        <p:nvSpPr>
          <p:cNvPr id="12292" name="Slide Number Placeholder 5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0B8EE3F3-B738-46AB-951B-EA853A13B9A6}" type="slidenum">
              <a:rPr lang="ar-SA"/>
              <a:pPr/>
              <a:t>3</a:t>
            </a:fld>
            <a:endParaRPr lang="en-US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i="1" smtClean="0"/>
              <a:t>Incidence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en-US" smtClean="0"/>
              <a:t>• Be prepared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US" smtClean="0"/>
              <a:t>• Access to appropriate drugs and equipment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US" smtClean="0"/>
              <a:t>• Training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US" smtClean="0"/>
              <a:t>• Who to call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US" smtClean="0"/>
              <a:t>• Medical history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PHYSICAL EVALUATION</a:t>
            </a:r>
          </a:p>
          <a:p>
            <a:pPr eaLnBrk="1" hangingPunct="1"/>
            <a:r>
              <a:rPr lang="en-US" smtClean="0"/>
              <a:t>Length of time since last evaluation</a:t>
            </a:r>
          </a:p>
          <a:p>
            <a:pPr eaLnBrk="1" hangingPunct="1"/>
            <a:r>
              <a:rPr lang="en-US" smtClean="0"/>
              <a:t>Vital signs</a:t>
            </a:r>
          </a:p>
          <a:p>
            <a:pPr eaLnBrk="1" hangingPunct="1"/>
            <a:r>
              <a:rPr lang="en-US" smtClean="0"/>
              <a:t>Visual inspection of patients</a:t>
            </a:r>
          </a:p>
          <a:p>
            <a:pPr eaLnBrk="1" hangingPunct="1"/>
            <a:r>
              <a:rPr lang="en-US" smtClean="0"/>
              <a:t>Referral to physician</a:t>
            </a:r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</p:txBody>
      </p:sp>
      <p:sp>
        <p:nvSpPr>
          <p:cNvPr id="14339" name="Date Placeholder 3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F8407BA-A383-40B6-A0C5-F1E73135E6C4}" type="datetime1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5/6/2014</a:t>
            </a:fld>
            <a:endParaRPr lang="en-US" smtClean="0"/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6AE13AC5-9A17-4E14-846F-7069CF963E46}" type="slidenum">
              <a:rPr lang="ar-SA"/>
              <a:pPr/>
              <a:t>5</a:t>
            </a:fld>
            <a:endParaRPr lang="en-US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Prevention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381000" y="1981200"/>
            <a:ext cx="3124200" cy="4114800"/>
          </a:xfrm>
        </p:spPr>
        <p:txBody>
          <a:bodyPr/>
          <a:lstStyle/>
          <a:p>
            <a:pPr eaLnBrk="1" hangingPunct="1"/>
            <a:r>
              <a:rPr lang="en-US" smtClean="0"/>
              <a:t>A patient without systemic disease</a:t>
            </a:r>
          </a:p>
          <a:p>
            <a:pPr eaLnBrk="1" hangingPunct="1"/>
            <a:r>
              <a:rPr lang="en-US" smtClean="0"/>
              <a:t>A normal healthy patient</a:t>
            </a:r>
          </a:p>
        </p:txBody>
      </p:sp>
      <p:sp>
        <p:nvSpPr>
          <p:cNvPr id="14339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294188" y="1946275"/>
            <a:ext cx="4648200" cy="4114800"/>
          </a:xfrm>
        </p:spPr>
        <p:txBody>
          <a:bodyPr/>
          <a:lstStyle/>
          <a:p>
            <a:pPr eaLnBrk="1" hangingPunct="1"/>
            <a:r>
              <a:rPr lang="en-US" smtClean="0"/>
              <a:t>Can tolerate stress involved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	In dental treatment</a:t>
            </a:r>
          </a:p>
          <a:p>
            <a:pPr eaLnBrk="1" hangingPunct="1"/>
            <a:r>
              <a:rPr lang="en-US" smtClean="0"/>
              <a:t>No added risk of serious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	 Complications</a:t>
            </a:r>
          </a:p>
          <a:p>
            <a:pPr eaLnBrk="1" hangingPunct="1"/>
            <a:r>
              <a:rPr lang="en-US" smtClean="0"/>
              <a:t>Treatment modification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	Usually not necessary</a:t>
            </a:r>
          </a:p>
        </p:txBody>
      </p:sp>
      <p:sp>
        <p:nvSpPr>
          <p:cNvPr id="15364" name="Date Placeholder 4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D7B8210-6992-4DDA-8597-2086710AD811}" type="datetime1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5/6/2014</a:t>
            </a:fld>
            <a:endParaRPr lang="en-US" smtClean="0"/>
          </a:p>
        </p:txBody>
      </p:sp>
      <p:sp>
        <p:nvSpPr>
          <p:cNvPr id="15365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1DD6BB2E-74A2-4FE4-B73C-346CD403FD08}" type="slidenum">
              <a:rPr lang="ar-SA"/>
              <a:pPr/>
              <a:t>6</a:t>
            </a:fld>
            <a:endParaRPr lang="en-US"/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mtClean="0"/>
              <a:t>ASA I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027"/>
          <p:cNvSpPr>
            <a:spLocks noGrp="1" noChangeArrowheads="1"/>
          </p:cNvSpPr>
          <p:nvPr>
            <p:ph sz="half" idx="1"/>
          </p:nvPr>
        </p:nvSpPr>
        <p:spPr>
          <a:xfrm>
            <a:off x="381000" y="1981200"/>
            <a:ext cx="3733800" cy="4114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A patient with mild systemic disease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Example: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-Well-controlled diabetic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-Well-controlled asthma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-ASA I with anxiety</a:t>
            </a:r>
          </a:p>
        </p:txBody>
      </p:sp>
      <p:sp>
        <p:nvSpPr>
          <p:cNvPr id="15363" name="Rectangle 1028"/>
          <p:cNvSpPr>
            <a:spLocks noGrp="1" noChangeArrowheads="1"/>
          </p:cNvSpPr>
          <p:nvPr>
            <p:ph sz="half" idx="2"/>
          </p:nvPr>
        </p:nvSpPr>
        <p:spPr>
          <a:xfrm>
            <a:off x="4648200" y="1481138"/>
            <a:ext cx="4038600" cy="4525962"/>
          </a:xfrm>
        </p:spPr>
        <p:txBody>
          <a:bodyPr/>
          <a:lstStyle/>
          <a:p>
            <a:pPr eaLnBrk="1" hangingPunct="1"/>
            <a:r>
              <a:rPr lang="en-US" sz="2400" smtClean="0"/>
              <a:t>Represent minimal risk during dental treatment</a:t>
            </a:r>
          </a:p>
          <a:p>
            <a:pPr eaLnBrk="1" hangingPunct="1"/>
            <a:r>
              <a:rPr lang="en-US" sz="2400" smtClean="0"/>
              <a:t>Routine dental treatment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	With minor modifications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	-Short early appointments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	-Antibiotic prophylaxis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	-Sedation</a:t>
            </a:r>
          </a:p>
          <a:p>
            <a:pPr eaLnBrk="1" hangingPunct="1"/>
            <a:endParaRPr lang="en-US" sz="2400" smtClean="0"/>
          </a:p>
        </p:txBody>
      </p:sp>
      <p:sp>
        <p:nvSpPr>
          <p:cNvPr id="16388" name="Date Placeholder 4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282C748-462F-455A-B65E-C140F48051C3}" type="datetime1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5/6/2014</a:t>
            </a:fld>
            <a:endParaRPr lang="en-US" smtClean="0"/>
          </a:p>
        </p:txBody>
      </p:sp>
      <p:sp>
        <p:nvSpPr>
          <p:cNvPr id="16389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AD4FC585-9643-4FB0-8F5A-B6F8D0C0B08D}" type="slidenum">
              <a:rPr lang="ar-SA"/>
              <a:pPr/>
              <a:t>7</a:t>
            </a:fld>
            <a:endParaRPr lang="en-US"/>
          </a:p>
        </p:txBody>
      </p:sp>
      <p:sp>
        <p:nvSpPr>
          <p:cNvPr id="2048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mtClean="0"/>
              <a:t>ASA II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304800" y="1981200"/>
            <a:ext cx="4191000" cy="41148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sz="2400" smtClean="0"/>
              <a:t>A patient with severe systemic disease that limits activity but is not incapacitating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400" smtClean="0"/>
              <a:t>Example: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400" smtClean="0"/>
              <a:t> - a stable angina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400" smtClean="0"/>
              <a:t> - 6 mos. Post - MI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400" smtClean="0"/>
              <a:t> - 6 mos. Post - CVA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400" smtClean="0"/>
              <a:t> - COPD</a:t>
            </a:r>
          </a:p>
        </p:txBody>
      </p:sp>
      <p:sp>
        <p:nvSpPr>
          <p:cNvPr id="16387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648200" y="1481138"/>
            <a:ext cx="4038600" cy="4525962"/>
          </a:xfrm>
        </p:spPr>
        <p:txBody>
          <a:bodyPr/>
          <a:lstStyle/>
          <a:p>
            <a:pPr eaLnBrk="1" hangingPunct="1"/>
            <a:r>
              <a:rPr lang="en-US" sz="2400" smtClean="0"/>
              <a:t>Elective Dental Treatment is not Contraindicated</a:t>
            </a:r>
          </a:p>
          <a:p>
            <a:pPr eaLnBrk="1" hangingPunct="1"/>
            <a:r>
              <a:rPr lang="en-US" sz="2400" smtClean="0"/>
              <a:t>Treatment Modification is Required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	- Reduce Stress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	- Sedation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	- Short Appointments</a:t>
            </a:r>
          </a:p>
          <a:p>
            <a:pPr eaLnBrk="1" hangingPunct="1"/>
            <a:endParaRPr lang="en-US" sz="2400" smtClean="0"/>
          </a:p>
        </p:txBody>
      </p:sp>
      <p:sp>
        <p:nvSpPr>
          <p:cNvPr id="17412" name="Date Placeholder 4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E1CD3A4-8339-435F-B306-7CDBE15FE8DC}" type="datetime1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5/6/2014</a:t>
            </a:fld>
            <a:endParaRPr lang="en-US" smtClean="0"/>
          </a:p>
        </p:txBody>
      </p:sp>
      <p:sp>
        <p:nvSpPr>
          <p:cNvPr id="17413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AAEE5E4B-BD13-4E67-B434-B747F58FAFEB}" type="slidenum">
              <a:rPr lang="ar-SA"/>
              <a:pPr/>
              <a:t>8</a:t>
            </a:fld>
            <a:endParaRPr lang="en-US"/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mtClean="0"/>
              <a:t>ASA III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304800" y="1981200"/>
            <a:ext cx="4191000" cy="4114800"/>
          </a:xfrm>
        </p:spPr>
        <p:txBody>
          <a:bodyPr>
            <a:normAutofit lnSpcReduction="10000"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smtClean="0"/>
              <a:t>   A patient with incapacitating systemic disease that is a constant threat to life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smtClean="0"/>
              <a:t>Example: 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smtClean="0"/>
              <a:t>- Unstable angina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smtClean="0"/>
              <a:t>- M I within 6 months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smtClean="0"/>
              <a:t>- CVA within 6 months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smtClean="0"/>
              <a:t>- BP greater than 200/115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smtClean="0"/>
              <a:t>- Uncontrolled diabetic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648200" y="1481138"/>
            <a:ext cx="4038600" cy="4525962"/>
          </a:xfrm>
        </p:spPr>
        <p:txBody>
          <a:bodyPr>
            <a:normAutofit lnSpcReduction="10000"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smtClean="0"/>
              <a:t>Elective dental care should be postponed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smtClean="0"/>
              <a:t>Emergency dental care only</a:t>
            </a:r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US" sz="2800" smtClean="0"/>
              <a:t>Rx only to control pain and infection</a:t>
            </a:r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US" sz="2800" smtClean="0"/>
              <a:t>Other treatment in hospital</a:t>
            </a:r>
          </a:p>
          <a:p>
            <a:pPr marL="859536" lvl="2" eaLnBrk="1" fontAlgn="auto" hangingPunct="1">
              <a:spcAft>
                <a:spcPts val="0"/>
              </a:spcAft>
              <a:buFont typeface="Wingdings 2"/>
              <a:buChar char=""/>
              <a:defRPr/>
            </a:pPr>
            <a:r>
              <a:rPr lang="en-US" sz="2400" smtClean="0"/>
              <a:t>(I&amp;D, extraction)</a:t>
            </a:r>
          </a:p>
        </p:txBody>
      </p:sp>
      <p:sp>
        <p:nvSpPr>
          <p:cNvPr id="18436" name="Date Placeholder 4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21828D-F7E6-429B-9A9B-2FF4289E8B03}" type="datetime1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5/6/2014</a:t>
            </a:fld>
            <a:endParaRPr lang="en-US" smtClean="0"/>
          </a:p>
        </p:txBody>
      </p:sp>
      <p:sp>
        <p:nvSpPr>
          <p:cNvPr id="18437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6FED2A27-8765-426F-9916-B5E68BE13BB1}" type="slidenum">
              <a:rPr lang="ar-SA"/>
              <a:pPr/>
              <a:t>9</a:t>
            </a:fld>
            <a:endParaRPr lang="en-US"/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mtClean="0"/>
              <a:t>ASA IV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1266</TotalTime>
  <Words>1119</Words>
  <Application>Microsoft Office PowerPoint</Application>
  <PresentationFormat>On-screen Show (4:3)</PresentationFormat>
  <Paragraphs>209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7" baseType="lpstr">
      <vt:lpstr>Arial</vt:lpstr>
      <vt:lpstr>Lucida Sans Unicode</vt:lpstr>
      <vt:lpstr>Wingdings 3</vt:lpstr>
      <vt:lpstr>Verdana</vt:lpstr>
      <vt:lpstr>Wingdings 2</vt:lpstr>
      <vt:lpstr>Calibri</vt:lpstr>
      <vt:lpstr>Wingdings</vt:lpstr>
      <vt:lpstr>Times New Roman</vt:lpstr>
      <vt:lpstr>Concourse</vt:lpstr>
      <vt:lpstr>Medical Emergencies</vt:lpstr>
      <vt:lpstr>Management of Medical Emergencies</vt:lpstr>
      <vt:lpstr>Incidence</vt:lpstr>
      <vt:lpstr>Slide 4</vt:lpstr>
      <vt:lpstr>Prevention</vt:lpstr>
      <vt:lpstr>ASA I </vt:lpstr>
      <vt:lpstr>ASA II</vt:lpstr>
      <vt:lpstr>ASA III</vt:lpstr>
      <vt:lpstr>ASA IV</vt:lpstr>
      <vt:lpstr>ASA V</vt:lpstr>
      <vt:lpstr>Slide 11</vt:lpstr>
      <vt:lpstr>Likely causes of sudden loss of consciousness and collapse </vt:lpstr>
      <vt:lpstr>PREVENTION</vt:lpstr>
      <vt:lpstr>Slide 14</vt:lpstr>
      <vt:lpstr>Slide 15</vt:lpstr>
      <vt:lpstr>MANAGING EMERGENCIES</vt:lpstr>
      <vt:lpstr>COLLAPSE</vt:lpstr>
      <vt:lpstr>simple faint</vt:lpstr>
      <vt:lpstr>MANAGEMENT </vt:lpstr>
      <vt:lpstr>Anaphylaxis</vt:lpstr>
      <vt:lpstr>Cardiac arrest </vt:lpstr>
      <vt:lpstr>Diabetic collapse: hypoglycaemia </vt:lpstr>
      <vt:lpstr>Slide 23</vt:lpstr>
      <vt:lpstr>Slide 24</vt:lpstr>
      <vt:lpstr>Slide 25</vt:lpstr>
      <vt:lpstr>Slide 26</vt:lpstr>
      <vt:lpstr>Slide 27</vt:lpstr>
      <vt:lpstr>Slide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</cp:lastModifiedBy>
  <cp:revision>11</cp:revision>
  <dcterms:created xsi:type="dcterms:W3CDTF">2014-04-19T06:45:14Z</dcterms:created>
  <dcterms:modified xsi:type="dcterms:W3CDTF">2014-05-06T19:03:18Z</dcterms:modified>
</cp:coreProperties>
</file>