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2" r:id="rId1"/>
  </p:sldMasterIdLst>
  <p:notesMasterIdLst>
    <p:notesMasterId r:id="rId51"/>
  </p:notesMasterIdLst>
  <p:sldIdLst>
    <p:sldId id="256" r:id="rId2"/>
    <p:sldId id="257" r:id="rId3"/>
    <p:sldId id="259" r:id="rId4"/>
    <p:sldId id="260" r:id="rId5"/>
    <p:sldId id="262" r:id="rId6"/>
    <p:sldId id="288" r:id="rId7"/>
    <p:sldId id="275" r:id="rId8"/>
    <p:sldId id="264" r:id="rId9"/>
    <p:sldId id="265" r:id="rId10"/>
    <p:sldId id="267" r:id="rId11"/>
    <p:sldId id="284" r:id="rId12"/>
    <p:sldId id="282" r:id="rId13"/>
    <p:sldId id="266" r:id="rId14"/>
    <p:sldId id="271" r:id="rId15"/>
    <p:sldId id="261" r:id="rId16"/>
    <p:sldId id="274" r:id="rId17"/>
    <p:sldId id="283" r:id="rId18"/>
    <p:sldId id="292" r:id="rId19"/>
    <p:sldId id="263" r:id="rId20"/>
    <p:sldId id="268" r:id="rId21"/>
    <p:sldId id="269" r:id="rId22"/>
    <p:sldId id="272" r:id="rId23"/>
    <p:sldId id="287" r:id="rId24"/>
    <p:sldId id="286" r:id="rId25"/>
    <p:sldId id="279" r:id="rId26"/>
    <p:sldId id="280" r:id="rId27"/>
    <p:sldId id="273" r:id="rId28"/>
    <p:sldId id="290" r:id="rId29"/>
    <p:sldId id="289" r:id="rId30"/>
    <p:sldId id="278" r:id="rId31"/>
    <p:sldId id="281" r:id="rId32"/>
    <p:sldId id="276" r:id="rId33"/>
    <p:sldId id="303" r:id="rId34"/>
    <p:sldId id="304" r:id="rId35"/>
    <p:sldId id="277" r:id="rId36"/>
    <p:sldId id="300" r:id="rId37"/>
    <p:sldId id="293" r:id="rId38"/>
    <p:sldId id="294" r:id="rId39"/>
    <p:sldId id="295" r:id="rId40"/>
    <p:sldId id="302" r:id="rId41"/>
    <p:sldId id="299" r:id="rId42"/>
    <p:sldId id="291" r:id="rId43"/>
    <p:sldId id="296" r:id="rId44"/>
    <p:sldId id="306" r:id="rId45"/>
    <p:sldId id="298" r:id="rId46"/>
    <p:sldId id="301" r:id="rId47"/>
    <p:sldId id="305" r:id="rId48"/>
    <p:sldId id="297" r:id="rId49"/>
    <p:sldId id="307" r:id="rId5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0" d="100"/>
          <a:sy n="90" d="100"/>
        </p:scale>
        <p:origin x="-144" y="78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D72C618-31E2-451D-9DC7-C1F904F36FBD}" type="datetimeFigureOut">
              <a:rPr lang="en-IE" smtClean="0"/>
              <a:t>19/03/2014</a:t>
            </a:fld>
            <a:endParaRPr lang="en-IE"/>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79D8989-6B35-474B-8851-25EA09213EED}" type="slidenum">
              <a:rPr lang="en-IE" smtClean="0"/>
              <a:t>‹#›</a:t>
            </a:fld>
            <a:endParaRPr lang="en-IE"/>
          </a:p>
        </p:txBody>
      </p:sp>
    </p:spTree>
    <p:extLst>
      <p:ext uri="{BB962C8B-B14F-4D97-AF65-F5344CB8AC3E}">
        <p14:creationId xmlns:p14="http://schemas.microsoft.com/office/powerpoint/2010/main" val="10935051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679D8989-6B35-474B-8851-25EA09213EED}" type="slidenum">
              <a:rPr lang="en-IE" smtClean="0"/>
              <a:t>16</a:t>
            </a:fld>
            <a:endParaRPr lang="en-IE"/>
          </a:p>
        </p:txBody>
      </p:sp>
    </p:spTree>
    <p:extLst>
      <p:ext uri="{BB962C8B-B14F-4D97-AF65-F5344CB8AC3E}">
        <p14:creationId xmlns:p14="http://schemas.microsoft.com/office/powerpoint/2010/main" val="36774847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extLst/>
          </a:lstStyle>
          <a:p>
            <a:fld id="{8A31A2D7-2E40-4F94-BAB8-449FA3BA2CCA}" type="datetimeFigureOut">
              <a:rPr lang="en-IE" smtClean="0"/>
              <a:t>19/03/2014</a:t>
            </a:fld>
            <a:endParaRPr lang="en-IE"/>
          </a:p>
        </p:txBody>
      </p:sp>
      <p:sp>
        <p:nvSpPr>
          <p:cNvPr id="17" name="Footer Placeholder 16"/>
          <p:cNvSpPr>
            <a:spLocks noGrp="1"/>
          </p:cNvSpPr>
          <p:nvPr>
            <p:ph type="ftr" sz="quarter" idx="11"/>
          </p:nvPr>
        </p:nvSpPr>
        <p:spPr/>
        <p:txBody>
          <a:bodyPr/>
          <a:lstStyle>
            <a:extLst/>
          </a:lstStyle>
          <a:p>
            <a:endParaRPr lang="en-IE"/>
          </a:p>
        </p:txBody>
      </p:sp>
      <p:sp>
        <p:nvSpPr>
          <p:cNvPr id="29" name="Slide Number Placeholder 28"/>
          <p:cNvSpPr>
            <a:spLocks noGrp="1"/>
          </p:cNvSpPr>
          <p:nvPr>
            <p:ph type="sldNum" sz="quarter" idx="12"/>
          </p:nvPr>
        </p:nvSpPr>
        <p:spPr/>
        <p:txBody>
          <a:bodyPr/>
          <a:lstStyle>
            <a:extLst/>
          </a:lstStyle>
          <a:p>
            <a:fld id="{693DD304-5F70-4768-9B77-696E92EEC90D}" type="slidenum">
              <a:rPr lang="en-IE" smtClean="0"/>
              <a:t>‹#›</a:t>
            </a:fld>
            <a:endParaRPr lang="en-IE"/>
          </a:p>
        </p:txBody>
      </p:sp>
      <p:sp>
        <p:nvSpPr>
          <p:cNvPr id="32" name="Rectangle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Rectangle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56" name="Rectangle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Rectangle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Rectangle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Rectangle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A31A2D7-2E40-4F94-BAB8-449FA3BA2CCA}" type="datetimeFigureOut">
              <a:rPr lang="en-IE" smtClean="0"/>
              <a:t>19/03/2014</a:t>
            </a:fld>
            <a:endParaRPr lang="en-IE"/>
          </a:p>
        </p:txBody>
      </p:sp>
      <p:sp>
        <p:nvSpPr>
          <p:cNvPr id="5" name="Footer Placeholder 4"/>
          <p:cNvSpPr>
            <a:spLocks noGrp="1"/>
          </p:cNvSpPr>
          <p:nvPr>
            <p:ph type="ftr" sz="quarter" idx="11"/>
          </p:nvPr>
        </p:nvSpPr>
        <p:spPr/>
        <p:txBody>
          <a:bodyPr/>
          <a:lstStyle>
            <a:extLst/>
          </a:lstStyle>
          <a:p>
            <a:endParaRPr lang="en-IE"/>
          </a:p>
        </p:txBody>
      </p:sp>
      <p:sp>
        <p:nvSpPr>
          <p:cNvPr id="6" name="Slide Number Placeholder 5"/>
          <p:cNvSpPr>
            <a:spLocks noGrp="1"/>
          </p:cNvSpPr>
          <p:nvPr>
            <p:ph type="sldNum" sz="quarter" idx="12"/>
          </p:nvPr>
        </p:nvSpPr>
        <p:spPr/>
        <p:txBody>
          <a:bodyPr/>
          <a:lstStyle>
            <a:extLst/>
          </a:lstStyle>
          <a:p>
            <a:fld id="{693DD304-5F70-4768-9B77-696E92EEC90D}" type="slidenum">
              <a:rPr lang="en-IE" smtClean="0"/>
              <a:t>‹#›</a:t>
            </a:fld>
            <a:endParaRPr lang="en-I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39"/>
            <a:ext cx="58674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A31A2D7-2E40-4F94-BAB8-449FA3BA2CCA}" type="datetimeFigureOut">
              <a:rPr lang="en-IE" smtClean="0"/>
              <a:t>19/03/2014</a:t>
            </a:fld>
            <a:endParaRPr lang="en-IE"/>
          </a:p>
        </p:txBody>
      </p:sp>
      <p:sp>
        <p:nvSpPr>
          <p:cNvPr id="5" name="Footer Placeholder 4"/>
          <p:cNvSpPr>
            <a:spLocks noGrp="1"/>
          </p:cNvSpPr>
          <p:nvPr>
            <p:ph type="ftr" sz="quarter" idx="11"/>
          </p:nvPr>
        </p:nvSpPr>
        <p:spPr/>
        <p:txBody>
          <a:bodyPr/>
          <a:lstStyle>
            <a:extLst/>
          </a:lstStyle>
          <a:p>
            <a:endParaRPr lang="en-IE"/>
          </a:p>
        </p:txBody>
      </p:sp>
      <p:sp>
        <p:nvSpPr>
          <p:cNvPr id="6" name="Slide Number Placeholder 5"/>
          <p:cNvSpPr>
            <a:spLocks noGrp="1"/>
          </p:cNvSpPr>
          <p:nvPr>
            <p:ph type="sldNum" sz="quarter" idx="12"/>
          </p:nvPr>
        </p:nvSpPr>
        <p:spPr/>
        <p:txBody>
          <a:bodyPr/>
          <a:lstStyle>
            <a:extLst/>
          </a:lstStyle>
          <a:p>
            <a:fld id="{693DD304-5F70-4768-9B77-696E92EEC90D}" type="slidenum">
              <a:rPr lang="en-IE" smtClean="0"/>
              <a:t>‹#›</a:t>
            </a:fld>
            <a:endParaRPr lang="en-I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A31A2D7-2E40-4F94-BAB8-449FA3BA2CCA}" type="datetimeFigureOut">
              <a:rPr lang="en-IE" smtClean="0"/>
              <a:t>19/03/2014</a:t>
            </a:fld>
            <a:endParaRPr lang="en-IE"/>
          </a:p>
        </p:txBody>
      </p:sp>
      <p:sp>
        <p:nvSpPr>
          <p:cNvPr id="5" name="Footer Placeholder 4"/>
          <p:cNvSpPr>
            <a:spLocks noGrp="1"/>
          </p:cNvSpPr>
          <p:nvPr>
            <p:ph type="ftr" sz="quarter" idx="11"/>
          </p:nvPr>
        </p:nvSpPr>
        <p:spPr/>
        <p:txBody>
          <a:bodyPr/>
          <a:lstStyle>
            <a:extLst/>
          </a:lstStyle>
          <a:p>
            <a:endParaRPr lang="en-IE"/>
          </a:p>
        </p:txBody>
      </p:sp>
      <p:sp>
        <p:nvSpPr>
          <p:cNvPr id="6" name="Slide Number Placeholder 5"/>
          <p:cNvSpPr>
            <a:spLocks noGrp="1"/>
          </p:cNvSpPr>
          <p:nvPr>
            <p:ph type="sldNum" sz="quarter" idx="12"/>
          </p:nvPr>
        </p:nvSpPr>
        <p:spPr/>
        <p:txBody>
          <a:bodyPr/>
          <a:lstStyle>
            <a:extLst/>
          </a:lstStyle>
          <a:p>
            <a:fld id="{693DD304-5F70-4768-9B77-696E92EEC90D}" type="slidenum">
              <a:rPr lang="en-IE" smtClean="0"/>
              <a:t>‹#›</a:t>
            </a:fld>
            <a:endParaRPr lang="en-I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Freeform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Freeform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Freeform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Freeform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Freeform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Freeform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Freeform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Freeform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Freeform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Freeform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Freeform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Freeform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Freeform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Freeform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Text Placeholder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8A31A2D7-2E40-4F94-BAB8-449FA3BA2CCA}" type="datetimeFigureOut">
              <a:rPr lang="en-IE" smtClean="0"/>
              <a:t>19/03/2014</a:t>
            </a:fld>
            <a:endParaRPr lang="en-IE"/>
          </a:p>
        </p:txBody>
      </p:sp>
      <p:sp>
        <p:nvSpPr>
          <p:cNvPr id="5" name="Footer Placeholder 4"/>
          <p:cNvSpPr>
            <a:spLocks noGrp="1"/>
          </p:cNvSpPr>
          <p:nvPr>
            <p:ph type="ftr" sz="quarter" idx="11"/>
          </p:nvPr>
        </p:nvSpPr>
        <p:spPr/>
        <p:txBody>
          <a:bodyPr/>
          <a:lstStyle>
            <a:extLst/>
          </a:lstStyle>
          <a:p>
            <a:endParaRPr lang="en-IE"/>
          </a:p>
        </p:txBody>
      </p:sp>
      <p:sp>
        <p:nvSpPr>
          <p:cNvPr id="6" name="Slide Number Placeholder 5"/>
          <p:cNvSpPr>
            <a:spLocks noGrp="1"/>
          </p:cNvSpPr>
          <p:nvPr>
            <p:ph type="sldNum" sz="quarter" idx="12"/>
          </p:nvPr>
        </p:nvSpPr>
        <p:spPr/>
        <p:txBody>
          <a:bodyPr/>
          <a:lstStyle>
            <a:extLst/>
          </a:lstStyle>
          <a:p>
            <a:fld id="{693DD304-5F70-4768-9B77-696E92EEC90D}" type="slidenum">
              <a:rPr lang="en-IE" smtClean="0"/>
              <a:t>‹#›</a:t>
            </a:fld>
            <a:endParaRPr lang="en-IE"/>
          </a:p>
        </p:txBody>
      </p:sp>
      <p:sp>
        <p:nvSpPr>
          <p:cNvPr id="7" name="Rectangle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n-US" smtClean="0"/>
              <a:t>Click to edit Master title style</a:t>
            </a:r>
            <a:endParaRPr kumimoji="0" lang="en-US"/>
          </a:p>
        </p:txBody>
      </p:sp>
      <p:sp>
        <p:nvSpPr>
          <p:cNvPr id="8" name="Rectangle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Rectangle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Rectangle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8A31A2D7-2E40-4F94-BAB8-449FA3BA2CCA}" type="datetimeFigureOut">
              <a:rPr lang="en-IE" smtClean="0"/>
              <a:t>19/03/2014</a:t>
            </a:fld>
            <a:endParaRPr lang="en-IE"/>
          </a:p>
        </p:txBody>
      </p:sp>
      <p:sp>
        <p:nvSpPr>
          <p:cNvPr id="6" name="Footer Placeholder 5"/>
          <p:cNvSpPr>
            <a:spLocks noGrp="1"/>
          </p:cNvSpPr>
          <p:nvPr>
            <p:ph type="ftr" sz="quarter" idx="11"/>
          </p:nvPr>
        </p:nvSpPr>
        <p:spPr/>
        <p:txBody>
          <a:bodyPr/>
          <a:lstStyle>
            <a:extLst/>
          </a:lstStyle>
          <a:p>
            <a:endParaRPr lang="en-IE"/>
          </a:p>
        </p:txBody>
      </p:sp>
      <p:sp>
        <p:nvSpPr>
          <p:cNvPr id="7" name="Slide Number Placeholder 6"/>
          <p:cNvSpPr>
            <a:spLocks noGrp="1"/>
          </p:cNvSpPr>
          <p:nvPr>
            <p:ph type="sldNum" sz="quarter" idx="12"/>
          </p:nvPr>
        </p:nvSpPr>
        <p:spPr/>
        <p:txBody>
          <a:bodyPr/>
          <a:lstStyle>
            <a:extLst/>
          </a:lstStyle>
          <a:p>
            <a:fld id="{693DD304-5F70-4768-9B77-696E92EEC90D}" type="slidenum">
              <a:rPr lang="en-IE" smtClean="0"/>
              <a:t>‹#›</a:t>
            </a:fld>
            <a:endParaRPr lang="en-I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504824" y="512064"/>
            <a:ext cx="7772400" cy="914400"/>
          </a:xfrm>
        </p:spPr>
        <p:txBody>
          <a:bodyPr anchor="t"/>
          <a:lstStyle>
            <a:lvl1pPr>
              <a:defRPr sz="400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8A31A2D7-2E40-4F94-BAB8-449FA3BA2CCA}" type="datetimeFigureOut">
              <a:rPr lang="en-IE" smtClean="0"/>
              <a:t>19/03/2014</a:t>
            </a:fld>
            <a:endParaRPr lang="en-IE"/>
          </a:p>
        </p:txBody>
      </p:sp>
      <p:sp>
        <p:nvSpPr>
          <p:cNvPr id="8" name="Footer Placeholder 7"/>
          <p:cNvSpPr>
            <a:spLocks noGrp="1"/>
          </p:cNvSpPr>
          <p:nvPr>
            <p:ph type="ftr" sz="quarter" idx="11"/>
          </p:nvPr>
        </p:nvSpPr>
        <p:spPr/>
        <p:txBody>
          <a:bodyPr/>
          <a:lstStyle>
            <a:extLst/>
          </a:lstStyle>
          <a:p>
            <a:endParaRPr lang="en-IE"/>
          </a:p>
        </p:txBody>
      </p:sp>
      <p:sp>
        <p:nvSpPr>
          <p:cNvPr id="9" name="Slide Number Placeholder 8"/>
          <p:cNvSpPr>
            <a:spLocks noGrp="1"/>
          </p:cNvSpPr>
          <p:nvPr>
            <p:ph type="sldNum" sz="quarter" idx="12"/>
          </p:nvPr>
        </p:nvSpPr>
        <p:spPr/>
        <p:txBody>
          <a:bodyPr/>
          <a:lstStyle>
            <a:extLst/>
          </a:lstStyle>
          <a:p>
            <a:fld id="{693DD304-5F70-4768-9B77-696E92EEC90D}" type="slidenum">
              <a:rPr lang="en-IE" smtClean="0"/>
              <a:t>‹#›</a:t>
            </a:fld>
            <a:endParaRPr lang="en-IE"/>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8A31A2D7-2E40-4F94-BAB8-449FA3BA2CCA}" type="datetimeFigureOut">
              <a:rPr lang="en-IE" smtClean="0"/>
              <a:t>19/03/2014</a:t>
            </a:fld>
            <a:endParaRPr lang="en-IE"/>
          </a:p>
        </p:txBody>
      </p:sp>
      <p:sp>
        <p:nvSpPr>
          <p:cNvPr id="4" name="Footer Placeholder 3"/>
          <p:cNvSpPr>
            <a:spLocks noGrp="1"/>
          </p:cNvSpPr>
          <p:nvPr>
            <p:ph type="ftr" sz="quarter" idx="11"/>
          </p:nvPr>
        </p:nvSpPr>
        <p:spPr/>
        <p:txBody>
          <a:bodyPr/>
          <a:lstStyle>
            <a:extLst/>
          </a:lstStyle>
          <a:p>
            <a:endParaRPr lang="en-IE"/>
          </a:p>
        </p:txBody>
      </p:sp>
      <p:sp>
        <p:nvSpPr>
          <p:cNvPr id="5" name="Slide Number Placeholder 4"/>
          <p:cNvSpPr>
            <a:spLocks noGrp="1"/>
          </p:cNvSpPr>
          <p:nvPr>
            <p:ph type="sldNum" sz="quarter" idx="12"/>
          </p:nvPr>
        </p:nvSpPr>
        <p:spPr/>
        <p:txBody>
          <a:bodyPr/>
          <a:lstStyle>
            <a:extLst/>
          </a:lstStyle>
          <a:p>
            <a:fld id="{693DD304-5F70-4768-9B77-696E92EEC90D}" type="slidenum">
              <a:rPr lang="en-IE" smtClean="0"/>
              <a:t>‹#›</a:t>
            </a:fld>
            <a:endParaRPr lang="en-I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8A31A2D7-2E40-4F94-BAB8-449FA3BA2CCA}" type="datetimeFigureOut">
              <a:rPr lang="en-IE" smtClean="0"/>
              <a:t>19/03/2014</a:t>
            </a:fld>
            <a:endParaRPr lang="en-IE"/>
          </a:p>
        </p:txBody>
      </p:sp>
      <p:sp>
        <p:nvSpPr>
          <p:cNvPr id="3" name="Footer Placeholder 2"/>
          <p:cNvSpPr>
            <a:spLocks noGrp="1"/>
          </p:cNvSpPr>
          <p:nvPr>
            <p:ph type="ftr" sz="quarter" idx="11"/>
          </p:nvPr>
        </p:nvSpPr>
        <p:spPr/>
        <p:txBody>
          <a:bodyPr/>
          <a:lstStyle>
            <a:extLst/>
          </a:lstStyle>
          <a:p>
            <a:endParaRPr lang="en-IE"/>
          </a:p>
        </p:txBody>
      </p:sp>
      <p:sp>
        <p:nvSpPr>
          <p:cNvPr id="4" name="Slide Number Placeholder 3"/>
          <p:cNvSpPr>
            <a:spLocks noGrp="1"/>
          </p:cNvSpPr>
          <p:nvPr>
            <p:ph type="sldNum" sz="quarter" idx="12"/>
          </p:nvPr>
        </p:nvSpPr>
        <p:spPr/>
        <p:txBody>
          <a:bodyPr/>
          <a:lstStyle>
            <a:extLst/>
          </a:lstStyle>
          <a:p>
            <a:fld id="{693DD304-5F70-4768-9B77-696E92EEC90D}" type="slidenum">
              <a:rPr lang="en-IE" smtClean="0"/>
              <a:t>‹#›</a:t>
            </a:fld>
            <a:endParaRPr lang="en-I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8A31A2D7-2E40-4F94-BAB8-449FA3BA2CCA}" type="datetimeFigureOut">
              <a:rPr lang="en-IE" smtClean="0"/>
              <a:t>19/03/2014</a:t>
            </a:fld>
            <a:endParaRPr lang="en-IE"/>
          </a:p>
        </p:txBody>
      </p:sp>
      <p:sp>
        <p:nvSpPr>
          <p:cNvPr id="6" name="Footer Placeholder 5"/>
          <p:cNvSpPr>
            <a:spLocks noGrp="1"/>
          </p:cNvSpPr>
          <p:nvPr>
            <p:ph type="ftr" sz="quarter" idx="11"/>
          </p:nvPr>
        </p:nvSpPr>
        <p:spPr/>
        <p:txBody>
          <a:bodyPr/>
          <a:lstStyle>
            <a:extLst/>
          </a:lstStyle>
          <a:p>
            <a:endParaRPr lang="en-IE"/>
          </a:p>
        </p:txBody>
      </p:sp>
      <p:sp>
        <p:nvSpPr>
          <p:cNvPr id="7" name="Slide Number Placeholder 6"/>
          <p:cNvSpPr>
            <a:spLocks noGrp="1"/>
          </p:cNvSpPr>
          <p:nvPr>
            <p:ph type="sldNum" sz="quarter" idx="12"/>
          </p:nvPr>
        </p:nvSpPr>
        <p:spPr/>
        <p:txBody>
          <a:bodyPr/>
          <a:lstStyle>
            <a:extLst/>
          </a:lstStyle>
          <a:p>
            <a:fld id="{693DD304-5F70-4768-9B77-696E92EEC90D}" type="slidenum">
              <a:rPr lang="en-IE" smtClean="0"/>
              <a:t>‹#›</a:t>
            </a:fld>
            <a:endParaRPr lang="en-I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Straight Connector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8514581" y="1219200"/>
            <a:ext cx="132763" cy="128466"/>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en-US" smtClean="0"/>
              <a:t>Click icon to add picture</a:t>
            </a:r>
            <a:endParaRPr kumimoji="0" lang="en-US"/>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grpSp>
        <p:nvGrpSpPr>
          <p:cNvPr id="14" name="Group 13"/>
          <p:cNvGrpSpPr/>
          <p:nvPr/>
        </p:nvGrpSpPr>
        <p:grpSpPr>
          <a:xfrm rot="5400000">
            <a:off x="8666981" y="1371600"/>
            <a:ext cx="132763" cy="128466"/>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8320088" y="1474763"/>
            <a:ext cx="132763" cy="128466"/>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6477000" y="55499"/>
            <a:ext cx="2133600" cy="365125"/>
          </a:xfrm>
        </p:spPr>
        <p:txBody>
          <a:bodyPr/>
          <a:lstStyle>
            <a:extLst/>
          </a:lstStyle>
          <a:p>
            <a:fld id="{8A31A2D7-2E40-4F94-BAB8-449FA3BA2CCA}" type="datetimeFigureOut">
              <a:rPr lang="en-IE" smtClean="0"/>
              <a:t>19/03/2014</a:t>
            </a:fld>
            <a:endParaRPr lang="en-IE"/>
          </a:p>
        </p:txBody>
      </p:sp>
      <p:sp>
        <p:nvSpPr>
          <p:cNvPr id="6" name="Footer Placeholder 5"/>
          <p:cNvSpPr>
            <a:spLocks noGrp="1"/>
          </p:cNvSpPr>
          <p:nvPr>
            <p:ph type="ftr" sz="quarter" idx="11"/>
          </p:nvPr>
        </p:nvSpPr>
        <p:spPr>
          <a:xfrm>
            <a:off x="914400" y="55499"/>
            <a:ext cx="5562600" cy="365125"/>
          </a:xfrm>
        </p:spPr>
        <p:txBody>
          <a:bodyPr/>
          <a:lstStyle>
            <a:extLst/>
          </a:lstStyle>
          <a:p>
            <a:endParaRPr lang="en-IE"/>
          </a:p>
        </p:txBody>
      </p:sp>
      <p:sp>
        <p:nvSpPr>
          <p:cNvPr id="7" name="Slide Number Placeholder 6"/>
          <p:cNvSpPr>
            <a:spLocks noGrp="1"/>
          </p:cNvSpPr>
          <p:nvPr>
            <p:ph type="sldNum" sz="quarter" idx="12"/>
          </p:nvPr>
        </p:nvSpPr>
        <p:spPr>
          <a:xfrm>
            <a:off x="8610600" y="55499"/>
            <a:ext cx="457200" cy="365125"/>
          </a:xfrm>
        </p:spPr>
        <p:txBody>
          <a:bodyPr/>
          <a:lstStyle>
            <a:extLst/>
          </a:lstStyle>
          <a:p>
            <a:fld id="{693DD304-5F70-4768-9B77-696E92EEC90D}" type="slidenum">
              <a:rPr lang="en-IE" smtClean="0"/>
              <a:t>‹#›</a:t>
            </a:fld>
            <a:endParaRPr lang="en-I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Rectangle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ectangle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ectangle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Title Placeholder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8A31A2D7-2E40-4F94-BAB8-449FA3BA2CCA}" type="datetimeFigureOut">
              <a:rPr lang="en-IE" smtClean="0"/>
              <a:t>19/03/2014</a:t>
            </a:fld>
            <a:endParaRPr lang="en-IE"/>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en-IE"/>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693DD304-5F70-4768-9B77-696E92EEC90D}" type="slidenum">
              <a:rPr lang="en-IE" smtClean="0"/>
              <a:t>‹#›</a:t>
            </a:fld>
            <a:endParaRPr lang="en-IE"/>
          </a:p>
        </p:txBody>
      </p:sp>
    </p:spTree>
  </p:cSld>
  <p:clrMap bg1="dk1" tx1="lt1" bg2="dk2" tx2="lt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2.gif"/><Relationship Id="rId1" Type="http://schemas.openxmlformats.org/officeDocument/2006/relationships/slideLayout" Target="../slideLayouts/slideLayout2.xml"/><Relationship Id="rId4" Type="http://schemas.openxmlformats.org/officeDocument/2006/relationships/image" Target="../media/image14.gif"/></Relationships>
</file>

<file path=ppt/slides/_rels/slide26.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3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99592" y="1124744"/>
            <a:ext cx="7772400" cy="1975104"/>
          </a:xfrm>
        </p:spPr>
        <p:txBody>
          <a:bodyPr>
            <a:normAutofit/>
          </a:bodyPr>
          <a:lstStyle/>
          <a:p>
            <a:r>
              <a:rPr lang="en-IE" dirty="0" smtClean="0"/>
              <a:t>Periodontitis as a manifestation of systemic diseases</a:t>
            </a:r>
            <a:endParaRPr lang="en-IE" dirty="0"/>
          </a:p>
        </p:txBody>
      </p:sp>
      <p:sp>
        <p:nvSpPr>
          <p:cNvPr id="3" name="Subtitle 2"/>
          <p:cNvSpPr>
            <a:spLocks noGrp="1"/>
          </p:cNvSpPr>
          <p:nvPr>
            <p:ph type="subTitle" idx="1"/>
          </p:nvPr>
        </p:nvSpPr>
        <p:spPr>
          <a:xfrm>
            <a:off x="899592" y="2780928"/>
            <a:ext cx="7772400" cy="1508760"/>
          </a:xfrm>
        </p:spPr>
        <p:txBody>
          <a:bodyPr/>
          <a:lstStyle/>
          <a:p>
            <a:r>
              <a:rPr lang="en-IE" dirty="0" smtClean="0"/>
              <a:t>By </a:t>
            </a:r>
            <a:r>
              <a:rPr lang="en-IE" dirty="0" err="1" smtClean="0"/>
              <a:t>Dr.</a:t>
            </a:r>
            <a:r>
              <a:rPr lang="en-IE" dirty="0" smtClean="0"/>
              <a:t> Omar </a:t>
            </a:r>
            <a:r>
              <a:rPr lang="en-IE" dirty="0" err="1" smtClean="0"/>
              <a:t>Alkaradsheh</a:t>
            </a:r>
            <a:endParaRPr lang="en-IE"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86977" y="2564904"/>
            <a:ext cx="3838575" cy="3838575"/>
          </a:xfrm>
          <a:prstGeom prst="rect">
            <a:avLst/>
          </a:prstGeom>
        </p:spPr>
      </p:pic>
    </p:spTree>
    <p:extLst>
      <p:ext uri="{BB962C8B-B14F-4D97-AF65-F5344CB8AC3E}">
        <p14:creationId xmlns:p14="http://schemas.microsoft.com/office/powerpoint/2010/main" val="9372816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IE" dirty="0"/>
              <a:t>Cyclic </a:t>
            </a:r>
            <a:r>
              <a:rPr lang="en-IE" dirty="0" smtClean="0"/>
              <a:t>Neutropenia</a:t>
            </a:r>
            <a:endParaRPr lang="en-IE" dirty="0"/>
          </a:p>
        </p:txBody>
      </p:sp>
      <p:sp>
        <p:nvSpPr>
          <p:cNvPr id="2" name="Content Placeholder 1"/>
          <p:cNvSpPr>
            <a:spLocks noGrp="1"/>
          </p:cNvSpPr>
          <p:nvPr>
            <p:ph idx="1"/>
          </p:nvPr>
        </p:nvSpPr>
        <p:spPr/>
        <p:txBody>
          <a:bodyPr/>
          <a:lstStyle/>
          <a:p>
            <a:r>
              <a:rPr lang="en-IE" dirty="0" smtClean="0"/>
              <a:t>Cyclic </a:t>
            </a:r>
            <a:r>
              <a:rPr lang="en-IE" dirty="0" smtClean="0"/>
              <a:t>depression of </a:t>
            </a:r>
            <a:r>
              <a:rPr lang="en-IE" dirty="0" smtClean="0"/>
              <a:t>PMN counts (40%)</a:t>
            </a:r>
          </a:p>
          <a:p>
            <a:r>
              <a:rPr lang="en-IE" dirty="0" smtClean="0"/>
              <a:t>Every 3 weeks, lasts 3-6 days.</a:t>
            </a:r>
            <a:endParaRPr lang="en-IE" dirty="0" smtClean="0"/>
          </a:p>
          <a:p>
            <a:r>
              <a:rPr lang="en-IE" dirty="0" smtClean="0"/>
              <a:t>Oral ulcerations, severe gingivitis, rapid periodontal breakdown and alveolar bone </a:t>
            </a:r>
            <a:r>
              <a:rPr lang="en-IE" dirty="0" smtClean="0"/>
              <a:t>loss</a:t>
            </a:r>
          </a:p>
          <a:p>
            <a:r>
              <a:rPr lang="en-IE" dirty="0" smtClean="0"/>
              <a:t>Most </a:t>
            </a:r>
            <a:r>
              <a:rPr lang="en-IE" dirty="0" smtClean="0"/>
              <a:t>bone loss around incisors and first molars</a:t>
            </a:r>
            <a:r>
              <a:rPr lang="en-IE" dirty="0"/>
              <a:t>. </a:t>
            </a:r>
            <a:endParaRPr lang="en-IE" dirty="0" smtClean="0"/>
          </a:p>
          <a:p>
            <a:r>
              <a:rPr lang="en-IE" dirty="0" smtClean="0"/>
              <a:t>Fever</a:t>
            </a:r>
            <a:r>
              <a:rPr lang="en-IE" dirty="0"/>
              <a:t>, malaise and sore throat</a:t>
            </a:r>
          </a:p>
          <a:p>
            <a:endParaRPr lang="en-IE" dirty="0"/>
          </a:p>
        </p:txBody>
      </p:sp>
    </p:spTree>
    <p:extLst>
      <p:ext uri="{BB962C8B-B14F-4D97-AF65-F5344CB8AC3E}">
        <p14:creationId xmlns:p14="http://schemas.microsoft.com/office/powerpoint/2010/main" val="23752614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260648"/>
            <a:ext cx="8229600" cy="1143000"/>
          </a:xfrm>
        </p:spPr>
        <p:txBody>
          <a:bodyPr/>
          <a:lstStyle/>
          <a:p>
            <a:r>
              <a:rPr lang="en-IE" dirty="0"/>
              <a:t>Cyclic Neutropenia</a:t>
            </a:r>
          </a:p>
        </p:txBody>
      </p:sp>
      <p:pic>
        <p:nvPicPr>
          <p:cNvPr id="5" name="Picture 6" descr="PreFig3.jpg                                                    0000135AHGeneral                       AB89E6CB:"/>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271382" y="836712"/>
            <a:ext cx="3872618" cy="2891780"/>
          </a:xfrm>
          <a:prstGeom prst="rect">
            <a:avLst/>
          </a:prstGeom>
          <a:noFill/>
          <a:ln w="76200">
            <a:solidFill>
              <a:srgbClr val="FFEA18"/>
            </a:solidFill>
            <a:miter lim="800000"/>
            <a:headEnd/>
            <a:tailEnd/>
          </a:ln>
          <a:extLst>
            <a:ext uri="{909E8E84-426E-40DD-AFC4-6F175D3DCCD1}">
              <a14:hiddenFill xmlns:a14="http://schemas.microsoft.com/office/drawing/2010/main">
                <a:solidFill>
                  <a:srgbClr val="FFFFFF"/>
                </a:solidFill>
              </a14:hiddenFill>
            </a:ext>
          </a:extLst>
        </p:spPr>
      </p:pic>
      <p:pic>
        <p:nvPicPr>
          <p:cNvPr id="4" name="Picture 5" descr="PreFig2.jpg                                                    0000135AHGeneral                       AB89E6C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9405" y="1844824"/>
            <a:ext cx="5389674" cy="4079305"/>
          </a:xfrm>
          <a:prstGeom prst="rect">
            <a:avLst/>
          </a:prstGeom>
          <a:noFill/>
          <a:ln w="76200">
            <a:solidFill>
              <a:srgbClr val="FFEA18"/>
            </a:solidFill>
            <a:miter lim="800000"/>
            <a:headEnd/>
            <a:tailEnd/>
          </a:ln>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292080" y="4221088"/>
            <a:ext cx="3600400" cy="1200329"/>
          </a:xfrm>
          <a:prstGeom prst="rect">
            <a:avLst/>
          </a:prstGeom>
          <a:noFill/>
        </p:spPr>
        <p:txBody>
          <a:bodyPr wrap="square" rtlCol="0">
            <a:spAutoFit/>
          </a:bodyPr>
          <a:lstStyle/>
          <a:p>
            <a:r>
              <a:rPr lang="en-US" altLang="en-US" dirty="0">
                <a:latin typeface="Verdana" charset="0"/>
              </a:rPr>
              <a:t>Note the marked destruction of the </a:t>
            </a:r>
            <a:r>
              <a:rPr lang="en-US" altLang="en-US" dirty="0" err="1">
                <a:latin typeface="Verdana" charset="0"/>
              </a:rPr>
              <a:t>periodontium</a:t>
            </a:r>
            <a:r>
              <a:rPr lang="en-US" altLang="en-US" dirty="0">
                <a:latin typeface="Verdana" charset="0"/>
              </a:rPr>
              <a:t> and the acute necrotizing gingivitis type lesions.</a:t>
            </a:r>
            <a:endParaRPr lang="en-IE" dirty="0"/>
          </a:p>
        </p:txBody>
      </p:sp>
    </p:spTree>
    <p:extLst>
      <p:ext uri="{BB962C8B-B14F-4D97-AF65-F5344CB8AC3E}">
        <p14:creationId xmlns:p14="http://schemas.microsoft.com/office/powerpoint/2010/main" val="9841581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95536" y="260648"/>
            <a:ext cx="8229600" cy="1143000"/>
          </a:xfrm>
        </p:spPr>
        <p:txBody>
          <a:bodyPr/>
          <a:lstStyle/>
          <a:p>
            <a:r>
              <a:rPr lang="en-IE" dirty="0" smtClean="0"/>
              <a:t>Familial Neutropenia</a:t>
            </a:r>
            <a:endParaRPr lang="en-IE" dirty="0"/>
          </a:p>
        </p:txBody>
      </p:sp>
      <p:sp>
        <p:nvSpPr>
          <p:cNvPr id="2" name="Content Placeholder 1"/>
          <p:cNvSpPr>
            <a:spLocks noGrp="1"/>
          </p:cNvSpPr>
          <p:nvPr>
            <p:ph idx="1"/>
          </p:nvPr>
        </p:nvSpPr>
        <p:spPr/>
        <p:txBody>
          <a:bodyPr>
            <a:normAutofit fontScale="77500" lnSpcReduction="20000"/>
          </a:bodyPr>
          <a:lstStyle/>
          <a:p>
            <a:r>
              <a:rPr lang="en-IE" dirty="0" smtClean="0"/>
              <a:t>Autosomal dominant </a:t>
            </a:r>
            <a:r>
              <a:rPr lang="en-IE" dirty="0"/>
              <a:t>trait. </a:t>
            </a:r>
            <a:endParaRPr lang="en-IE" dirty="0" smtClean="0"/>
          </a:p>
          <a:p>
            <a:pPr marL="109728" indent="0">
              <a:buNone/>
            </a:pPr>
            <a:endParaRPr lang="en-IE" dirty="0" smtClean="0"/>
          </a:p>
          <a:p>
            <a:r>
              <a:rPr lang="en-IE" dirty="0" smtClean="0"/>
              <a:t>neutrophils </a:t>
            </a:r>
            <a:r>
              <a:rPr lang="en-IE" dirty="0"/>
              <a:t>are </a:t>
            </a:r>
            <a:r>
              <a:rPr lang="en-IE" dirty="0" smtClean="0"/>
              <a:t>not released </a:t>
            </a:r>
            <a:r>
              <a:rPr lang="en-IE" dirty="0"/>
              <a:t>properly from the marrow. </a:t>
            </a:r>
            <a:endParaRPr lang="en-IE" dirty="0" smtClean="0"/>
          </a:p>
          <a:p>
            <a:pPr marL="109728" indent="0">
              <a:buNone/>
            </a:pPr>
            <a:endParaRPr lang="en-IE" dirty="0" smtClean="0"/>
          </a:p>
          <a:p>
            <a:r>
              <a:rPr lang="en-IE" dirty="0" smtClean="0"/>
              <a:t>A slight </a:t>
            </a:r>
            <a:r>
              <a:rPr lang="en-IE" dirty="0" err="1" smtClean="0"/>
              <a:t>monocytosis</a:t>
            </a:r>
            <a:r>
              <a:rPr lang="en-IE" dirty="0" smtClean="0"/>
              <a:t> </a:t>
            </a:r>
            <a:r>
              <a:rPr lang="en-IE" dirty="0"/>
              <a:t>occurs, possibly </a:t>
            </a:r>
            <a:r>
              <a:rPr lang="en-IE" dirty="0" smtClean="0"/>
              <a:t>as compensation, together </a:t>
            </a:r>
            <a:r>
              <a:rPr lang="en-IE" dirty="0"/>
              <a:t>with the moderate neutropenia</a:t>
            </a:r>
            <a:r>
              <a:rPr lang="en-IE" dirty="0" smtClean="0"/>
              <a:t>.</a:t>
            </a:r>
          </a:p>
          <a:p>
            <a:pPr marL="109728" indent="0">
              <a:buNone/>
            </a:pPr>
            <a:endParaRPr lang="en-IE" dirty="0" smtClean="0"/>
          </a:p>
          <a:p>
            <a:r>
              <a:rPr lang="en-IE" dirty="0" smtClean="0"/>
              <a:t> The condition </a:t>
            </a:r>
            <a:r>
              <a:rPr lang="en-IE" dirty="0"/>
              <a:t>is often diagnosed in patients with </a:t>
            </a:r>
            <a:r>
              <a:rPr lang="en-IE" dirty="0" smtClean="0"/>
              <a:t>a history </a:t>
            </a:r>
            <a:r>
              <a:rPr lang="en-IE" dirty="0"/>
              <a:t>of recurrent infections. </a:t>
            </a:r>
            <a:endParaRPr lang="en-IE" dirty="0" smtClean="0"/>
          </a:p>
          <a:p>
            <a:pPr marL="109728" indent="0">
              <a:buNone/>
            </a:pPr>
            <a:endParaRPr lang="en-IE" dirty="0" smtClean="0"/>
          </a:p>
          <a:p>
            <a:pPr>
              <a:buFont typeface="Wingdings" panose="05000000000000000000" pitchFamily="2" charset="2"/>
              <a:buChar char="q"/>
            </a:pPr>
            <a:r>
              <a:rPr lang="en-IE" dirty="0" smtClean="0"/>
              <a:t>The </a:t>
            </a:r>
            <a:r>
              <a:rPr lang="en-IE" dirty="0"/>
              <a:t>periodontal manifestations </a:t>
            </a:r>
            <a:endParaRPr lang="en-IE" dirty="0" smtClean="0"/>
          </a:p>
          <a:p>
            <a:pPr marL="365760" lvl="1" indent="0">
              <a:buNone/>
            </a:pPr>
            <a:r>
              <a:rPr lang="en-IE" dirty="0" smtClean="0"/>
              <a:t> </a:t>
            </a:r>
            <a:r>
              <a:rPr lang="en-IE" dirty="0"/>
              <a:t>fiery </a:t>
            </a:r>
            <a:r>
              <a:rPr lang="en-IE" dirty="0" smtClean="0"/>
              <a:t>red, oedematous </a:t>
            </a:r>
            <a:r>
              <a:rPr lang="en-IE" dirty="0"/>
              <a:t>gingivitis, </a:t>
            </a:r>
            <a:r>
              <a:rPr lang="en-IE" dirty="0" smtClean="0"/>
              <a:t>often hyperplastic </a:t>
            </a:r>
          </a:p>
          <a:p>
            <a:pPr marL="365760" lvl="1" indent="0">
              <a:buNone/>
            </a:pPr>
            <a:r>
              <a:rPr lang="en-IE" dirty="0" smtClean="0"/>
              <a:t> </a:t>
            </a:r>
            <a:r>
              <a:rPr lang="en-IE" dirty="0"/>
              <a:t>accompanied by periodontal bone loss.</a:t>
            </a:r>
            <a:endParaRPr lang="en-IE" dirty="0"/>
          </a:p>
        </p:txBody>
      </p:sp>
    </p:spTree>
    <p:extLst>
      <p:ext uri="{BB962C8B-B14F-4D97-AF65-F5344CB8AC3E}">
        <p14:creationId xmlns:p14="http://schemas.microsoft.com/office/powerpoint/2010/main" val="13676519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IE" dirty="0" err="1">
                <a:solidFill>
                  <a:srgbClr val="FFC000"/>
                </a:solidFill>
              </a:rPr>
              <a:t>Agranulocytosis</a:t>
            </a:r>
            <a:r>
              <a:rPr lang="en-IE" dirty="0">
                <a:solidFill>
                  <a:srgbClr val="FFC000"/>
                </a:solidFill>
              </a:rPr>
              <a:t>:</a:t>
            </a:r>
            <a:br>
              <a:rPr lang="en-IE" dirty="0">
                <a:solidFill>
                  <a:srgbClr val="FFC000"/>
                </a:solidFill>
              </a:rPr>
            </a:br>
            <a:endParaRPr lang="en-IE" dirty="0">
              <a:solidFill>
                <a:srgbClr val="FFC000"/>
              </a:solidFill>
            </a:endParaRPr>
          </a:p>
        </p:txBody>
      </p:sp>
      <p:sp>
        <p:nvSpPr>
          <p:cNvPr id="2" name="Content Placeholder 1"/>
          <p:cNvSpPr>
            <a:spLocks noGrp="1"/>
          </p:cNvSpPr>
          <p:nvPr>
            <p:ph idx="1"/>
          </p:nvPr>
        </p:nvSpPr>
        <p:spPr/>
        <p:txBody>
          <a:bodyPr>
            <a:normAutofit fontScale="92500" lnSpcReduction="10000"/>
          </a:bodyPr>
          <a:lstStyle/>
          <a:p>
            <a:r>
              <a:rPr lang="en-IE" dirty="0" smtClean="0"/>
              <a:t>Reduction in circulating </a:t>
            </a:r>
            <a:r>
              <a:rPr lang="en-IE" dirty="0" err="1" smtClean="0"/>
              <a:t>granulocyes</a:t>
            </a:r>
            <a:endParaRPr lang="en-IE" dirty="0" smtClean="0"/>
          </a:p>
          <a:p>
            <a:r>
              <a:rPr lang="en-IE" dirty="0" smtClean="0"/>
              <a:t>Defined as an ANC less than 100 cells</a:t>
            </a:r>
          </a:p>
          <a:p>
            <a:r>
              <a:rPr lang="en-IE" dirty="0" smtClean="0"/>
              <a:t>Also involves </a:t>
            </a:r>
            <a:r>
              <a:rPr lang="en-IE" dirty="0" smtClean="0"/>
              <a:t>monocytes, </a:t>
            </a:r>
            <a:r>
              <a:rPr lang="en-IE" dirty="0" smtClean="0"/>
              <a:t>basophils </a:t>
            </a:r>
            <a:r>
              <a:rPr lang="en-IE" dirty="0" smtClean="0"/>
              <a:t>and </a:t>
            </a:r>
            <a:r>
              <a:rPr lang="en-IE" dirty="0" err="1" smtClean="0"/>
              <a:t>eosinophils</a:t>
            </a:r>
            <a:endParaRPr lang="en-IE" dirty="0" smtClean="0"/>
          </a:p>
          <a:p>
            <a:r>
              <a:rPr lang="en-IE" dirty="0" smtClean="0"/>
              <a:t>Severe infections </a:t>
            </a:r>
            <a:endParaRPr lang="en-IE" dirty="0" smtClean="0"/>
          </a:p>
          <a:p>
            <a:r>
              <a:rPr lang="en-IE" dirty="0" smtClean="0"/>
              <a:t> </a:t>
            </a:r>
            <a:r>
              <a:rPr lang="en-IE" dirty="0" smtClean="0"/>
              <a:t>Ulcerative necrotizing lesions in  oral, skin , GI ,genitourinary </a:t>
            </a:r>
            <a:endParaRPr lang="en-IE" dirty="0" smtClean="0"/>
          </a:p>
          <a:p>
            <a:r>
              <a:rPr lang="en-IE" dirty="0"/>
              <a:t>Fever, malaise and sore </a:t>
            </a:r>
            <a:r>
              <a:rPr lang="en-IE" dirty="0" smtClean="0"/>
              <a:t>throat</a:t>
            </a:r>
            <a:endParaRPr lang="en-IE" dirty="0" smtClean="0"/>
          </a:p>
          <a:p>
            <a:r>
              <a:rPr lang="en-IE" dirty="0" smtClean="0"/>
              <a:t>Acute or cyclic</a:t>
            </a:r>
          </a:p>
          <a:p>
            <a:r>
              <a:rPr lang="en-IE" dirty="0" smtClean="0">
                <a:solidFill>
                  <a:srgbClr val="FFFF00"/>
                </a:solidFill>
              </a:rPr>
              <a:t>Drug </a:t>
            </a:r>
            <a:r>
              <a:rPr lang="en-IE" dirty="0" smtClean="0">
                <a:solidFill>
                  <a:srgbClr val="FFFF00"/>
                </a:solidFill>
              </a:rPr>
              <a:t>Idiosyncrasy</a:t>
            </a:r>
          </a:p>
        </p:txBody>
      </p:sp>
    </p:spTree>
    <p:extLst>
      <p:ext uri="{BB962C8B-B14F-4D97-AF65-F5344CB8AC3E}">
        <p14:creationId xmlns:p14="http://schemas.microsoft.com/office/powerpoint/2010/main" val="20518256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IE" dirty="0" smtClean="0"/>
              <a:t>Leukocyte Adhesion </a:t>
            </a:r>
            <a:r>
              <a:rPr lang="en-IE" dirty="0" smtClean="0"/>
              <a:t>Deficiency </a:t>
            </a:r>
            <a:r>
              <a:rPr lang="en-IE" dirty="0" smtClean="0"/>
              <a:t>Syndrome </a:t>
            </a:r>
            <a:r>
              <a:rPr lang="en-IE" dirty="0" smtClean="0"/>
              <a:t>(LAD)</a:t>
            </a:r>
            <a:endParaRPr lang="en-IE" dirty="0"/>
          </a:p>
        </p:txBody>
      </p:sp>
      <p:sp>
        <p:nvSpPr>
          <p:cNvPr id="2" name="Content Placeholder 1"/>
          <p:cNvSpPr>
            <a:spLocks noGrp="1"/>
          </p:cNvSpPr>
          <p:nvPr>
            <p:ph idx="1"/>
          </p:nvPr>
        </p:nvSpPr>
        <p:spPr/>
        <p:txBody>
          <a:bodyPr>
            <a:normAutofit fontScale="85000" lnSpcReduction="20000"/>
          </a:bodyPr>
          <a:lstStyle/>
          <a:p>
            <a:r>
              <a:rPr lang="en-IE" dirty="0" smtClean="0"/>
              <a:t>Rare</a:t>
            </a:r>
          </a:p>
          <a:p>
            <a:r>
              <a:rPr lang="en-IE" dirty="0" smtClean="0"/>
              <a:t>Defects in</a:t>
            </a:r>
            <a:r>
              <a:rPr lang="en-IE" dirty="0" smtClean="0"/>
              <a:t> cell surface receptors</a:t>
            </a:r>
          </a:p>
          <a:p>
            <a:r>
              <a:rPr lang="en-IE" dirty="0" smtClean="0"/>
              <a:t>PMNs cannot leave blood vessels and migrate to the infected area; </a:t>
            </a:r>
            <a:r>
              <a:rPr lang="en-IE" dirty="0"/>
              <a:t>PMN cells absent from gingival </a:t>
            </a:r>
            <a:r>
              <a:rPr lang="en-IE" dirty="0" smtClean="0"/>
              <a:t>tissue.</a:t>
            </a:r>
            <a:endParaRPr lang="en-IE" dirty="0" smtClean="0"/>
          </a:p>
          <a:p>
            <a:r>
              <a:rPr lang="en-IE" dirty="0" smtClean="0"/>
              <a:t>Primary &amp; permanent teeth.</a:t>
            </a:r>
            <a:endParaRPr lang="en-IE" dirty="0" smtClean="0"/>
          </a:p>
          <a:p>
            <a:r>
              <a:rPr lang="en-IE" dirty="0" smtClean="0"/>
              <a:t>Severe acute inflammation of the gingiva </a:t>
            </a:r>
          </a:p>
          <a:p>
            <a:r>
              <a:rPr lang="en-IE" dirty="0" smtClean="0"/>
              <a:t>Rapid destruction of </a:t>
            </a:r>
            <a:r>
              <a:rPr lang="en-IE" dirty="0" smtClean="0"/>
              <a:t>bone</a:t>
            </a:r>
          </a:p>
          <a:p>
            <a:r>
              <a:rPr lang="en-IE" dirty="0" smtClean="0"/>
              <a:t>treatment </a:t>
            </a:r>
            <a:r>
              <a:rPr lang="en-IE" dirty="0"/>
              <a:t>rarely results in long-term retention of teeth</a:t>
            </a:r>
            <a:r>
              <a:rPr lang="en-IE" dirty="0" smtClean="0"/>
              <a:t>.</a:t>
            </a:r>
          </a:p>
          <a:p>
            <a:r>
              <a:rPr lang="en-IE" dirty="0"/>
              <a:t>More than 75% of children will die before </a:t>
            </a:r>
            <a:r>
              <a:rPr lang="en-IE" dirty="0" smtClean="0"/>
              <a:t>the age </a:t>
            </a:r>
            <a:r>
              <a:rPr lang="en-IE" dirty="0"/>
              <a:t>of 5 years if they do not receive a bone marrow transplant</a:t>
            </a:r>
            <a:endParaRPr lang="en-IE" dirty="0"/>
          </a:p>
          <a:p>
            <a:pPr lvl="1"/>
            <a:endParaRPr lang="en-IE" dirty="0"/>
          </a:p>
        </p:txBody>
      </p:sp>
    </p:spTree>
    <p:extLst>
      <p:ext uri="{BB962C8B-B14F-4D97-AF65-F5344CB8AC3E}">
        <p14:creationId xmlns:p14="http://schemas.microsoft.com/office/powerpoint/2010/main" val="23391428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IE" dirty="0" smtClean="0"/>
              <a:t>Leukaemia</a:t>
            </a:r>
            <a:endParaRPr lang="en-IE" dirty="0"/>
          </a:p>
        </p:txBody>
      </p:sp>
      <p:sp>
        <p:nvSpPr>
          <p:cNvPr id="2" name="Content Placeholder 1"/>
          <p:cNvSpPr>
            <a:spLocks noGrp="1"/>
          </p:cNvSpPr>
          <p:nvPr>
            <p:ph idx="1"/>
          </p:nvPr>
        </p:nvSpPr>
        <p:spPr/>
        <p:txBody>
          <a:bodyPr/>
          <a:lstStyle/>
          <a:p>
            <a:r>
              <a:rPr lang="en-IE" dirty="0" smtClean="0"/>
              <a:t>Malignant </a:t>
            </a:r>
            <a:r>
              <a:rPr lang="en-IE" dirty="0" err="1"/>
              <a:t>n</a:t>
            </a:r>
            <a:r>
              <a:rPr lang="en-IE" dirty="0" err="1" smtClean="0"/>
              <a:t>eoplasias</a:t>
            </a:r>
            <a:r>
              <a:rPr lang="en-IE" dirty="0" smtClean="0"/>
              <a:t> of </a:t>
            </a:r>
            <a:r>
              <a:rPr lang="en-IE" dirty="0" smtClean="0"/>
              <a:t>WBCs or their precursors</a:t>
            </a:r>
            <a:endParaRPr lang="en-IE" dirty="0" smtClean="0"/>
          </a:p>
          <a:p>
            <a:r>
              <a:rPr lang="en-IE" dirty="0" smtClean="0"/>
              <a:t>Acute </a:t>
            </a:r>
            <a:r>
              <a:rPr lang="en-IE" dirty="0" smtClean="0"/>
              <a:t>or Chronic</a:t>
            </a:r>
          </a:p>
          <a:p>
            <a:r>
              <a:rPr lang="en-IE" dirty="0" smtClean="0"/>
              <a:t>Replacement of bone marrow with leukemic cells reduced the normal production of RBCs, Platelets, and WBCs.</a:t>
            </a:r>
            <a:endParaRPr lang="en-IE" dirty="0"/>
          </a:p>
        </p:txBody>
      </p:sp>
    </p:spTree>
    <p:extLst>
      <p:ext uri="{BB962C8B-B14F-4D97-AF65-F5344CB8AC3E}">
        <p14:creationId xmlns:p14="http://schemas.microsoft.com/office/powerpoint/2010/main" val="8012896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IE" dirty="0" smtClean="0"/>
              <a:t>The </a:t>
            </a:r>
            <a:r>
              <a:rPr lang="en-IE" dirty="0" err="1" smtClean="0"/>
              <a:t>periodontium</a:t>
            </a:r>
            <a:r>
              <a:rPr lang="en-IE" dirty="0" smtClean="0"/>
              <a:t> of leukemic </a:t>
            </a:r>
            <a:r>
              <a:rPr lang="en-IE" dirty="0" smtClean="0"/>
              <a:t>patients</a:t>
            </a:r>
            <a:endParaRPr lang="en-IE" dirty="0"/>
          </a:p>
        </p:txBody>
      </p:sp>
      <p:sp>
        <p:nvSpPr>
          <p:cNvPr id="2" name="Content Placeholder 1"/>
          <p:cNvSpPr>
            <a:spLocks noGrp="1"/>
          </p:cNvSpPr>
          <p:nvPr>
            <p:ph idx="1"/>
          </p:nvPr>
        </p:nvSpPr>
        <p:spPr/>
        <p:txBody>
          <a:bodyPr>
            <a:normAutofit fontScale="85000" lnSpcReduction="20000"/>
          </a:bodyPr>
          <a:lstStyle/>
          <a:p>
            <a:r>
              <a:rPr lang="en-IE" dirty="0" smtClean="0">
                <a:latin typeface="Calibri" panose="020F0502020204030204" pitchFamily="34" charset="0"/>
              </a:rPr>
              <a:t>Bleeding</a:t>
            </a:r>
            <a:r>
              <a:rPr lang="en-IE" dirty="0" smtClean="0">
                <a:latin typeface="Calibri" panose="020F0502020204030204" pitchFamily="34" charset="0"/>
              </a:rPr>
              <a:t>:</a:t>
            </a:r>
          </a:p>
          <a:p>
            <a:pPr lvl="1"/>
            <a:r>
              <a:rPr lang="en-IE" dirty="0" smtClean="0">
                <a:latin typeface="Calibri" panose="020F0502020204030204" pitchFamily="34" charset="0"/>
              </a:rPr>
              <a:t> Can </a:t>
            </a:r>
            <a:r>
              <a:rPr lang="en-IE" dirty="0" smtClean="0">
                <a:latin typeface="Calibri" panose="020F0502020204030204" pitchFamily="34" charset="0"/>
              </a:rPr>
              <a:t>be an early sign of </a:t>
            </a:r>
            <a:r>
              <a:rPr lang="en-IE" dirty="0" smtClean="0">
                <a:latin typeface="Calibri" panose="020F0502020204030204" pitchFamily="34" charset="0"/>
              </a:rPr>
              <a:t>leukaemia</a:t>
            </a:r>
            <a:endParaRPr lang="en-IE" dirty="0">
              <a:latin typeface="Calibri" panose="020F0502020204030204" pitchFamily="34" charset="0"/>
            </a:endParaRPr>
          </a:p>
          <a:p>
            <a:pPr lvl="1"/>
            <a:r>
              <a:rPr lang="en-IE" dirty="0" smtClean="0">
                <a:latin typeface="Calibri" panose="020F0502020204030204" pitchFamily="34" charset="0"/>
              </a:rPr>
              <a:t>Occur </a:t>
            </a:r>
            <a:r>
              <a:rPr lang="en-IE" dirty="0" smtClean="0">
                <a:latin typeface="Calibri" panose="020F0502020204030204" pitchFamily="34" charset="0"/>
              </a:rPr>
              <a:t>in the absence of gingivitis</a:t>
            </a:r>
          </a:p>
          <a:p>
            <a:r>
              <a:rPr lang="en-IE" dirty="0" smtClean="0">
                <a:latin typeface="Calibri" panose="020F0502020204030204" pitchFamily="34" charset="0"/>
              </a:rPr>
              <a:t>Oral ulcerations &amp; Infections (Herpes, NUG)</a:t>
            </a:r>
          </a:p>
          <a:p>
            <a:r>
              <a:rPr lang="en-IE" dirty="0" smtClean="0">
                <a:latin typeface="Calibri" panose="020F0502020204030204" pitchFamily="34" charset="0"/>
              </a:rPr>
              <a:t>Gingiva: </a:t>
            </a:r>
            <a:endParaRPr lang="en-IE" dirty="0" smtClean="0">
              <a:latin typeface="Calibri" panose="020F0502020204030204" pitchFamily="34" charset="0"/>
            </a:endParaRPr>
          </a:p>
          <a:p>
            <a:pPr lvl="1"/>
            <a:r>
              <a:rPr lang="en-IE" dirty="0" smtClean="0">
                <a:latin typeface="Calibri" panose="020F0502020204030204" pitchFamily="34" charset="0"/>
              </a:rPr>
              <a:t>Leukemic </a:t>
            </a:r>
            <a:r>
              <a:rPr lang="en-IE" dirty="0" smtClean="0">
                <a:latin typeface="Calibri" panose="020F0502020204030204" pitchFamily="34" charset="0"/>
              </a:rPr>
              <a:t>gingival </a:t>
            </a:r>
            <a:r>
              <a:rPr lang="en-IE" dirty="0" smtClean="0">
                <a:latin typeface="Calibri" panose="020F0502020204030204" pitchFamily="34" charset="0"/>
              </a:rPr>
              <a:t>enlargement</a:t>
            </a:r>
            <a:r>
              <a:rPr lang="en-IE" dirty="0">
                <a:latin typeface="Calibri" panose="020F0502020204030204" pitchFamily="34" charset="0"/>
              </a:rPr>
              <a:t> </a:t>
            </a:r>
            <a:r>
              <a:rPr lang="en-IE" dirty="0" smtClean="0">
                <a:latin typeface="Calibri" panose="020F0502020204030204" pitchFamily="34" charset="0"/>
              </a:rPr>
              <a:t>(acute &gt; chronic)</a:t>
            </a:r>
            <a:endParaRPr lang="en-IE" dirty="0" smtClean="0">
              <a:latin typeface="Calibri" panose="020F0502020204030204" pitchFamily="34" charset="0"/>
            </a:endParaRPr>
          </a:p>
          <a:p>
            <a:pPr lvl="1"/>
            <a:r>
              <a:rPr lang="en-IE" dirty="0" smtClean="0">
                <a:latin typeface="Calibri" panose="020F0502020204030204" pitchFamily="34" charset="0"/>
              </a:rPr>
              <a:t>Clinically: Swelling, bluish red, cyanotic, roundness and tenseness of the gingival margin</a:t>
            </a:r>
            <a:r>
              <a:rPr lang="en-IE" dirty="0" smtClean="0">
                <a:latin typeface="Calibri" panose="020F0502020204030204" pitchFamily="34" charset="0"/>
              </a:rPr>
              <a:t>, spontaneous </a:t>
            </a:r>
            <a:r>
              <a:rPr lang="en-IE" dirty="0" smtClean="0">
                <a:latin typeface="Calibri" panose="020F0502020204030204" pitchFamily="34" charset="0"/>
              </a:rPr>
              <a:t>bleeding.</a:t>
            </a:r>
          </a:p>
          <a:p>
            <a:pPr lvl="1"/>
            <a:r>
              <a:rPr lang="en-IE" dirty="0" smtClean="0">
                <a:latin typeface="Calibri" panose="020F0502020204030204" pitchFamily="34" charset="0"/>
              </a:rPr>
              <a:t>Areas of necrosis and </a:t>
            </a:r>
            <a:r>
              <a:rPr lang="en-IE" dirty="0" err="1" smtClean="0">
                <a:latin typeface="Calibri" panose="020F0502020204030204" pitchFamily="34" charset="0"/>
              </a:rPr>
              <a:t>pseudomembrane</a:t>
            </a:r>
            <a:r>
              <a:rPr lang="en-IE" dirty="0" smtClean="0">
                <a:latin typeface="Calibri" panose="020F0502020204030204" pitchFamily="34" charset="0"/>
              </a:rPr>
              <a:t> formation</a:t>
            </a:r>
            <a:r>
              <a:rPr lang="en-IE" dirty="0" smtClean="0">
                <a:latin typeface="Calibri" panose="020F0502020204030204" pitchFamily="34" charset="0"/>
              </a:rPr>
              <a:t>.</a:t>
            </a:r>
          </a:p>
          <a:p>
            <a:pPr lvl="1"/>
            <a:endParaRPr lang="en-IE" dirty="0" smtClean="0">
              <a:latin typeface="Calibri" panose="020F0502020204030204" pitchFamily="34" charset="0"/>
            </a:endParaRPr>
          </a:p>
          <a:p>
            <a:r>
              <a:rPr lang="en-IE" dirty="0" err="1" smtClean="0">
                <a:latin typeface="Calibri" panose="020F0502020204030204" pitchFamily="34" charset="0"/>
              </a:rPr>
              <a:t>Periodontium</a:t>
            </a:r>
            <a:r>
              <a:rPr lang="en-IE" dirty="0" smtClean="0">
                <a:latin typeface="Calibri" panose="020F0502020204030204" pitchFamily="34" charset="0"/>
              </a:rPr>
              <a:t> &amp; Alveolar bone: localised areas of necrosis due to leukemic infiltration of the marrow.</a:t>
            </a:r>
          </a:p>
          <a:p>
            <a:endParaRPr lang="en-IE" dirty="0" smtClean="0"/>
          </a:p>
          <a:p>
            <a:pPr marL="109728" indent="0">
              <a:buNone/>
            </a:pPr>
            <a:endParaRPr lang="en-IE" dirty="0"/>
          </a:p>
        </p:txBody>
      </p:sp>
    </p:spTree>
    <p:extLst>
      <p:ext uri="{BB962C8B-B14F-4D97-AF65-F5344CB8AC3E}">
        <p14:creationId xmlns:p14="http://schemas.microsoft.com/office/powerpoint/2010/main" val="2397599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fade">
                                      <p:cBhvr>
                                        <p:cTn id="11" dur="500"/>
                                        <p:tgtEl>
                                          <p:spTgt spid="2">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
                                            <p:txEl>
                                              <p:pRg st="2" end="2"/>
                                            </p:txEl>
                                          </p:spTgt>
                                        </p:tgtEl>
                                        <p:attrNameLst>
                                          <p:attrName>style.visibility</p:attrName>
                                        </p:attrNameLst>
                                      </p:cBhvr>
                                      <p:to>
                                        <p:strVal val="visible"/>
                                      </p:to>
                                    </p:set>
                                    <p:animEffect transition="in" filter="fade">
                                      <p:cBhvr>
                                        <p:cTn id="16" dur="500"/>
                                        <p:tgtEl>
                                          <p:spTgt spid="2">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2">
                                            <p:txEl>
                                              <p:pRg st="5" end="5"/>
                                            </p:txEl>
                                          </p:spTgt>
                                        </p:tgtEl>
                                        <p:attrNameLst>
                                          <p:attrName>style.visibility</p:attrName>
                                        </p:attrNameLst>
                                      </p:cBhvr>
                                      <p:to>
                                        <p:strVal val="visible"/>
                                      </p:to>
                                    </p:set>
                                    <p:animEffect transition="in" filter="fade">
                                      <p:cBhvr>
                                        <p:cTn id="29" dur="500"/>
                                        <p:tgtEl>
                                          <p:spTgt spid="2">
                                            <p:txEl>
                                              <p:pRg st="5" end="5"/>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2">
                                            <p:txEl>
                                              <p:pRg st="7" end="7"/>
                                            </p:txEl>
                                          </p:spTgt>
                                        </p:tgtEl>
                                        <p:attrNameLst>
                                          <p:attrName>style.visibility</p:attrName>
                                        </p:attrNameLst>
                                      </p:cBhvr>
                                      <p:to>
                                        <p:strVal val="visible"/>
                                      </p:to>
                                    </p:set>
                                    <p:animEffect transition="in" filter="fade">
                                      <p:cBhvr>
                                        <p:cTn id="38" dur="500"/>
                                        <p:tgtEl>
                                          <p:spTgt spid="2">
                                            <p:txEl>
                                              <p:pRg st="7" end="7"/>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2">
                                            <p:txEl>
                                              <p:pRg st="9" end="9"/>
                                            </p:txEl>
                                          </p:spTgt>
                                        </p:tgtEl>
                                        <p:attrNameLst>
                                          <p:attrName>style.visibility</p:attrName>
                                        </p:attrNameLst>
                                      </p:cBhvr>
                                      <p:to>
                                        <p:strVal val="visible"/>
                                      </p:to>
                                    </p:set>
                                    <p:animEffect transition="in" filter="fade">
                                      <p:cBhvr>
                                        <p:cTn id="43"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IE" dirty="0" smtClean="0"/>
              <a:t>Leukaemia</a:t>
            </a:r>
            <a:endParaRPr lang="en-IE" dirty="0"/>
          </a:p>
        </p:txBody>
      </p:sp>
      <p:sp>
        <p:nvSpPr>
          <p:cNvPr id="2" name="Content Placeholder 1"/>
          <p:cNvSpPr>
            <a:spLocks noGrp="1"/>
          </p:cNvSpPr>
          <p:nvPr>
            <p:ph idx="1"/>
          </p:nvPr>
        </p:nvSpPr>
        <p:spPr/>
        <p:txBody>
          <a:bodyPr/>
          <a:lstStyle/>
          <a:p>
            <a:r>
              <a:rPr lang="en-US" altLang="en-US" sz="2800" dirty="0">
                <a:latin typeface="Verdana" charset="0"/>
              </a:rPr>
              <a:t>Note the generalized facial pallor and skin </a:t>
            </a:r>
            <a:r>
              <a:rPr lang="en-US" altLang="en-US" sz="2800" dirty="0" smtClean="0">
                <a:latin typeface="Verdana" charset="0"/>
              </a:rPr>
              <a:t>ecchymosis. </a:t>
            </a:r>
            <a:r>
              <a:rPr lang="en-US" altLang="en-US" sz="2800" dirty="0">
                <a:latin typeface="Verdana" charset="0"/>
              </a:rPr>
              <a:t>The gingiva is hypertrophic and shows a typical </a:t>
            </a:r>
            <a:r>
              <a:rPr lang="en-US" altLang="en-US" sz="2800" dirty="0" smtClean="0">
                <a:latin typeface="Verdana" charset="0"/>
              </a:rPr>
              <a:t>intra-gingival </a:t>
            </a:r>
            <a:r>
              <a:rPr lang="en-US" altLang="en-US" sz="2800" dirty="0">
                <a:latin typeface="Verdana" charset="0"/>
              </a:rPr>
              <a:t>hemorrhage</a:t>
            </a:r>
            <a:endParaRPr lang="en-IE" dirty="0"/>
          </a:p>
        </p:txBody>
      </p:sp>
      <p:pic>
        <p:nvPicPr>
          <p:cNvPr id="4" name="Picture 3" descr="P2#3.jpg                                                       00000044PerioProject                   B5AE00F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626769"/>
            <a:ext cx="4149651" cy="3114600"/>
          </a:xfrm>
          <a:prstGeom prst="rect">
            <a:avLst/>
          </a:prstGeom>
          <a:noFill/>
          <a:ln w="76200">
            <a:solidFill>
              <a:srgbClr val="FFEA18"/>
            </a:solidFill>
            <a:miter lim="800000"/>
            <a:headEnd/>
            <a:tailEnd/>
          </a:ln>
          <a:extLst>
            <a:ext uri="{909E8E84-426E-40DD-AFC4-6F175D3DCCD1}">
              <a14:hiddenFill xmlns:a14="http://schemas.microsoft.com/office/drawing/2010/main">
                <a:solidFill>
                  <a:srgbClr val="FFFFFF"/>
                </a:solidFill>
              </a14:hiddenFill>
            </a:ext>
          </a:extLst>
        </p:spPr>
      </p:pic>
      <p:pic>
        <p:nvPicPr>
          <p:cNvPr id="5" name="Picture 4" descr="P2#4.jpg                                                       00000044PerioProject                   B5AE00F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5976" y="3513941"/>
            <a:ext cx="4916851" cy="3227428"/>
          </a:xfrm>
          <a:prstGeom prst="rect">
            <a:avLst/>
          </a:prstGeom>
          <a:noFill/>
          <a:ln w="76200">
            <a:solidFill>
              <a:srgbClr val="FFEA18"/>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10714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99592" y="332656"/>
            <a:ext cx="7772400" cy="914400"/>
          </a:xfrm>
        </p:spPr>
        <p:txBody>
          <a:bodyPr>
            <a:noAutofit/>
          </a:bodyPr>
          <a:lstStyle/>
          <a:p>
            <a:r>
              <a:rPr lang="en-IE" sz="2800" dirty="0"/>
              <a:t>classification for the aetiology </a:t>
            </a:r>
            <a:r>
              <a:rPr lang="en-IE" sz="2800" dirty="0" smtClean="0"/>
              <a:t>of gingival </a:t>
            </a:r>
            <a:r>
              <a:rPr lang="en-IE" sz="2800" dirty="0"/>
              <a:t>lesions in </a:t>
            </a:r>
            <a:r>
              <a:rPr lang="en-IE" sz="2800" dirty="0" err="1"/>
              <a:t>leukaemic</a:t>
            </a:r>
            <a:r>
              <a:rPr lang="en-IE" sz="2800" dirty="0"/>
              <a:t> </a:t>
            </a:r>
            <a:r>
              <a:rPr lang="en-IE" sz="2800" dirty="0" smtClean="0"/>
              <a:t>patients</a:t>
            </a:r>
            <a:endParaRPr lang="en-IE" sz="2800" dirty="0"/>
          </a:p>
        </p:txBody>
      </p:sp>
      <p:sp>
        <p:nvSpPr>
          <p:cNvPr id="2" name="Content Placeholder 1"/>
          <p:cNvSpPr>
            <a:spLocks noGrp="1"/>
          </p:cNvSpPr>
          <p:nvPr>
            <p:ph idx="1"/>
          </p:nvPr>
        </p:nvSpPr>
        <p:spPr>
          <a:xfrm>
            <a:off x="467544" y="1628800"/>
            <a:ext cx="8229600" cy="4525963"/>
          </a:xfrm>
        </p:spPr>
        <p:txBody>
          <a:bodyPr>
            <a:normAutofit lnSpcReduction="10000"/>
          </a:bodyPr>
          <a:lstStyle/>
          <a:p>
            <a:r>
              <a:rPr lang="en-IE" sz="2000" b="1" dirty="0" smtClean="0">
                <a:solidFill>
                  <a:schemeClr val="accent2"/>
                </a:solidFill>
              </a:rPr>
              <a:t>Category </a:t>
            </a:r>
            <a:r>
              <a:rPr lang="en-IE" sz="2000" b="1" dirty="0">
                <a:solidFill>
                  <a:schemeClr val="accent2"/>
                </a:solidFill>
              </a:rPr>
              <a:t>1</a:t>
            </a:r>
            <a:r>
              <a:rPr lang="en-IE" sz="2000" dirty="0"/>
              <a:t> </a:t>
            </a:r>
            <a:r>
              <a:rPr lang="en-IE" sz="2000" dirty="0" smtClean="0"/>
              <a:t>: </a:t>
            </a:r>
          </a:p>
          <a:p>
            <a:pPr lvl="1"/>
            <a:r>
              <a:rPr lang="en-IE" sz="1600" dirty="0" smtClean="0"/>
              <a:t>direct leukemic </a:t>
            </a:r>
            <a:r>
              <a:rPr lang="en-IE" sz="1600" dirty="0"/>
              <a:t>infiltration and includes </a:t>
            </a:r>
            <a:r>
              <a:rPr lang="en-IE" sz="1600" dirty="0" smtClean="0"/>
              <a:t>gingival enlargement.</a:t>
            </a:r>
          </a:p>
          <a:p>
            <a:pPr lvl="1"/>
            <a:endParaRPr lang="en-IE" sz="2000" dirty="0"/>
          </a:p>
          <a:p>
            <a:r>
              <a:rPr lang="en-IE" sz="2000" b="1" dirty="0" smtClean="0">
                <a:solidFill>
                  <a:schemeClr val="accent2"/>
                </a:solidFill>
              </a:rPr>
              <a:t>Category 2</a:t>
            </a:r>
            <a:r>
              <a:rPr lang="en-IE" sz="2000" dirty="0" smtClean="0"/>
              <a:t> </a:t>
            </a:r>
          </a:p>
          <a:p>
            <a:pPr lvl="1"/>
            <a:r>
              <a:rPr lang="en-IE" sz="1600" dirty="0" smtClean="0"/>
              <a:t>deals with direct drug toxicity caused by chemotherapeutic agents. </a:t>
            </a:r>
          </a:p>
          <a:p>
            <a:endParaRPr lang="en-IE" sz="2000" b="1" dirty="0" smtClean="0">
              <a:solidFill>
                <a:schemeClr val="accent2"/>
              </a:solidFill>
            </a:endParaRPr>
          </a:p>
          <a:p>
            <a:r>
              <a:rPr lang="en-IE" sz="2000" b="1" dirty="0" smtClean="0">
                <a:solidFill>
                  <a:schemeClr val="accent2"/>
                </a:solidFill>
              </a:rPr>
              <a:t>Category </a:t>
            </a:r>
            <a:r>
              <a:rPr lang="en-IE" sz="2000" b="1" dirty="0">
                <a:solidFill>
                  <a:schemeClr val="accent2"/>
                </a:solidFill>
              </a:rPr>
              <a:t>3</a:t>
            </a:r>
            <a:r>
              <a:rPr lang="en-IE" sz="2000" dirty="0"/>
              <a:t> </a:t>
            </a:r>
            <a:endParaRPr lang="en-IE" sz="2000" dirty="0" smtClean="0"/>
          </a:p>
          <a:p>
            <a:pPr lvl="1"/>
            <a:r>
              <a:rPr lang="en-IE" sz="1600" dirty="0" smtClean="0"/>
              <a:t>comprises </a:t>
            </a:r>
            <a:r>
              <a:rPr lang="en-IE" sz="1600" dirty="0"/>
              <a:t>the detrimental effects </a:t>
            </a:r>
            <a:r>
              <a:rPr lang="en-IE" sz="1600" dirty="0" smtClean="0"/>
              <a:t>of graft-versus-host reactions</a:t>
            </a:r>
          </a:p>
          <a:p>
            <a:pPr lvl="1"/>
            <a:r>
              <a:rPr lang="en-IE" sz="1600" dirty="0" smtClean="0"/>
              <a:t>the transplanted lymphocytes </a:t>
            </a:r>
            <a:r>
              <a:rPr lang="en-IE" sz="1600" dirty="0"/>
              <a:t>react against host antigens.</a:t>
            </a:r>
          </a:p>
          <a:p>
            <a:endParaRPr lang="en-IE" sz="2000" dirty="0"/>
          </a:p>
          <a:p>
            <a:r>
              <a:rPr lang="en-IE" sz="2000" b="1" dirty="0">
                <a:solidFill>
                  <a:schemeClr val="accent2"/>
                </a:solidFill>
              </a:rPr>
              <a:t>Category 4</a:t>
            </a:r>
            <a:r>
              <a:rPr lang="en-IE" sz="2000" dirty="0"/>
              <a:t> </a:t>
            </a:r>
            <a:endParaRPr lang="en-IE" sz="2000" dirty="0" smtClean="0"/>
          </a:p>
          <a:p>
            <a:pPr lvl="1"/>
            <a:r>
              <a:rPr lang="en-IE" sz="1600" dirty="0" smtClean="0"/>
              <a:t>involves </a:t>
            </a:r>
            <a:r>
              <a:rPr lang="en-IE" sz="1600" dirty="0"/>
              <a:t>secondary effects from </a:t>
            </a:r>
            <a:r>
              <a:rPr lang="en-IE" sz="1600" dirty="0" smtClean="0"/>
              <a:t>the depression </a:t>
            </a:r>
            <a:r>
              <a:rPr lang="en-IE" sz="1600" dirty="0"/>
              <a:t>of marrow/lymphoid </a:t>
            </a:r>
            <a:r>
              <a:rPr lang="en-IE" sz="1600" dirty="0" smtClean="0"/>
              <a:t>tissue.</a:t>
            </a:r>
          </a:p>
          <a:p>
            <a:pPr lvl="1"/>
            <a:r>
              <a:rPr lang="en-IE" sz="1600" dirty="0" smtClean="0"/>
              <a:t> includes haemorrhage</a:t>
            </a:r>
            <a:r>
              <a:rPr lang="en-IE" sz="1600" dirty="0"/>
              <a:t>, </a:t>
            </a:r>
            <a:r>
              <a:rPr lang="en-IE" sz="1600" dirty="0" err="1"/>
              <a:t>neutropenic</a:t>
            </a:r>
            <a:r>
              <a:rPr lang="en-IE" sz="1600" dirty="0"/>
              <a:t> ulceration and </a:t>
            </a:r>
            <a:r>
              <a:rPr lang="en-IE" sz="1600" dirty="0" smtClean="0"/>
              <a:t>an increased susceptibility to </a:t>
            </a:r>
            <a:r>
              <a:rPr lang="en-IE" sz="1600" dirty="0"/>
              <a:t>infections</a:t>
            </a:r>
            <a:endParaRPr lang="en-IE" sz="1600" dirty="0"/>
          </a:p>
        </p:txBody>
      </p:sp>
    </p:spTree>
    <p:extLst>
      <p:ext uri="{BB962C8B-B14F-4D97-AF65-F5344CB8AC3E}">
        <p14:creationId xmlns:p14="http://schemas.microsoft.com/office/powerpoint/2010/main" val="11105879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p:txBody>
          <a:bodyPr>
            <a:normAutofit fontScale="90000"/>
          </a:bodyPr>
          <a:lstStyle/>
          <a:p>
            <a:r>
              <a:rPr lang="en-IE" sz="4400" dirty="0">
                <a:solidFill>
                  <a:schemeClr val="accent2"/>
                </a:solidFill>
                <a:latin typeface="Arial" panose="020B0604020202020204" pitchFamily="34" charset="0"/>
                <a:cs typeface="Arial" panose="020B0604020202020204" pitchFamily="34" charset="0"/>
              </a:rPr>
              <a:t>Periodontitis as a manifestation of systemic diseases</a:t>
            </a:r>
            <a:br>
              <a:rPr lang="en-IE" sz="4400" dirty="0">
                <a:solidFill>
                  <a:schemeClr val="accent2"/>
                </a:solidFill>
                <a:latin typeface="Arial" panose="020B0604020202020204" pitchFamily="34" charset="0"/>
                <a:cs typeface="Arial" panose="020B0604020202020204" pitchFamily="34" charset="0"/>
              </a:rPr>
            </a:br>
            <a:endParaRPr lang="en-IE" dirty="0"/>
          </a:p>
        </p:txBody>
      </p:sp>
      <p:sp>
        <p:nvSpPr>
          <p:cNvPr id="2" name="Content Placeholder 1"/>
          <p:cNvSpPr>
            <a:spLocks noGrp="1"/>
          </p:cNvSpPr>
          <p:nvPr>
            <p:ph idx="1"/>
          </p:nvPr>
        </p:nvSpPr>
        <p:spPr/>
        <p:txBody>
          <a:bodyPr>
            <a:normAutofit fontScale="92500" lnSpcReduction="20000"/>
          </a:bodyPr>
          <a:lstStyle/>
          <a:p>
            <a:pPr>
              <a:buFont typeface="Wingdings" panose="05000000000000000000" pitchFamily="2" charset="2"/>
              <a:buChar char="q"/>
            </a:pPr>
            <a:r>
              <a:rPr lang="en-IE" b="1" dirty="0" smtClean="0">
                <a:latin typeface="Arial" panose="020B0604020202020204" pitchFamily="34" charset="0"/>
                <a:cs typeface="Arial" panose="020B0604020202020204" pitchFamily="34" charset="0"/>
              </a:rPr>
              <a:t>Associated </a:t>
            </a:r>
            <a:r>
              <a:rPr lang="en-IE" b="1" dirty="0">
                <a:latin typeface="Arial" panose="020B0604020202020204" pitchFamily="34" charset="0"/>
                <a:cs typeface="Arial" panose="020B0604020202020204" pitchFamily="34" charset="0"/>
              </a:rPr>
              <a:t>with genetic disorders</a:t>
            </a:r>
          </a:p>
          <a:p>
            <a:pPr marL="1117854" lvl="2" indent="-514350">
              <a:buFont typeface="+mj-lt"/>
              <a:buAutoNum type="alphaUcPeriod"/>
            </a:pPr>
            <a:r>
              <a:rPr lang="en-IE" dirty="0">
                <a:latin typeface="Arial" panose="020B0604020202020204" pitchFamily="34" charset="0"/>
                <a:cs typeface="Arial" panose="020B0604020202020204" pitchFamily="34" charset="0"/>
              </a:rPr>
              <a:t>Familial and cyclic neutropenia</a:t>
            </a:r>
          </a:p>
          <a:p>
            <a:pPr marL="1117854" lvl="2" indent="-514350">
              <a:buFont typeface="+mj-lt"/>
              <a:buAutoNum type="alphaUcPeriod"/>
            </a:pPr>
            <a:r>
              <a:rPr lang="en-IE" dirty="0">
                <a:latin typeface="Arial" panose="020B0604020202020204" pitchFamily="34" charset="0"/>
                <a:cs typeface="Arial" panose="020B0604020202020204" pitchFamily="34" charset="0"/>
              </a:rPr>
              <a:t>Down syndrome</a:t>
            </a:r>
          </a:p>
          <a:p>
            <a:pPr marL="1117854" lvl="2" indent="-514350">
              <a:buFont typeface="+mj-lt"/>
              <a:buAutoNum type="alphaUcPeriod"/>
            </a:pPr>
            <a:r>
              <a:rPr lang="en-IE" dirty="0">
                <a:latin typeface="Arial" panose="020B0604020202020204" pitchFamily="34" charset="0"/>
                <a:cs typeface="Arial" panose="020B0604020202020204" pitchFamily="34" charset="0"/>
              </a:rPr>
              <a:t>Leukocyte adhesion deficiency syndrome</a:t>
            </a:r>
          </a:p>
          <a:p>
            <a:pPr marL="1117854" lvl="2" indent="-514350">
              <a:buFont typeface="+mj-lt"/>
              <a:buAutoNum type="alphaUcPeriod"/>
            </a:pPr>
            <a:r>
              <a:rPr lang="en-IE" dirty="0" err="1">
                <a:latin typeface="Arial" panose="020B0604020202020204" pitchFamily="34" charset="0"/>
                <a:cs typeface="Arial" panose="020B0604020202020204" pitchFamily="34" charset="0"/>
              </a:rPr>
              <a:t>Papillon-Lefevre</a:t>
            </a:r>
            <a:r>
              <a:rPr lang="en-IE" dirty="0">
                <a:latin typeface="Arial" panose="020B0604020202020204" pitchFamily="34" charset="0"/>
                <a:cs typeface="Arial" panose="020B0604020202020204" pitchFamily="34" charset="0"/>
              </a:rPr>
              <a:t> syndrome</a:t>
            </a:r>
          </a:p>
          <a:p>
            <a:pPr marL="1117854" lvl="2" indent="-514350">
              <a:buFont typeface="+mj-lt"/>
              <a:buAutoNum type="alphaUcPeriod"/>
            </a:pPr>
            <a:r>
              <a:rPr lang="en-IE" dirty="0" err="1">
                <a:latin typeface="Arial" panose="020B0604020202020204" pitchFamily="34" charset="0"/>
                <a:cs typeface="Arial" panose="020B0604020202020204" pitchFamily="34" charset="0"/>
              </a:rPr>
              <a:t>Chediak</a:t>
            </a:r>
            <a:r>
              <a:rPr lang="en-IE" dirty="0">
                <a:latin typeface="Arial" panose="020B0604020202020204" pitchFamily="34" charset="0"/>
                <a:cs typeface="Arial" panose="020B0604020202020204" pitchFamily="34" charset="0"/>
              </a:rPr>
              <a:t>-Higashi syndrome</a:t>
            </a:r>
          </a:p>
          <a:p>
            <a:pPr marL="1117854" lvl="2" indent="-514350">
              <a:buFont typeface="+mj-lt"/>
              <a:buAutoNum type="alphaUcPeriod"/>
            </a:pPr>
            <a:r>
              <a:rPr lang="en-IE" dirty="0">
                <a:latin typeface="Arial" panose="020B0604020202020204" pitchFamily="34" charset="0"/>
                <a:cs typeface="Arial" panose="020B0604020202020204" pitchFamily="34" charset="0"/>
              </a:rPr>
              <a:t>Infantile genetic </a:t>
            </a:r>
            <a:r>
              <a:rPr lang="en-IE" dirty="0" err="1">
                <a:latin typeface="Arial" panose="020B0604020202020204" pitchFamily="34" charset="0"/>
                <a:cs typeface="Arial" panose="020B0604020202020204" pitchFamily="34" charset="0"/>
              </a:rPr>
              <a:t>agranulocytosis</a:t>
            </a:r>
            <a:endParaRPr lang="en-IE" dirty="0">
              <a:latin typeface="Arial" panose="020B0604020202020204" pitchFamily="34" charset="0"/>
              <a:cs typeface="Arial" panose="020B0604020202020204" pitchFamily="34" charset="0"/>
            </a:endParaRPr>
          </a:p>
          <a:p>
            <a:pPr marL="1117854" lvl="2" indent="-514350">
              <a:buFont typeface="+mj-lt"/>
              <a:buAutoNum type="alphaUcPeriod"/>
            </a:pPr>
            <a:r>
              <a:rPr lang="en-IE" dirty="0" err="1">
                <a:latin typeface="Arial" panose="020B0604020202020204" pitchFamily="34" charset="0"/>
                <a:cs typeface="Arial" panose="020B0604020202020204" pitchFamily="34" charset="0"/>
              </a:rPr>
              <a:t>Histiocytosis</a:t>
            </a:r>
            <a:r>
              <a:rPr lang="en-IE" dirty="0">
                <a:latin typeface="Arial" panose="020B0604020202020204" pitchFamily="34" charset="0"/>
                <a:cs typeface="Arial" panose="020B0604020202020204" pitchFamily="34" charset="0"/>
              </a:rPr>
              <a:t> syndromes</a:t>
            </a:r>
          </a:p>
          <a:p>
            <a:pPr marL="1117854" lvl="2" indent="-514350">
              <a:buFont typeface="+mj-lt"/>
              <a:buAutoNum type="alphaUcPeriod"/>
            </a:pPr>
            <a:r>
              <a:rPr lang="en-IE" dirty="0">
                <a:latin typeface="Arial" panose="020B0604020202020204" pitchFamily="34" charset="0"/>
                <a:cs typeface="Arial" panose="020B0604020202020204" pitchFamily="34" charset="0"/>
              </a:rPr>
              <a:t>Ehlers-</a:t>
            </a:r>
            <a:r>
              <a:rPr lang="en-IE" dirty="0" err="1">
                <a:latin typeface="Arial" panose="020B0604020202020204" pitchFamily="34" charset="0"/>
                <a:cs typeface="Arial" panose="020B0604020202020204" pitchFamily="34" charset="0"/>
              </a:rPr>
              <a:t>Danlos</a:t>
            </a:r>
            <a:r>
              <a:rPr lang="en-IE" dirty="0">
                <a:latin typeface="Arial" panose="020B0604020202020204" pitchFamily="34" charset="0"/>
                <a:cs typeface="Arial" panose="020B0604020202020204" pitchFamily="34" charset="0"/>
              </a:rPr>
              <a:t> syndrome ( Type IV and VIII)</a:t>
            </a:r>
          </a:p>
          <a:p>
            <a:pPr marL="1117854" lvl="2" indent="-514350">
              <a:buFont typeface="+mj-lt"/>
              <a:buAutoNum type="alphaUcPeriod"/>
            </a:pPr>
            <a:r>
              <a:rPr lang="en-IE" dirty="0" err="1">
                <a:latin typeface="Arial" panose="020B0604020202020204" pitchFamily="34" charset="0"/>
                <a:cs typeface="Arial" panose="020B0604020202020204" pitchFamily="34" charset="0"/>
              </a:rPr>
              <a:t>Hypophosphatasia</a:t>
            </a:r>
            <a:endParaRPr lang="en-IE" dirty="0">
              <a:latin typeface="Arial" panose="020B0604020202020204" pitchFamily="34" charset="0"/>
              <a:cs typeface="Arial" panose="020B0604020202020204" pitchFamily="34" charset="0"/>
            </a:endParaRPr>
          </a:p>
          <a:p>
            <a:pPr marL="1117854" lvl="2" indent="-514350">
              <a:buFont typeface="+mj-lt"/>
              <a:buAutoNum type="alphaUcPeriod"/>
            </a:pPr>
            <a:r>
              <a:rPr lang="en-IE" dirty="0">
                <a:latin typeface="Arial" panose="020B0604020202020204" pitchFamily="34" charset="0"/>
                <a:cs typeface="Arial" panose="020B0604020202020204" pitchFamily="34" charset="0"/>
              </a:rPr>
              <a:t>Cohen Syndrome</a:t>
            </a:r>
          </a:p>
          <a:p>
            <a:pPr marL="1117854" lvl="2" indent="-514350">
              <a:buFont typeface="+mj-lt"/>
              <a:buAutoNum type="alphaUcPeriod"/>
            </a:pPr>
            <a:r>
              <a:rPr lang="en-IE" dirty="0" err="1">
                <a:latin typeface="Arial" panose="020B0604020202020204" pitchFamily="34" charset="0"/>
                <a:cs typeface="Arial" panose="020B0604020202020204" pitchFamily="34" charset="0"/>
              </a:rPr>
              <a:t>Marfan</a:t>
            </a:r>
            <a:r>
              <a:rPr lang="en-IE" dirty="0">
                <a:latin typeface="Arial" panose="020B0604020202020204" pitchFamily="34" charset="0"/>
                <a:cs typeface="Arial" panose="020B0604020202020204" pitchFamily="34" charset="0"/>
              </a:rPr>
              <a:t> syndrome</a:t>
            </a:r>
          </a:p>
          <a:p>
            <a:pPr marL="1117854" lvl="2" indent="-514350">
              <a:buFont typeface="+mj-lt"/>
              <a:buAutoNum type="alphaUcPeriod"/>
            </a:pPr>
            <a:r>
              <a:rPr lang="en-IE" dirty="0">
                <a:latin typeface="Arial" panose="020B0604020202020204" pitchFamily="34" charset="0"/>
                <a:cs typeface="Arial" panose="020B0604020202020204" pitchFamily="34" charset="0"/>
              </a:rPr>
              <a:t>Other</a:t>
            </a:r>
          </a:p>
          <a:p>
            <a:endParaRPr lang="en-IE" dirty="0"/>
          </a:p>
          <a:p>
            <a:endParaRPr lang="en-IE" dirty="0"/>
          </a:p>
        </p:txBody>
      </p:sp>
    </p:spTree>
    <p:extLst>
      <p:ext uri="{BB962C8B-B14F-4D97-AF65-F5344CB8AC3E}">
        <p14:creationId xmlns:p14="http://schemas.microsoft.com/office/powerpoint/2010/main" val="7684390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IE" dirty="0" smtClean="0">
                <a:solidFill>
                  <a:srgbClr val="FFFF00"/>
                </a:solidFill>
              </a:rPr>
              <a:t>AAP Classification of Periodontal diseases 1999</a:t>
            </a:r>
            <a:endParaRPr lang="en-IE" dirty="0">
              <a:solidFill>
                <a:srgbClr val="FFFF00"/>
              </a:solidFill>
            </a:endParaRPr>
          </a:p>
        </p:txBody>
      </p:sp>
      <p:sp>
        <p:nvSpPr>
          <p:cNvPr id="2" name="Content Placeholder 1"/>
          <p:cNvSpPr>
            <a:spLocks noGrp="1"/>
          </p:cNvSpPr>
          <p:nvPr>
            <p:ph idx="1"/>
          </p:nvPr>
        </p:nvSpPr>
        <p:spPr/>
        <p:txBody>
          <a:bodyPr>
            <a:normAutofit fontScale="92500" lnSpcReduction="10000"/>
          </a:bodyPr>
          <a:lstStyle/>
          <a:p>
            <a:r>
              <a:rPr lang="en-IE" b="1" dirty="0" smtClean="0"/>
              <a:t>Gingival diseases</a:t>
            </a:r>
          </a:p>
          <a:p>
            <a:pPr lvl="1"/>
            <a:r>
              <a:rPr lang="en-IE" sz="2000" dirty="0" smtClean="0"/>
              <a:t>Dental plaque-induced gingival lesions.</a:t>
            </a:r>
          </a:p>
          <a:p>
            <a:pPr lvl="1"/>
            <a:r>
              <a:rPr lang="en-IE" sz="2000" dirty="0" smtClean="0"/>
              <a:t>Non plaque induced lesions</a:t>
            </a:r>
          </a:p>
          <a:p>
            <a:r>
              <a:rPr lang="en-IE" sz="2400" b="1" dirty="0" smtClean="0"/>
              <a:t>Periodontitis</a:t>
            </a:r>
          </a:p>
          <a:p>
            <a:pPr marL="566928" indent="-457200">
              <a:buFont typeface="+mj-lt"/>
              <a:buAutoNum type="arabicPeriod"/>
            </a:pPr>
            <a:r>
              <a:rPr lang="en-IE" sz="2400" dirty="0" smtClean="0"/>
              <a:t>Chronic periodontitis</a:t>
            </a:r>
          </a:p>
          <a:p>
            <a:pPr marL="566928" indent="-457200">
              <a:buFont typeface="+mj-lt"/>
              <a:buAutoNum type="arabicPeriod"/>
            </a:pPr>
            <a:r>
              <a:rPr lang="en-IE" sz="2400" dirty="0" smtClean="0"/>
              <a:t>Aggressive Periodontitis</a:t>
            </a:r>
          </a:p>
          <a:p>
            <a:pPr marL="566928" indent="-457200">
              <a:buFont typeface="+mj-lt"/>
              <a:buAutoNum type="arabicPeriod"/>
            </a:pPr>
            <a:r>
              <a:rPr lang="en-IE" sz="2400" dirty="0" smtClean="0"/>
              <a:t>Periodontitis as a manifestation of systemic diseases</a:t>
            </a:r>
          </a:p>
          <a:p>
            <a:pPr marL="566928" indent="-457200">
              <a:buFont typeface="+mj-lt"/>
              <a:buAutoNum type="arabicPeriod"/>
            </a:pPr>
            <a:r>
              <a:rPr lang="en-IE" sz="2400" dirty="0" smtClean="0"/>
              <a:t>Necrotising periodontal diseases</a:t>
            </a:r>
          </a:p>
          <a:p>
            <a:pPr marL="566928" indent="-457200">
              <a:buFont typeface="+mj-lt"/>
              <a:buAutoNum type="arabicPeriod"/>
            </a:pPr>
            <a:r>
              <a:rPr lang="en-IE" sz="2400" dirty="0" smtClean="0"/>
              <a:t>Abscesses of the </a:t>
            </a:r>
            <a:r>
              <a:rPr lang="en-IE" sz="2400" dirty="0" err="1" smtClean="0"/>
              <a:t>periodontium</a:t>
            </a:r>
            <a:endParaRPr lang="en-IE" sz="2400" dirty="0" smtClean="0"/>
          </a:p>
          <a:p>
            <a:pPr marL="566928" indent="-457200">
              <a:buFont typeface="+mj-lt"/>
              <a:buAutoNum type="arabicPeriod"/>
            </a:pPr>
            <a:r>
              <a:rPr lang="en-IE" sz="2400" dirty="0" smtClean="0"/>
              <a:t>Periodontal-endodontic lesions </a:t>
            </a:r>
          </a:p>
          <a:p>
            <a:pPr marL="566928" indent="-457200">
              <a:buFont typeface="+mj-lt"/>
              <a:buAutoNum type="arabicPeriod"/>
            </a:pPr>
            <a:r>
              <a:rPr lang="en-IE" sz="2400" dirty="0" smtClean="0"/>
              <a:t>Developmental or acquired deformities and conditions</a:t>
            </a:r>
          </a:p>
        </p:txBody>
      </p:sp>
    </p:spTree>
    <p:extLst>
      <p:ext uri="{BB962C8B-B14F-4D97-AF65-F5344CB8AC3E}">
        <p14:creationId xmlns:p14="http://schemas.microsoft.com/office/powerpoint/2010/main" val="183286862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99592" y="548680"/>
            <a:ext cx="7772400" cy="914400"/>
          </a:xfrm>
        </p:spPr>
        <p:txBody>
          <a:bodyPr>
            <a:normAutofit fontScale="90000"/>
          </a:bodyPr>
          <a:lstStyle/>
          <a:p>
            <a:r>
              <a:rPr lang="en-IE" dirty="0">
                <a:solidFill>
                  <a:schemeClr val="accent3"/>
                </a:solidFill>
              </a:rPr>
              <a:t>Down syndrome </a:t>
            </a:r>
            <a:br>
              <a:rPr lang="en-IE" dirty="0">
                <a:solidFill>
                  <a:schemeClr val="accent3"/>
                </a:solidFill>
              </a:rPr>
            </a:br>
            <a:endParaRPr lang="en-IE" dirty="0">
              <a:solidFill>
                <a:schemeClr val="accent3"/>
              </a:solidFill>
            </a:endParaRPr>
          </a:p>
        </p:txBody>
      </p:sp>
      <p:sp>
        <p:nvSpPr>
          <p:cNvPr id="2" name="Content Placeholder 1"/>
          <p:cNvSpPr>
            <a:spLocks noGrp="1"/>
          </p:cNvSpPr>
          <p:nvPr>
            <p:ph idx="1"/>
          </p:nvPr>
        </p:nvSpPr>
        <p:spPr/>
        <p:txBody>
          <a:bodyPr>
            <a:normAutofit fontScale="62500" lnSpcReduction="20000"/>
          </a:bodyPr>
          <a:lstStyle/>
          <a:p>
            <a:r>
              <a:rPr lang="en-IE" dirty="0" smtClean="0"/>
              <a:t>Trisomy of Chromosome </a:t>
            </a:r>
            <a:r>
              <a:rPr lang="en-IE" dirty="0" smtClean="0"/>
              <a:t>21</a:t>
            </a:r>
          </a:p>
          <a:p>
            <a:r>
              <a:rPr lang="en-IE" dirty="0" smtClean="0"/>
              <a:t>1 out of 800 births</a:t>
            </a:r>
            <a:endParaRPr lang="en-IE" dirty="0" smtClean="0"/>
          </a:p>
          <a:p>
            <a:r>
              <a:rPr lang="en-IE" dirty="0" smtClean="0"/>
              <a:t>Mental deficiency and growth retardation</a:t>
            </a:r>
          </a:p>
          <a:p>
            <a:r>
              <a:rPr lang="en-IE" dirty="0" smtClean="0"/>
              <a:t>Periodontitis occurring in almost 100% of patients &lt;30 years old</a:t>
            </a:r>
          </a:p>
          <a:p>
            <a:endParaRPr lang="en-IE" dirty="0" smtClean="0"/>
          </a:p>
          <a:p>
            <a:r>
              <a:rPr lang="en-IE" b="1" dirty="0" smtClean="0">
                <a:solidFill>
                  <a:srgbClr val="C00000"/>
                </a:solidFill>
              </a:rPr>
              <a:t>Oral and periodontal disease-related features:</a:t>
            </a:r>
          </a:p>
          <a:p>
            <a:endParaRPr lang="en-IE" dirty="0" smtClean="0"/>
          </a:p>
          <a:p>
            <a:pPr>
              <a:buFont typeface="Wingdings" panose="05000000000000000000" pitchFamily="2" charset="2"/>
              <a:buChar char="ü"/>
            </a:pPr>
            <a:r>
              <a:rPr lang="en-IE" dirty="0" smtClean="0"/>
              <a:t>Poor OH</a:t>
            </a:r>
          </a:p>
          <a:p>
            <a:pPr>
              <a:buFont typeface="Wingdings" panose="05000000000000000000" pitchFamily="2" charset="2"/>
              <a:buChar char="ü"/>
            </a:pPr>
            <a:r>
              <a:rPr lang="en-IE" dirty="0" smtClean="0"/>
              <a:t>Local factors: </a:t>
            </a:r>
            <a:r>
              <a:rPr lang="en-IE" sz="2100" dirty="0" err="1" smtClean="0"/>
              <a:t>Diastema</a:t>
            </a:r>
            <a:r>
              <a:rPr lang="en-IE" sz="2100" dirty="0" smtClean="0"/>
              <a:t>, high </a:t>
            </a:r>
            <a:r>
              <a:rPr lang="en-IE" sz="2100" dirty="0" err="1" smtClean="0"/>
              <a:t>frenal</a:t>
            </a:r>
            <a:r>
              <a:rPr lang="en-IE" sz="2100" dirty="0" smtClean="0"/>
              <a:t> attachment, crowding, malocclusion</a:t>
            </a:r>
          </a:p>
          <a:p>
            <a:pPr>
              <a:buFont typeface="Wingdings" panose="05000000000000000000" pitchFamily="2" charset="2"/>
              <a:buChar char="ü"/>
            </a:pPr>
            <a:r>
              <a:rPr lang="en-IE" dirty="0" smtClean="0"/>
              <a:t>Level </a:t>
            </a:r>
            <a:r>
              <a:rPr lang="en-IE" dirty="0" smtClean="0"/>
              <a:t>of inflammation exceeds being explainable by plaque and </a:t>
            </a:r>
            <a:r>
              <a:rPr lang="en-IE" dirty="0" smtClean="0"/>
              <a:t>    local factors.</a:t>
            </a:r>
            <a:endParaRPr lang="en-IE" dirty="0" smtClean="0"/>
          </a:p>
          <a:p>
            <a:pPr>
              <a:buFont typeface="Wingdings" panose="05000000000000000000" pitchFamily="2" charset="2"/>
              <a:buChar char="ü"/>
            </a:pPr>
            <a:r>
              <a:rPr lang="en-IE" dirty="0" smtClean="0"/>
              <a:t>Destructive periodontitis</a:t>
            </a:r>
          </a:p>
          <a:p>
            <a:pPr>
              <a:buFont typeface="Wingdings" panose="05000000000000000000" pitchFamily="2" charset="2"/>
              <a:buChar char="ü"/>
            </a:pPr>
            <a:r>
              <a:rPr lang="en-IE" dirty="0" smtClean="0"/>
              <a:t>Generalised deep periodontal pockets, gingival inflammation</a:t>
            </a:r>
          </a:p>
          <a:p>
            <a:pPr>
              <a:buFont typeface="Wingdings" panose="05000000000000000000" pitchFamily="2" charset="2"/>
              <a:buChar char="ü"/>
            </a:pPr>
            <a:r>
              <a:rPr lang="en-IE" dirty="0" smtClean="0"/>
              <a:t>NUG</a:t>
            </a:r>
          </a:p>
          <a:p>
            <a:endParaRPr lang="en-IE" dirty="0" smtClean="0"/>
          </a:p>
        </p:txBody>
      </p:sp>
    </p:spTree>
    <p:extLst>
      <p:ext uri="{BB962C8B-B14F-4D97-AF65-F5344CB8AC3E}">
        <p14:creationId xmlns:p14="http://schemas.microsoft.com/office/powerpoint/2010/main" val="2152841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fade">
                                      <p:cBhvr>
                                        <p:cTn id="27" dur="500"/>
                                        <p:tgtEl>
                                          <p:spTgt spid="2">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txEl>
                                              <p:pRg st="7" end="7"/>
                                            </p:txEl>
                                          </p:spTgt>
                                        </p:tgtEl>
                                        <p:attrNameLst>
                                          <p:attrName>style.visibility</p:attrName>
                                        </p:attrNameLst>
                                      </p:cBhvr>
                                      <p:to>
                                        <p:strVal val="visible"/>
                                      </p:to>
                                    </p:set>
                                    <p:animEffect transition="in" filter="fade">
                                      <p:cBhvr>
                                        <p:cTn id="32" dur="500"/>
                                        <p:tgtEl>
                                          <p:spTgt spid="2">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
                                            <p:txEl>
                                              <p:pRg st="8" end="8"/>
                                            </p:txEl>
                                          </p:spTgt>
                                        </p:tgtEl>
                                        <p:attrNameLst>
                                          <p:attrName>style.visibility</p:attrName>
                                        </p:attrNameLst>
                                      </p:cBhvr>
                                      <p:to>
                                        <p:strVal val="visible"/>
                                      </p:to>
                                    </p:set>
                                    <p:animEffect transition="in" filter="fade">
                                      <p:cBhvr>
                                        <p:cTn id="37" dur="500"/>
                                        <p:tgtEl>
                                          <p:spTgt spid="2">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
                                            <p:txEl>
                                              <p:pRg st="9" end="9"/>
                                            </p:txEl>
                                          </p:spTgt>
                                        </p:tgtEl>
                                        <p:attrNameLst>
                                          <p:attrName>style.visibility</p:attrName>
                                        </p:attrNameLst>
                                      </p:cBhvr>
                                      <p:to>
                                        <p:strVal val="visible"/>
                                      </p:to>
                                    </p:set>
                                    <p:animEffect transition="in" filter="fade">
                                      <p:cBhvr>
                                        <p:cTn id="42" dur="500"/>
                                        <p:tgtEl>
                                          <p:spTgt spid="2">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
                                            <p:txEl>
                                              <p:pRg st="10" end="10"/>
                                            </p:txEl>
                                          </p:spTgt>
                                        </p:tgtEl>
                                        <p:attrNameLst>
                                          <p:attrName>style.visibility</p:attrName>
                                        </p:attrNameLst>
                                      </p:cBhvr>
                                      <p:to>
                                        <p:strVal val="visible"/>
                                      </p:to>
                                    </p:set>
                                    <p:animEffect transition="in" filter="fade">
                                      <p:cBhvr>
                                        <p:cTn id="47" dur="500"/>
                                        <p:tgtEl>
                                          <p:spTgt spid="2">
                                            <p:txEl>
                                              <p:pRg st="10" end="1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
                                            <p:txEl>
                                              <p:pRg st="11" end="11"/>
                                            </p:txEl>
                                          </p:spTgt>
                                        </p:tgtEl>
                                        <p:attrNameLst>
                                          <p:attrName>style.visibility</p:attrName>
                                        </p:attrNameLst>
                                      </p:cBhvr>
                                      <p:to>
                                        <p:strVal val="visible"/>
                                      </p:to>
                                    </p:set>
                                    <p:animEffect transition="in" filter="fade">
                                      <p:cBhvr>
                                        <p:cTn id="52" dur="500"/>
                                        <p:tgtEl>
                                          <p:spTgt spid="2">
                                            <p:txEl>
                                              <p:pRg st="11" end="1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
                                            <p:txEl>
                                              <p:pRg st="12" end="12"/>
                                            </p:txEl>
                                          </p:spTgt>
                                        </p:tgtEl>
                                        <p:attrNameLst>
                                          <p:attrName>style.visibility</p:attrName>
                                        </p:attrNameLst>
                                      </p:cBhvr>
                                      <p:to>
                                        <p:strVal val="visible"/>
                                      </p:to>
                                    </p:set>
                                    <p:animEffect transition="in" filter="fade">
                                      <p:cBhvr>
                                        <p:cTn id="57" dur="500"/>
                                        <p:tgtEl>
                                          <p:spTgt spid="2">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IE" dirty="0" smtClean="0">
                <a:solidFill>
                  <a:schemeClr val="accent3"/>
                </a:solidFill>
              </a:rPr>
              <a:t>Down Syndrome</a:t>
            </a:r>
            <a:endParaRPr lang="en-IE" dirty="0">
              <a:solidFill>
                <a:schemeClr val="accent3"/>
              </a:solidFill>
            </a:endParaRPr>
          </a:p>
        </p:txBody>
      </p:sp>
      <p:sp>
        <p:nvSpPr>
          <p:cNvPr id="2" name="Content Placeholder 1"/>
          <p:cNvSpPr>
            <a:spLocks noGrp="1"/>
          </p:cNvSpPr>
          <p:nvPr>
            <p:ph idx="1"/>
          </p:nvPr>
        </p:nvSpPr>
        <p:spPr/>
        <p:txBody>
          <a:bodyPr>
            <a:normAutofit fontScale="85000" lnSpcReduction="20000"/>
          </a:bodyPr>
          <a:lstStyle/>
          <a:p>
            <a:pPr>
              <a:buFont typeface="Wingdings" panose="05000000000000000000" pitchFamily="2" charset="2"/>
              <a:buChar char="q"/>
            </a:pPr>
            <a:r>
              <a:rPr lang="en-IE" dirty="0"/>
              <a:t>Possible </a:t>
            </a:r>
            <a:r>
              <a:rPr lang="en-IE" dirty="0" smtClean="0"/>
              <a:t>causes </a:t>
            </a:r>
            <a:r>
              <a:rPr lang="en-IE" dirty="0"/>
              <a:t>of higher prevalence and severity</a:t>
            </a:r>
            <a:r>
              <a:rPr lang="en-IE" dirty="0" smtClean="0"/>
              <a:t>:</a:t>
            </a:r>
          </a:p>
          <a:p>
            <a:pPr marL="109728" indent="0">
              <a:buNone/>
            </a:pPr>
            <a:endParaRPr lang="en-IE" dirty="0"/>
          </a:p>
          <a:p>
            <a:pPr marL="681228" indent="-571500">
              <a:buFont typeface="+mj-lt"/>
              <a:buAutoNum type="romanUcPeriod"/>
            </a:pPr>
            <a:r>
              <a:rPr lang="en-IE" dirty="0"/>
              <a:t>Poor terminal </a:t>
            </a:r>
            <a:r>
              <a:rPr lang="en-IE" dirty="0" smtClean="0"/>
              <a:t>circulation</a:t>
            </a:r>
          </a:p>
          <a:p>
            <a:pPr marL="681228" indent="-571500">
              <a:buFont typeface="+mj-lt"/>
              <a:buAutoNum type="romanUcPeriod"/>
            </a:pPr>
            <a:endParaRPr lang="en-IE" dirty="0"/>
          </a:p>
          <a:p>
            <a:pPr marL="681228" indent="-571500">
              <a:buFont typeface="+mj-lt"/>
              <a:buAutoNum type="romanUcPeriod"/>
            </a:pPr>
            <a:r>
              <a:rPr lang="en-IE" dirty="0"/>
              <a:t>Decreased T-cell maturation and PMN cells </a:t>
            </a:r>
            <a:r>
              <a:rPr lang="en-IE" dirty="0" err="1"/>
              <a:t>chemotaxis</a:t>
            </a:r>
            <a:r>
              <a:rPr lang="en-IE" dirty="0"/>
              <a:t> and </a:t>
            </a:r>
            <a:r>
              <a:rPr lang="en-IE" dirty="0" smtClean="0"/>
              <a:t>phagocytosis</a:t>
            </a:r>
          </a:p>
          <a:p>
            <a:pPr marL="681228" indent="-571500">
              <a:buFont typeface="+mj-lt"/>
              <a:buAutoNum type="romanUcPeriod"/>
            </a:pPr>
            <a:endParaRPr lang="en-IE" dirty="0" smtClean="0"/>
          </a:p>
          <a:p>
            <a:pPr marL="681228" indent="-571500">
              <a:buFont typeface="+mj-lt"/>
              <a:buAutoNum type="romanUcPeriod"/>
            </a:pPr>
            <a:r>
              <a:rPr lang="en-IE" dirty="0" smtClean="0"/>
              <a:t>collagen biosynthesis, abnormal </a:t>
            </a:r>
            <a:r>
              <a:rPr lang="en-IE" dirty="0"/>
              <a:t>capillary </a:t>
            </a:r>
            <a:r>
              <a:rPr lang="en-IE" dirty="0" smtClean="0"/>
              <a:t>morphology, and </a:t>
            </a:r>
            <a:r>
              <a:rPr lang="en-IE" dirty="0" err="1" smtClean="0"/>
              <a:t>hyperinnervation</a:t>
            </a:r>
            <a:r>
              <a:rPr lang="en-IE" dirty="0" smtClean="0"/>
              <a:t> </a:t>
            </a:r>
            <a:r>
              <a:rPr lang="en-IE" dirty="0"/>
              <a:t>of the </a:t>
            </a:r>
            <a:r>
              <a:rPr lang="en-IE" dirty="0" smtClean="0"/>
              <a:t>gingiva.</a:t>
            </a:r>
            <a:endParaRPr lang="en-IE" dirty="0" smtClean="0"/>
          </a:p>
          <a:p>
            <a:pPr marL="681228" indent="-571500">
              <a:buFont typeface="+mj-lt"/>
              <a:buAutoNum type="romanUcPeriod"/>
            </a:pPr>
            <a:endParaRPr lang="en-IE" dirty="0" smtClean="0"/>
          </a:p>
          <a:p>
            <a:pPr marL="681228" indent="-571500">
              <a:buFont typeface="+mj-lt"/>
              <a:buAutoNum type="romanUcPeriod"/>
            </a:pPr>
            <a:r>
              <a:rPr lang="en-IE" dirty="0" smtClean="0"/>
              <a:t>P. </a:t>
            </a:r>
            <a:r>
              <a:rPr lang="en-IE" dirty="0" err="1" smtClean="0"/>
              <a:t>intermedia</a:t>
            </a:r>
            <a:r>
              <a:rPr lang="en-IE" dirty="0" smtClean="0"/>
              <a:t>?</a:t>
            </a:r>
            <a:endParaRPr lang="en-IE" dirty="0"/>
          </a:p>
          <a:p>
            <a:endParaRPr lang="en-IE" dirty="0"/>
          </a:p>
        </p:txBody>
      </p:sp>
    </p:spTree>
    <p:extLst>
      <p:ext uri="{BB962C8B-B14F-4D97-AF65-F5344CB8AC3E}">
        <p14:creationId xmlns:p14="http://schemas.microsoft.com/office/powerpoint/2010/main" val="219645418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IE" dirty="0" err="1" smtClean="0">
                <a:solidFill>
                  <a:schemeClr val="accent3"/>
                </a:solidFill>
              </a:rPr>
              <a:t>Papillon-Lefevre</a:t>
            </a:r>
            <a:r>
              <a:rPr lang="en-IE" dirty="0" smtClean="0">
                <a:solidFill>
                  <a:schemeClr val="accent3"/>
                </a:solidFill>
              </a:rPr>
              <a:t> Syndrome</a:t>
            </a:r>
            <a:endParaRPr lang="en-IE" dirty="0">
              <a:solidFill>
                <a:schemeClr val="accent3"/>
              </a:solidFill>
            </a:endParaRPr>
          </a:p>
        </p:txBody>
      </p:sp>
      <p:sp>
        <p:nvSpPr>
          <p:cNvPr id="2" name="Content Placeholder 1"/>
          <p:cNvSpPr>
            <a:spLocks noGrp="1"/>
          </p:cNvSpPr>
          <p:nvPr>
            <p:ph idx="1"/>
          </p:nvPr>
        </p:nvSpPr>
        <p:spPr/>
        <p:txBody>
          <a:bodyPr>
            <a:normAutofit/>
          </a:bodyPr>
          <a:lstStyle/>
          <a:p>
            <a:r>
              <a:rPr lang="en-IE" dirty="0" smtClean="0"/>
              <a:t>Clinical features:</a:t>
            </a:r>
          </a:p>
          <a:p>
            <a:r>
              <a:rPr lang="en-IE" dirty="0" smtClean="0"/>
              <a:t>Palmar-planter </a:t>
            </a:r>
            <a:r>
              <a:rPr lang="en-IE" dirty="0" smtClean="0"/>
              <a:t>hyperkeratosis </a:t>
            </a:r>
            <a:r>
              <a:rPr lang="en-IE" dirty="0" smtClean="0"/>
              <a:t>(sometimes knees and elbows)</a:t>
            </a:r>
          </a:p>
          <a:p>
            <a:r>
              <a:rPr lang="en-IE" dirty="0" smtClean="0"/>
              <a:t>Severe periodontal disease</a:t>
            </a:r>
          </a:p>
          <a:p>
            <a:r>
              <a:rPr lang="en-IE" dirty="0"/>
              <a:t>Calcification of the </a:t>
            </a:r>
            <a:r>
              <a:rPr lang="en-IE" dirty="0" err="1" smtClean="0"/>
              <a:t>dura</a:t>
            </a:r>
            <a:endParaRPr lang="en-IE" dirty="0" smtClean="0"/>
          </a:p>
          <a:p>
            <a:endParaRPr lang="en-IE" dirty="0" smtClean="0"/>
          </a:p>
        </p:txBody>
      </p:sp>
      <p:pic>
        <p:nvPicPr>
          <p:cNvPr id="4" name="Picture 5" descr="&#10;PLHand.jpg                                                     00000002PerioProject                   B5AE00F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2780928"/>
            <a:ext cx="3416300" cy="4572000"/>
          </a:xfrm>
          <a:prstGeom prst="rect">
            <a:avLst/>
          </a:prstGeom>
          <a:noFill/>
          <a:ln w="76200">
            <a:solidFill>
              <a:srgbClr val="FFEA18"/>
            </a:solidFill>
            <a:miter lim="800000"/>
            <a:headEnd/>
            <a:tailEnd/>
          </a:ln>
          <a:extLst>
            <a:ext uri="{909E8E84-426E-40DD-AFC4-6F175D3DCCD1}">
              <a14:hiddenFill xmlns:a14="http://schemas.microsoft.com/office/drawing/2010/main">
                <a:solidFill>
                  <a:srgbClr val="FFFFFF"/>
                </a:solidFill>
              </a14:hiddenFill>
            </a:ext>
          </a:extLst>
        </p:spPr>
      </p:pic>
      <p:pic>
        <p:nvPicPr>
          <p:cNvPr id="5" name="Picture 6" descr="&#10;PLFeet.jpg                                                     00000002PerioProject                   B5AE00F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23" y="2754141"/>
            <a:ext cx="3656013" cy="4575175"/>
          </a:xfrm>
          <a:prstGeom prst="rect">
            <a:avLst/>
          </a:prstGeom>
          <a:noFill/>
          <a:ln w="76200">
            <a:solidFill>
              <a:srgbClr val="FFEA18"/>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305537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IE" dirty="0" err="1"/>
              <a:t>Papillon-Lefevre</a:t>
            </a:r>
            <a:r>
              <a:rPr lang="en-IE" dirty="0"/>
              <a:t> Syndrome</a:t>
            </a:r>
          </a:p>
        </p:txBody>
      </p:sp>
      <p:sp>
        <p:nvSpPr>
          <p:cNvPr id="2" name="Content Placeholder 1"/>
          <p:cNvSpPr>
            <a:spLocks noGrp="1"/>
          </p:cNvSpPr>
          <p:nvPr>
            <p:ph idx="1"/>
          </p:nvPr>
        </p:nvSpPr>
        <p:spPr/>
        <p:txBody>
          <a:bodyPr/>
          <a:lstStyle/>
          <a:p>
            <a:r>
              <a:rPr lang="en-IE" sz="2800" dirty="0">
                <a:latin typeface="Calibri" panose="020F0502020204030204" pitchFamily="34" charset="0"/>
              </a:rPr>
              <a:t>Palmar-planter hyperkeratosis (sometimes knees and elbows)</a:t>
            </a:r>
          </a:p>
          <a:p>
            <a:r>
              <a:rPr lang="en-IE" sz="2800" dirty="0">
                <a:latin typeface="Calibri" panose="020F0502020204030204" pitchFamily="34" charset="0"/>
              </a:rPr>
              <a:t>Severe periodontal disease</a:t>
            </a:r>
          </a:p>
          <a:p>
            <a:r>
              <a:rPr lang="en-IE" sz="2800" dirty="0">
                <a:latin typeface="Calibri" panose="020F0502020204030204" pitchFamily="34" charset="0"/>
              </a:rPr>
              <a:t>Calcification of the </a:t>
            </a:r>
            <a:r>
              <a:rPr lang="en-IE" sz="2800" dirty="0" err="1" smtClean="0">
                <a:latin typeface="Calibri" panose="020F0502020204030204" pitchFamily="34" charset="0"/>
              </a:rPr>
              <a:t>dura</a:t>
            </a:r>
            <a:endParaRPr lang="en-IE" sz="2800" dirty="0" smtClean="0">
              <a:latin typeface="Calibri" panose="020F0502020204030204" pitchFamily="34" charset="0"/>
            </a:endParaRPr>
          </a:p>
          <a:p>
            <a:pPr marL="109728" indent="0">
              <a:buNone/>
            </a:pPr>
            <a:endParaRPr lang="en-IE" dirty="0"/>
          </a:p>
          <a:p>
            <a:endParaRPr lang="en-IE" dirty="0"/>
          </a:p>
          <a:p>
            <a:endParaRPr lang="en-IE" dirty="0"/>
          </a:p>
        </p:txBody>
      </p:sp>
      <p:pic>
        <p:nvPicPr>
          <p:cNvPr id="5" name="Picture 5" descr="PreFig10.jpg                                                   0000135AHGeneral                       AB89E6C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737" y="3861048"/>
            <a:ext cx="4824535" cy="3049721"/>
          </a:xfrm>
          <a:prstGeom prst="rect">
            <a:avLst/>
          </a:prstGeom>
          <a:noFill/>
          <a:ln w="76200">
            <a:solidFill>
              <a:srgbClr val="FFEA18"/>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726498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99592" y="548680"/>
            <a:ext cx="7772400" cy="914400"/>
          </a:xfrm>
        </p:spPr>
        <p:txBody>
          <a:bodyPr/>
          <a:lstStyle/>
          <a:p>
            <a:pPr algn="ctr"/>
            <a:r>
              <a:rPr lang="en-IE" b="1" dirty="0" err="1">
                <a:solidFill>
                  <a:srgbClr val="FFFF00"/>
                </a:solidFill>
              </a:rPr>
              <a:t>Papillon-Lefevre</a:t>
            </a:r>
            <a:r>
              <a:rPr lang="en-IE" b="1" dirty="0">
                <a:solidFill>
                  <a:srgbClr val="FFFF00"/>
                </a:solidFill>
              </a:rPr>
              <a:t> Syndrome</a:t>
            </a:r>
          </a:p>
        </p:txBody>
      </p:sp>
      <p:sp>
        <p:nvSpPr>
          <p:cNvPr id="2" name="Content Placeholder 1"/>
          <p:cNvSpPr>
            <a:spLocks noGrp="1"/>
          </p:cNvSpPr>
          <p:nvPr>
            <p:ph idx="1"/>
          </p:nvPr>
        </p:nvSpPr>
        <p:spPr/>
        <p:txBody>
          <a:bodyPr>
            <a:normAutofit fontScale="77500" lnSpcReduction="20000"/>
          </a:bodyPr>
          <a:lstStyle/>
          <a:p>
            <a:r>
              <a:rPr lang="en-IE" dirty="0"/>
              <a:t>Autosomal recessive </a:t>
            </a:r>
            <a:r>
              <a:rPr lang="en-IE" dirty="0" err="1"/>
              <a:t>inheretence</a:t>
            </a:r>
            <a:r>
              <a:rPr lang="en-IE" dirty="0"/>
              <a:t>.</a:t>
            </a:r>
          </a:p>
          <a:p>
            <a:r>
              <a:rPr lang="en-IE" dirty="0"/>
              <a:t>Onset: cutaneous and oral signs appear before the age of 4</a:t>
            </a:r>
          </a:p>
          <a:p>
            <a:r>
              <a:rPr lang="en-IE" dirty="0"/>
              <a:t>Primary teeth are lost by the age of 5-6</a:t>
            </a:r>
          </a:p>
          <a:p>
            <a:r>
              <a:rPr lang="en-IE" dirty="0"/>
              <a:t>Permanent teeth lost by the age of 15.</a:t>
            </a:r>
          </a:p>
          <a:p>
            <a:r>
              <a:rPr lang="en-IE" dirty="0"/>
              <a:t>No alteration in WBC</a:t>
            </a:r>
          </a:p>
          <a:p>
            <a:r>
              <a:rPr lang="en-IE" dirty="0"/>
              <a:t>Defect in </a:t>
            </a:r>
            <a:r>
              <a:rPr lang="en-IE" dirty="0" err="1"/>
              <a:t>Cathepsin</a:t>
            </a:r>
            <a:r>
              <a:rPr lang="en-IE" dirty="0"/>
              <a:t> C </a:t>
            </a:r>
            <a:r>
              <a:rPr lang="en-IE" dirty="0" smtClean="0"/>
              <a:t>gene</a:t>
            </a:r>
          </a:p>
          <a:p>
            <a:r>
              <a:rPr lang="en-IE" dirty="0"/>
              <a:t>Systemic administration of</a:t>
            </a:r>
          </a:p>
          <a:p>
            <a:r>
              <a:rPr lang="en-IE" dirty="0"/>
              <a:t>synthetic </a:t>
            </a:r>
            <a:r>
              <a:rPr lang="en-IE" dirty="0" err="1" smtClean="0"/>
              <a:t>retinoids</a:t>
            </a:r>
            <a:r>
              <a:rPr lang="en-IE" dirty="0" smtClean="0"/>
              <a:t> + non-surgical periodontal treatment in addition to</a:t>
            </a:r>
            <a:r>
              <a:rPr lang="en-IE" dirty="0"/>
              <a:t> </a:t>
            </a:r>
            <a:r>
              <a:rPr lang="en-IE" dirty="0" smtClean="0"/>
              <a:t>topical </a:t>
            </a:r>
            <a:r>
              <a:rPr lang="en-IE" dirty="0"/>
              <a:t>antimicrobials such as </a:t>
            </a:r>
            <a:r>
              <a:rPr lang="en-IE" dirty="0" err="1"/>
              <a:t>chlorhexidine</a:t>
            </a:r>
            <a:r>
              <a:rPr lang="en-IE" dirty="0"/>
              <a:t>, and systemic antibiotic therapy, </a:t>
            </a:r>
            <a:r>
              <a:rPr lang="en-IE" dirty="0" smtClean="0"/>
              <a:t>may give </a:t>
            </a:r>
            <a:r>
              <a:rPr lang="en-IE" dirty="0"/>
              <a:t>the best chance for preventing progression of periodontitis and </a:t>
            </a:r>
            <a:r>
              <a:rPr lang="en-IE" dirty="0" smtClean="0"/>
              <a:t>retaining teeth</a:t>
            </a:r>
            <a:endParaRPr lang="en-IE" dirty="0"/>
          </a:p>
          <a:p>
            <a:endParaRPr lang="en-IE" dirty="0"/>
          </a:p>
        </p:txBody>
      </p:sp>
    </p:spTree>
    <p:extLst>
      <p:ext uri="{BB962C8B-B14F-4D97-AF65-F5344CB8AC3E}">
        <p14:creationId xmlns:p14="http://schemas.microsoft.com/office/powerpoint/2010/main" val="9693215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IE"/>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1520" y="116632"/>
            <a:ext cx="3600400" cy="6084676"/>
          </a:xfrm>
        </p:spPr>
      </p:pic>
      <p:pic>
        <p:nvPicPr>
          <p:cNvPr id="5" name="Content Placeholder 3"/>
          <p:cNvPicPr>
            <a:picLocks noChangeAspect="1"/>
          </p:cNvPicPr>
          <p:nvPr/>
        </p:nvPicPr>
        <p:blipFill rotWithShape="1">
          <a:blip r:embed="rId3">
            <a:extLst>
              <a:ext uri="{28A0092B-C50C-407E-A947-70E740481C1C}">
                <a14:useLocalDpi xmlns:a14="http://schemas.microsoft.com/office/drawing/2010/main" val="0"/>
              </a:ext>
            </a:extLst>
          </a:blip>
          <a:srcRect l="409" t="-9490" r="552" b="47933"/>
          <a:stretch/>
        </p:blipFill>
        <p:spPr>
          <a:xfrm>
            <a:off x="5004048" y="1052736"/>
            <a:ext cx="3357662" cy="2786062"/>
          </a:xfrm>
          <a:prstGeom prst="rect">
            <a:avLst/>
          </a:prstGeom>
        </p:spPr>
      </p:pic>
      <p:pic>
        <p:nvPicPr>
          <p:cNvPr id="6" name="Content Placeholder 5"/>
          <p:cNvPicPr>
            <a:picLocks noChangeAspect="1"/>
          </p:cNvPicPr>
          <p:nvPr/>
        </p:nvPicPr>
        <p:blipFill rotWithShape="1">
          <a:blip r:embed="rId4">
            <a:extLst>
              <a:ext uri="{28A0092B-C50C-407E-A947-70E740481C1C}">
                <a14:useLocalDpi xmlns:a14="http://schemas.microsoft.com/office/drawing/2010/main" val="0"/>
              </a:ext>
            </a:extLst>
          </a:blip>
          <a:srcRect l="-1" r="-8" b="50957"/>
          <a:stretch/>
        </p:blipFill>
        <p:spPr>
          <a:xfrm>
            <a:off x="4952004" y="4077072"/>
            <a:ext cx="3409706" cy="2219672"/>
          </a:xfrm>
          <a:prstGeom prst="rect">
            <a:avLst/>
          </a:prstGeom>
        </p:spPr>
      </p:pic>
    </p:spTree>
    <p:extLst>
      <p:ext uri="{BB962C8B-B14F-4D97-AF65-F5344CB8AC3E}">
        <p14:creationId xmlns:p14="http://schemas.microsoft.com/office/powerpoint/2010/main" val="490350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73459" y="1784350"/>
            <a:ext cx="2654281" cy="4572000"/>
          </a:xfrm>
        </p:spPr>
      </p:pic>
    </p:spTree>
    <p:extLst>
      <p:ext uri="{BB962C8B-B14F-4D97-AF65-F5344CB8AC3E}">
        <p14:creationId xmlns:p14="http://schemas.microsoft.com/office/powerpoint/2010/main" val="27118865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IE" b="1" dirty="0" err="1" smtClean="0">
                <a:solidFill>
                  <a:srgbClr val="FFFF00"/>
                </a:solidFill>
              </a:rPr>
              <a:t>Chediak</a:t>
            </a:r>
            <a:r>
              <a:rPr lang="en-IE" b="1" dirty="0" smtClean="0">
                <a:solidFill>
                  <a:srgbClr val="FFFF00"/>
                </a:solidFill>
              </a:rPr>
              <a:t> Higashi Syndrome</a:t>
            </a:r>
            <a:endParaRPr lang="en-IE" b="1" dirty="0">
              <a:solidFill>
                <a:srgbClr val="FFFF00"/>
              </a:solidFill>
            </a:endParaRPr>
          </a:p>
        </p:txBody>
      </p:sp>
      <p:sp>
        <p:nvSpPr>
          <p:cNvPr id="2" name="Content Placeholder 1"/>
          <p:cNvSpPr>
            <a:spLocks noGrp="1"/>
          </p:cNvSpPr>
          <p:nvPr>
            <p:ph idx="1"/>
          </p:nvPr>
        </p:nvSpPr>
        <p:spPr/>
        <p:txBody>
          <a:bodyPr>
            <a:normAutofit fontScale="55000" lnSpcReduction="20000"/>
          </a:bodyPr>
          <a:lstStyle/>
          <a:p>
            <a:r>
              <a:rPr lang="en-IE" dirty="0" smtClean="0"/>
              <a:t>Rare, </a:t>
            </a:r>
            <a:r>
              <a:rPr lang="en-IE" dirty="0" smtClean="0"/>
              <a:t>autosomal recessive disorder</a:t>
            </a:r>
          </a:p>
          <a:p>
            <a:r>
              <a:rPr lang="en-IE" dirty="0"/>
              <a:t>Abnormalities in the cytoplasmic </a:t>
            </a:r>
            <a:r>
              <a:rPr lang="en-IE" dirty="0" smtClean="0"/>
              <a:t>granules</a:t>
            </a:r>
          </a:p>
          <a:p>
            <a:r>
              <a:rPr lang="en-IE" dirty="0"/>
              <a:t>fusion </a:t>
            </a:r>
            <a:r>
              <a:rPr lang="en-IE" dirty="0" smtClean="0"/>
              <a:t>of </a:t>
            </a:r>
            <a:r>
              <a:rPr lang="en-IE" dirty="0" err="1" smtClean="0"/>
              <a:t>phagosome</a:t>
            </a:r>
            <a:r>
              <a:rPr lang="en-IE" dirty="0" smtClean="0"/>
              <a:t> </a:t>
            </a:r>
            <a:r>
              <a:rPr lang="en-IE" dirty="0"/>
              <a:t>and lysosome to form the </a:t>
            </a:r>
            <a:r>
              <a:rPr lang="en-IE" dirty="0" smtClean="0"/>
              <a:t>bactericidal </a:t>
            </a:r>
            <a:r>
              <a:rPr lang="en-IE" dirty="0" err="1" smtClean="0"/>
              <a:t>phagolysosome</a:t>
            </a:r>
            <a:r>
              <a:rPr lang="en-IE" dirty="0" smtClean="0"/>
              <a:t> </a:t>
            </a:r>
            <a:r>
              <a:rPr lang="en-IE" dirty="0"/>
              <a:t>is </a:t>
            </a:r>
            <a:r>
              <a:rPr lang="en-IE" dirty="0" smtClean="0"/>
              <a:t>impaired (</a:t>
            </a:r>
            <a:r>
              <a:rPr lang="en-IE" dirty="0"/>
              <a:t>large </a:t>
            </a:r>
            <a:r>
              <a:rPr lang="en-IE" dirty="0" err="1" smtClean="0"/>
              <a:t>azurophilic</a:t>
            </a:r>
            <a:r>
              <a:rPr lang="en-IE" dirty="0"/>
              <a:t> </a:t>
            </a:r>
            <a:r>
              <a:rPr lang="en-IE" dirty="0" smtClean="0"/>
              <a:t>inclusions within the cytoplasm)</a:t>
            </a:r>
            <a:endParaRPr lang="en-IE" dirty="0" smtClean="0"/>
          </a:p>
          <a:p>
            <a:r>
              <a:rPr lang="en-IE" dirty="0" smtClean="0"/>
              <a:t>Primarily </a:t>
            </a:r>
            <a:r>
              <a:rPr lang="en-IE" dirty="0" smtClean="0"/>
              <a:t>affects </a:t>
            </a:r>
            <a:r>
              <a:rPr lang="en-IE" dirty="0" smtClean="0"/>
              <a:t>neutrophils</a:t>
            </a:r>
            <a:r>
              <a:rPr lang="en-IE" dirty="0"/>
              <a:t> </a:t>
            </a:r>
            <a:r>
              <a:rPr lang="en-IE" dirty="0" smtClean="0"/>
              <a:t>.</a:t>
            </a:r>
          </a:p>
          <a:p>
            <a:r>
              <a:rPr lang="en-IE" dirty="0" smtClean="0"/>
              <a:t>Average life span is 6 years.</a:t>
            </a:r>
            <a:endParaRPr lang="en-IE" dirty="0" smtClean="0"/>
          </a:p>
          <a:p>
            <a:endParaRPr lang="en-IE" dirty="0" smtClean="0"/>
          </a:p>
          <a:p>
            <a:r>
              <a:rPr lang="en-IE" b="1" dirty="0" smtClean="0">
                <a:solidFill>
                  <a:srgbClr val="FF0000"/>
                </a:solidFill>
              </a:rPr>
              <a:t>Clinical features:</a:t>
            </a:r>
            <a:endParaRPr lang="en-IE" b="1" dirty="0" smtClean="0">
              <a:solidFill>
                <a:srgbClr val="FF0000"/>
              </a:solidFill>
            </a:endParaRPr>
          </a:p>
          <a:p>
            <a:r>
              <a:rPr lang="en-IE" dirty="0" smtClean="0"/>
              <a:t>Partial albinism, mild bleeding disorders, recurrent bacterial infections, rapidly destructive </a:t>
            </a:r>
            <a:r>
              <a:rPr lang="en-IE" dirty="0" smtClean="0"/>
              <a:t>periodontitis</a:t>
            </a:r>
          </a:p>
          <a:p>
            <a:r>
              <a:rPr lang="en-IE" dirty="0"/>
              <a:t>Bone loss is usually generalized and severe. </a:t>
            </a:r>
            <a:endParaRPr lang="en-IE" dirty="0" smtClean="0"/>
          </a:p>
          <a:p>
            <a:r>
              <a:rPr lang="en-IE" dirty="0" smtClean="0">
                <a:solidFill>
                  <a:srgbClr val="FFFF00"/>
                </a:solidFill>
              </a:rPr>
              <a:t>Patients </a:t>
            </a:r>
            <a:r>
              <a:rPr lang="en-IE" dirty="0">
                <a:solidFill>
                  <a:srgbClr val="FFFF00"/>
                </a:solidFill>
              </a:rPr>
              <a:t>do not </a:t>
            </a:r>
            <a:r>
              <a:rPr lang="en-IE" dirty="0" smtClean="0">
                <a:solidFill>
                  <a:srgbClr val="FFFF00"/>
                </a:solidFill>
              </a:rPr>
              <a:t>respond to </a:t>
            </a:r>
            <a:r>
              <a:rPr lang="en-IE" dirty="0">
                <a:solidFill>
                  <a:srgbClr val="FFFF00"/>
                </a:solidFill>
              </a:rPr>
              <a:t>periodontal therapy</a:t>
            </a:r>
            <a:r>
              <a:rPr lang="en-IE" dirty="0"/>
              <a:t>, leading to premature loss of both deciduous and </a:t>
            </a:r>
            <a:r>
              <a:rPr lang="en-IE" dirty="0" smtClean="0"/>
              <a:t>permanent dentitions.</a:t>
            </a:r>
          </a:p>
          <a:p>
            <a:endParaRPr lang="en-IE" dirty="0"/>
          </a:p>
          <a:p>
            <a:r>
              <a:rPr lang="en-IE" b="1" dirty="0" smtClean="0">
                <a:solidFill>
                  <a:srgbClr val="FF0000"/>
                </a:solidFill>
              </a:rPr>
              <a:t>BMT: </a:t>
            </a:r>
            <a:r>
              <a:rPr lang="en-IE" b="1" dirty="0" smtClean="0"/>
              <a:t>treatment of choice.</a:t>
            </a:r>
            <a:endParaRPr lang="en-IE" b="1" dirty="0"/>
          </a:p>
        </p:txBody>
      </p:sp>
    </p:spTree>
    <p:extLst>
      <p:ext uri="{BB962C8B-B14F-4D97-AF65-F5344CB8AC3E}">
        <p14:creationId xmlns:p14="http://schemas.microsoft.com/office/powerpoint/2010/main" val="79599413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IE" b="1" dirty="0" err="1" smtClean="0">
                <a:solidFill>
                  <a:srgbClr val="FFFF00"/>
                </a:solidFill>
              </a:rPr>
              <a:t>Histiocytosis</a:t>
            </a:r>
            <a:r>
              <a:rPr lang="en-IE" b="1" dirty="0" smtClean="0">
                <a:solidFill>
                  <a:srgbClr val="FFFF00"/>
                </a:solidFill>
              </a:rPr>
              <a:t> X</a:t>
            </a:r>
            <a:br>
              <a:rPr lang="en-IE" b="1" dirty="0" smtClean="0">
                <a:solidFill>
                  <a:srgbClr val="FFFF00"/>
                </a:solidFill>
              </a:rPr>
            </a:br>
            <a:r>
              <a:rPr lang="en-IE" b="1" dirty="0" smtClean="0">
                <a:solidFill>
                  <a:srgbClr val="FFFF00"/>
                </a:solidFill>
              </a:rPr>
              <a:t>Langerhans cell </a:t>
            </a:r>
            <a:r>
              <a:rPr lang="en-IE" b="1" dirty="0" err="1" smtClean="0">
                <a:solidFill>
                  <a:srgbClr val="FFFF00"/>
                </a:solidFill>
              </a:rPr>
              <a:t>histiocytosis</a:t>
            </a:r>
            <a:endParaRPr lang="en-IE" b="1" dirty="0">
              <a:solidFill>
                <a:srgbClr val="FFFF00"/>
              </a:solidFill>
            </a:endParaRPr>
          </a:p>
        </p:txBody>
      </p:sp>
      <p:sp>
        <p:nvSpPr>
          <p:cNvPr id="2" name="Content Placeholder 1"/>
          <p:cNvSpPr>
            <a:spLocks noGrp="1"/>
          </p:cNvSpPr>
          <p:nvPr>
            <p:ph idx="1"/>
          </p:nvPr>
        </p:nvSpPr>
        <p:spPr/>
        <p:txBody>
          <a:bodyPr>
            <a:normAutofit fontScale="32500" lnSpcReduction="20000"/>
          </a:bodyPr>
          <a:lstStyle/>
          <a:p>
            <a:r>
              <a:rPr lang="en-IE" sz="3400" b="1" dirty="0" err="1"/>
              <a:t>Eosinophilic</a:t>
            </a:r>
            <a:r>
              <a:rPr lang="en-IE" sz="3400" b="1" dirty="0"/>
              <a:t> granuloma</a:t>
            </a:r>
          </a:p>
          <a:p>
            <a:r>
              <a:rPr lang="en-IE" dirty="0"/>
              <a:t>Localized periodontitis in an otherwise </a:t>
            </a:r>
            <a:r>
              <a:rPr lang="en-IE" dirty="0" smtClean="0"/>
              <a:t>healthy dentition</a:t>
            </a:r>
            <a:endParaRPr lang="en-IE" dirty="0"/>
          </a:p>
          <a:p>
            <a:r>
              <a:rPr lang="en-IE" dirty="0"/>
              <a:t>Loss of alveolar bone and replaced by soft tissue</a:t>
            </a:r>
          </a:p>
          <a:p>
            <a:r>
              <a:rPr lang="en-IE" dirty="0"/>
              <a:t>Delayed healing after extraction of teeth</a:t>
            </a:r>
          </a:p>
          <a:p>
            <a:r>
              <a:rPr lang="en-IE" dirty="0"/>
              <a:t>Premature loss of teeth</a:t>
            </a:r>
          </a:p>
          <a:p>
            <a:r>
              <a:rPr lang="en-IE" dirty="0"/>
              <a:t>Foul </a:t>
            </a:r>
            <a:r>
              <a:rPr lang="en-IE" dirty="0" smtClean="0"/>
              <a:t>breath</a:t>
            </a:r>
          </a:p>
          <a:p>
            <a:endParaRPr lang="en-IE" dirty="0"/>
          </a:p>
          <a:p>
            <a:r>
              <a:rPr lang="en-IE" b="1" dirty="0" smtClean="0"/>
              <a:t>Hand-</a:t>
            </a:r>
            <a:r>
              <a:rPr lang="en-IE" b="1" dirty="0" err="1" smtClean="0"/>
              <a:t>Schüller</a:t>
            </a:r>
            <a:r>
              <a:rPr lang="en-IE" b="1" dirty="0" smtClean="0"/>
              <a:t>-Christian</a:t>
            </a:r>
            <a:endParaRPr lang="en-IE" b="1" dirty="0"/>
          </a:p>
          <a:p>
            <a:r>
              <a:rPr lang="en-IE" dirty="0"/>
              <a:t>Generalized stomatitis, soreness</a:t>
            </a:r>
          </a:p>
          <a:p>
            <a:r>
              <a:rPr lang="en-IE" dirty="0" err="1"/>
              <a:t>Hemorrhage</a:t>
            </a:r>
            <a:r>
              <a:rPr lang="en-IE" dirty="0"/>
              <a:t> from the gums</a:t>
            </a:r>
          </a:p>
          <a:p>
            <a:r>
              <a:rPr lang="en-IE" dirty="0"/>
              <a:t>Ulceration and necrosis of the oral mucosa</a:t>
            </a:r>
          </a:p>
          <a:p>
            <a:r>
              <a:rPr lang="en-IE" dirty="0"/>
              <a:t>Progressive bone destruction of the alveolar process</a:t>
            </a:r>
          </a:p>
          <a:p>
            <a:r>
              <a:rPr lang="en-IE" dirty="0"/>
              <a:t>Loosening and premature loss of teeth</a:t>
            </a:r>
          </a:p>
          <a:p>
            <a:r>
              <a:rPr lang="en-IE" dirty="0"/>
              <a:t>Facial asymmetry</a:t>
            </a:r>
          </a:p>
          <a:p>
            <a:r>
              <a:rPr lang="en-IE" b="1" dirty="0"/>
              <a:t>Letterer-</a:t>
            </a:r>
            <a:r>
              <a:rPr lang="en-IE" b="1" dirty="0" err="1"/>
              <a:t>Siwe</a:t>
            </a:r>
            <a:endParaRPr lang="en-IE" b="1" dirty="0"/>
          </a:p>
          <a:p>
            <a:r>
              <a:rPr lang="en-IE" dirty="0"/>
              <a:t>Ulceration of oral mucosa</a:t>
            </a:r>
          </a:p>
          <a:p>
            <a:r>
              <a:rPr lang="en-IE" dirty="0"/>
              <a:t>Diffuse destruction of bone</a:t>
            </a:r>
          </a:p>
          <a:p>
            <a:r>
              <a:rPr lang="en-IE" dirty="0"/>
              <a:t>Premature loss of teeth</a:t>
            </a:r>
          </a:p>
          <a:p>
            <a:r>
              <a:rPr lang="en-IE" dirty="0" err="1"/>
              <a:t>Hemorrhage</a:t>
            </a:r>
            <a:endParaRPr lang="en-IE" dirty="0"/>
          </a:p>
          <a:p>
            <a:r>
              <a:rPr lang="en-IE" dirty="0"/>
              <a:t>Foul breath</a:t>
            </a:r>
          </a:p>
          <a:p>
            <a:r>
              <a:rPr lang="en-IE" dirty="0"/>
              <a:t>Suppuration</a:t>
            </a:r>
            <a:endParaRPr lang="en-IE" dirty="0"/>
          </a:p>
        </p:txBody>
      </p:sp>
      <p:sp>
        <p:nvSpPr>
          <p:cNvPr id="4" name="TextBox 3"/>
          <p:cNvSpPr txBox="1"/>
          <p:nvPr/>
        </p:nvSpPr>
        <p:spPr>
          <a:xfrm>
            <a:off x="4788024" y="5877272"/>
            <a:ext cx="3816424" cy="369332"/>
          </a:xfrm>
          <a:prstGeom prst="rect">
            <a:avLst/>
          </a:prstGeom>
          <a:noFill/>
        </p:spPr>
        <p:txBody>
          <a:bodyPr wrap="square" rtlCol="0">
            <a:spAutoFit/>
          </a:bodyPr>
          <a:lstStyle/>
          <a:p>
            <a:r>
              <a:rPr lang="en-IE" i="1" dirty="0" err="1">
                <a:solidFill>
                  <a:srgbClr val="FFC000"/>
                </a:solidFill>
              </a:rPr>
              <a:t>Meyle</a:t>
            </a:r>
            <a:r>
              <a:rPr lang="en-IE" i="1" dirty="0">
                <a:solidFill>
                  <a:srgbClr val="FFC000"/>
                </a:solidFill>
              </a:rPr>
              <a:t> &amp; </a:t>
            </a:r>
            <a:r>
              <a:rPr lang="en-IE" i="1" dirty="0" smtClean="0">
                <a:solidFill>
                  <a:srgbClr val="FFC000"/>
                </a:solidFill>
              </a:rPr>
              <a:t>Gonzales 2001</a:t>
            </a:r>
            <a:endParaRPr lang="en-IE" dirty="0">
              <a:solidFill>
                <a:srgbClr val="FFC000"/>
              </a:solidFill>
            </a:endParaRPr>
          </a:p>
        </p:txBody>
      </p:sp>
    </p:spTree>
    <p:extLst>
      <p:ext uri="{BB962C8B-B14F-4D97-AF65-F5344CB8AC3E}">
        <p14:creationId xmlns:p14="http://schemas.microsoft.com/office/powerpoint/2010/main" val="727067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nodeType="clickEffect">
                                  <p:stCondLst>
                                    <p:cond delay="0"/>
                                  </p:stCondLst>
                                  <p:iterate type="lt">
                                    <p:tmPct val="4000"/>
                                  </p:iterate>
                                  <p:childTnLst>
                                    <p:set>
                                      <p:cBhvr override="childStyle">
                                        <p:cTn id="6" dur="500" fill="hold"/>
                                        <p:tgtEl>
                                          <p:spTgt spid="2">
                                            <p:txEl>
                                              <p:pRg st="0" end="0"/>
                                            </p:txEl>
                                          </p:spTgt>
                                        </p:tgtEl>
                                        <p:attrNameLst>
                                          <p:attrName>style.color</p:attrName>
                                        </p:attrNameLst>
                                      </p:cBhvr>
                                      <p:to>
                                        <p:clrVal>
                                          <a:schemeClr val="accent2"/>
                                        </p:clrVal>
                                      </p:to>
                                    </p:set>
                                    <p:set>
                                      <p:cBhvr>
                                        <p:cTn id="7" dur="500" fill="hold"/>
                                        <p:tgtEl>
                                          <p:spTgt spid="2">
                                            <p:txEl>
                                              <p:pRg st="0" end="0"/>
                                            </p:txEl>
                                          </p:spTgt>
                                        </p:tgtEl>
                                        <p:attrNameLst>
                                          <p:attrName>fillcolor</p:attrName>
                                        </p:attrNameLst>
                                      </p:cBhvr>
                                      <p:to>
                                        <p:clrVal>
                                          <a:schemeClr val="accent2"/>
                                        </p:clrVal>
                                      </p:to>
                                    </p:set>
                                    <p:set>
                                      <p:cBhvr>
                                        <p:cTn id="8" dur="500" fill="hold"/>
                                        <p:tgtEl>
                                          <p:spTgt spid="2">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99592" y="404664"/>
            <a:ext cx="7772400" cy="914400"/>
          </a:xfrm>
        </p:spPr>
        <p:txBody>
          <a:bodyPr>
            <a:normAutofit fontScale="90000"/>
          </a:bodyPr>
          <a:lstStyle/>
          <a:p>
            <a:r>
              <a:rPr lang="en-IE" b="1" dirty="0" err="1" smtClean="0">
                <a:solidFill>
                  <a:srgbClr val="FFFF00"/>
                </a:solidFill>
              </a:rPr>
              <a:t>Hypophosphotasia</a:t>
            </a:r>
            <a:r>
              <a:rPr lang="en-IE" dirty="0" smtClean="0"/>
              <a:t/>
            </a:r>
            <a:br>
              <a:rPr lang="en-IE" dirty="0" smtClean="0"/>
            </a:br>
            <a:endParaRPr lang="en-IE" dirty="0"/>
          </a:p>
        </p:txBody>
      </p:sp>
      <p:sp>
        <p:nvSpPr>
          <p:cNvPr id="2" name="Content Placeholder 1"/>
          <p:cNvSpPr>
            <a:spLocks noGrp="1"/>
          </p:cNvSpPr>
          <p:nvPr>
            <p:ph idx="1"/>
          </p:nvPr>
        </p:nvSpPr>
        <p:spPr>
          <a:xfrm>
            <a:off x="323528" y="980728"/>
            <a:ext cx="8363272" cy="5026563"/>
          </a:xfrm>
        </p:spPr>
        <p:txBody>
          <a:bodyPr/>
          <a:lstStyle/>
          <a:p>
            <a:r>
              <a:rPr lang="en-IE" dirty="0" smtClean="0"/>
              <a:t>Rickets, poor cranial bone formation</a:t>
            </a:r>
          </a:p>
          <a:p>
            <a:r>
              <a:rPr lang="en-IE" dirty="0" smtClean="0"/>
              <a:t>characterized by:</a:t>
            </a:r>
          </a:p>
          <a:p>
            <a:pPr lvl="1"/>
            <a:r>
              <a:rPr lang="en-IE" dirty="0" smtClean="0"/>
              <a:t> </a:t>
            </a:r>
            <a:r>
              <a:rPr lang="en-IE" dirty="0"/>
              <a:t>deficiency of serum </a:t>
            </a:r>
            <a:r>
              <a:rPr lang="en-IE" dirty="0" smtClean="0"/>
              <a:t>alkaline phosphatase</a:t>
            </a:r>
          </a:p>
          <a:p>
            <a:pPr lvl="1"/>
            <a:r>
              <a:rPr lang="en-IE" dirty="0" smtClean="0"/>
              <a:t> increased </a:t>
            </a:r>
            <a:r>
              <a:rPr lang="en-IE" dirty="0"/>
              <a:t>urinary excretion </a:t>
            </a:r>
            <a:r>
              <a:rPr lang="en-IE" dirty="0" smtClean="0"/>
              <a:t>of </a:t>
            </a:r>
            <a:r>
              <a:rPr lang="en-IE" sz="2000" dirty="0" err="1" smtClean="0"/>
              <a:t>phosphoethanolamine</a:t>
            </a:r>
            <a:r>
              <a:rPr lang="en-IE" dirty="0" smtClean="0"/>
              <a:t> </a:t>
            </a:r>
          </a:p>
          <a:p>
            <a:pPr lvl="1"/>
            <a:r>
              <a:rPr lang="en-IE" dirty="0" smtClean="0"/>
              <a:t>defective </a:t>
            </a:r>
            <a:r>
              <a:rPr lang="en-IE" dirty="0"/>
              <a:t>bone and </a:t>
            </a:r>
            <a:r>
              <a:rPr lang="en-IE" dirty="0" smtClean="0"/>
              <a:t>tooth mineralization,</a:t>
            </a:r>
          </a:p>
          <a:p>
            <a:pPr lvl="1"/>
            <a:r>
              <a:rPr lang="en-IE" dirty="0" err="1" smtClean="0"/>
              <a:t>cementum</a:t>
            </a:r>
            <a:r>
              <a:rPr lang="en-IE" dirty="0" smtClean="0"/>
              <a:t> </a:t>
            </a:r>
            <a:r>
              <a:rPr lang="en-IE" dirty="0"/>
              <a:t>hypoplasia </a:t>
            </a:r>
            <a:r>
              <a:rPr lang="en-IE" dirty="0" smtClean="0"/>
              <a:t>or aplasia </a:t>
            </a:r>
          </a:p>
          <a:p>
            <a:pPr lvl="1"/>
            <a:r>
              <a:rPr lang="en-IE" dirty="0" smtClean="0"/>
              <a:t>premature </a:t>
            </a:r>
          </a:p>
          <a:p>
            <a:pPr marL="393192" lvl="1" indent="0">
              <a:buNone/>
            </a:pPr>
            <a:r>
              <a:rPr lang="en-IE" dirty="0" smtClean="0"/>
              <a:t>   exfoliation </a:t>
            </a:r>
            <a:r>
              <a:rPr lang="en-IE" dirty="0"/>
              <a:t>of the </a:t>
            </a:r>
            <a:r>
              <a:rPr lang="en-IE" dirty="0" smtClean="0"/>
              <a:t>primary teeth</a:t>
            </a:r>
          </a:p>
          <a:p>
            <a:pPr lvl="1"/>
            <a:r>
              <a:rPr lang="en-IE" dirty="0" smtClean="0"/>
              <a:t>Localised aggressive periodontitis</a:t>
            </a:r>
          </a:p>
          <a:p>
            <a:pPr marL="393192" lvl="1" indent="0">
              <a:buNone/>
            </a:pPr>
            <a:r>
              <a:rPr lang="en-IE" dirty="0" smtClean="0"/>
              <a:t>      In permanent teeth </a:t>
            </a:r>
            <a:endParaRPr lang="en-IE" dirty="0"/>
          </a:p>
        </p:txBody>
      </p:sp>
      <p:pic>
        <p:nvPicPr>
          <p:cNvPr id="4" name="Picture 5" descr="Hypoph1.jpg                                                    00000002PerioProject                   B5AE00F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35024" y="4653136"/>
            <a:ext cx="3908976" cy="2627103"/>
          </a:xfrm>
          <a:prstGeom prst="rect">
            <a:avLst/>
          </a:prstGeom>
          <a:noFill/>
          <a:ln w="76200">
            <a:solidFill>
              <a:srgbClr val="FFEA18"/>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09474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IE" dirty="0" smtClean="0">
                <a:solidFill>
                  <a:srgbClr val="FFFF00"/>
                </a:solidFill>
              </a:rPr>
              <a:t>AAP Classification of Periodontal diseases 1999</a:t>
            </a:r>
            <a:endParaRPr lang="en-IE" dirty="0">
              <a:solidFill>
                <a:srgbClr val="FFFF00"/>
              </a:solidFill>
            </a:endParaRPr>
          </a:p>
        </p:txBody>
      </p:sp>
      <p:sp>
        <p:nvSpPr>
          <p:cNvPr id="2" name="Content Placeholder 1"/>
          <p:cNvSpPr>
            <a:spLocks noGrp="1"/>
          </p:cNvSpPr>
          <p:nvPr>
            <p:ph idx="1"/>
          </p:nvPr>
        </p:nvSpPr>
        <p:spPr/>
        <p:txBody>
          <a:bodyPr>
            <a:normAutofit fontScale="92500" lnSpcReduction="10000"/>
          </a:bodyPr>
          <a:lstStyle/>
          <a:p>
            <a:r>
              <a:rPr lang="en-IE" b="1" dirty="0" smtClean="0">
                <a:latin typeface="Arial" panose="020B0604020202020204" pitchFamily="34" charset="0"/>
                <a:cs typeface="Arial" panose="020B0604020202020204" pitchFamily="34" charset="0"/>
              </a:rPr>
              <a:t>Gingival diseases</a:t>
            </a:r>
          </a:p>
          <a:p>
            <a:pPr lvl="1"/>
            <a:r>
              <a:rPr lang="en-IE" sz="2000" dirty="0" smtClean="0">
                <a:latin typeface="Arial" panose="020B0604020202020204" pitchFamily="34" charset="0"/>
                <a:cs typeface="Arial" panose="020B0604020202020204" pitchFamily="34" charset="0"/>
              </a:rPr>
              <a:t>Dental plaque-induced gingival lesions.</a:t>
            </a:r>
          </a:p>
          <a:p>
            <a:pPr lvl="1"/>
            <a:r>
              <a:rPr lang="en-IE" sz="2000" dirty="0" smtClean="0">
                <a:latin typeface="Arial" panose="020B0604020202020204" pitchFamily="34" charset="0"/>
                <a:cs typeface="Arial" panose="020B0604020202020204" pitchFamily="34" charset="0"/>
              </a:rPr>
              <a:t>Non plaque induced lesions</a:t>
            </a:r>
          </a:p>
          <a:p>
            <a:r>
              <a:rPr lang="en-IE" sz="2400" b="1" dirty="0" smtClean="0">
                <a:latin typeface="Arial" panose="020B0604020202020204" pitchFamily="34" charset="0"/>
                <a:cs typeface="Arial" panose="020B0604020202020204" pitchFamily="34" charset="0"/>
              </a:rPr>
              <a:t>Periodontitis</a:t>
            </a:r>
          </a:p>
          <a:p>
            <a:pPr marL="566928" indent="-457200">
              <a:buFont typeface="+mj-lt"/>
              <a:buAutoNum type="arabicPeriod"/>
            </a:pPr>
            <a:r>
              <a:rPr lang="en-IE" sz="2400" dirty="0" smtClean="0">
                <a:latin typeface="Arial" panose="020B0604020202020204" pitchFamily="34" charset="0"/>
                <a:cs typeface="Arial" panose="020B0604020202020204" pitchFamily="34" charset="0"/>
              </a:rPr>
              <a:t>Chronic periodontitis</a:t>
            </a:r>
          </a:p>
          <a:p>
            <a:pPr marL="566928" indent="-457200">
              <a:buFont typeface="+mj-lt"/>
              <a:buAutoNum type="arabicPeriod"/>
            </a:pPr>
            <a:r>
              <a:rPr lang="en-IE" sz="2400" dirty="0" smtClean="0">
                <a:latin typeface="Arial" panose="020B0604020202020204" pitchFamily="34" charset="0"/>
                <a:cs typeface="Arial" panose="020B0604020202020204" pitchFamily="34" charset="0"/>
              </a:rPr>
              <a:t>Aggressive Periodontitis</a:t>
            </a:r>
          </a:p>
          <a:p>
            <a:pPr marL="566928" indent="-457200">
              <a:buFont typeface="+mj-lt"/>
              <a:buAutoNum type="arabicPeriod"/>
            </a:pPr>
            <a:r>
              <a:rPr lang="en-IE" sz="2400" dirty="0" smtClean="0">
                <a:solidFill>
                  <a:srgbClr val="FF0000"/>
                </a:solidFill>
                <a:latin typeface="Arial" panose="020B0604020202020204" pitchFamily="34" charset="0"/>
                <a:cs typeface="Arial" panose="020B0604020202020204" pitchFamily="34" charset="0"/>
              </a:rPr>
              <a:t>Periodontitis as a manifestation of systemic diseases</a:t>
            </a:r>
          </a:p>
          <a:p>
            <a:pPr marL="566928" indent="-457200">
              <a:buFont typeface="+mj-lt"/>
              <a:buAutoNum type="arabicPeriod"/>
            </a:pPr>
            <a:r>
              <a:rPr lang="en-IE" sz="2400" dirty="0" smtClean="0">
                <a:latin typeface="Arial" panose="020B0604020202020204" pitchFamily="34" charset="0"/>
                <a:cs typeface="Arial" panose="020B0604020202020204" pitchFamily="34" charset="0"/>
              </a:rPr>
              <a:t>Necrotising periodontal diseases</a:t>
            </a:r>
          </a:p>
          <a:p>
            <a:pPr marL="566928" indent="-457200">
              <a:buFont typeface="+mj-lt"/>
              <a:buAutoNum type="arabicPeriod"/>
            </a:pPr>
            <a:r>
              <a:rPr lang="en-IE" sz="2400" dirty="0" smtClean="0">
                <a:latin typeface="Arial" panose="020B0604020202020204" pitchFamily="34" charset="0"/>
                <a:cs typeface="Arial" panose="020B0604020202020204" pitchFamily="34" charset="0"/>
              </a:rPr>
              <a:t>Abscesses of the </a:t>
            </a:r>
            <a:r>
              <a:rPr lang="en-IE" sz="2400" dirty="0" err="1" smtClean="0">
                <a:latin typeface="Arial" panose="020B0604020202020204" pitchFamily="34" charset="0"/>
                <a:cs typeface="Arial" panose="020B0604020202020204" pitchFamily="34" charset="0"/>
              </a:rPr>
              <a:t>periodontium</a:t>
            </a:r>
            <a:endParaRPr lang="en-IE" sz="2400" dirty="0" smtClean="0">
              <a:latin typeface="Arial" panose="020B0604020202020204" pitchFamily="34" charset="0"/>
              <a:cs typeface="Arial" panose="020B0604020202020204" pitchFamily="34" charset="0"/>
            </a:endParaRPr>
          </a:p>
          <a:p>
            <a:pPr marL="566928" indent="-457200">
              <a:buFont typeface="+mj-lt"/>
              <a:buAutoNum type="arabicPeriod"/>
            </a:pPr>
            <a:r>
              <a:rPr lang="en-IE" sz="2400" dirty="0" smtClean="0">
                <a:latin typeface="Arial" panose="020B0604020202020204" pitchFamily="34" charset="0"/>
                <a:cs typeface="Arial" panose="020B0604020202020204" pitchFamily="34" charset="0"/>
              </a:rPr>
              <a:t>Periodontal-endodontic lesions </a:t>
            </a:r>
          </a:p>
          <a:p>
            <a:pPr marL="566928" indent="-457200">
              <a:buFont typeface="+mj-lt"/>
              <a:buAutoNum type="arabicPeriod"/>
            </a:pPr>
            <a:r>
              <a:rPr lang="en-IE" sz="2400" dirty="0" smtClean="0">
                <a:latin typeface="Arial" panose="020B0604020202020204" pitchFamily="34" charset="0"/>
                <a:cs typeface="Arial" panose="020B0604020202020204" pitchFamily="34" charset="0"/>
              </a:rPr>
              <a:t>Developmental or acquired deformities and conditions</a:t>
            </a:r>
          </a:p>
        </p:txBody>
      </p:sp>
    </p:spTree>
    <p:extLst>
      <p:ext uri="{BB962C8B-B14F-4D97-AF65-F5344CB8AC3E}">
        <p14:creationId xmlns:p14="http://schemas.microsoft.com/office/powerpoint/2010/main" val="67483978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IE" b="1" dirty="0">
                <a:solidFill>
                  <a:srgbClr val="FFFF00"/>
                </a:solidFill>
              </a:rPr>
              <a:t>Ehlers-</a:t>
            </a:r>
            <a:r>
              <a:rPr lang="en-IE" b="1" dirty="0" err="1">
                <a:solidFill>
                  <a:srgbClr val="FFFF00"/>
                </a:solidFill>
              </a:rPr>
              <a:t>Danlos</a:t>
            </a:r>
            <a:r>
              <a:rPr lang="en-IE" b="1" dirty="0">
                <a:solidFill>
                  <a:srgbClr val="FFFF00"/>
                </a:solidFill>
              </a:rPr>
              <a:t> Syndromes</a:t>
            </a:r>
          </a:p>
        </p:txBody>
      </p:sp>
      <p:sp>
        <p:nvSpPr>
          <p:cNvPr id="2" name="Content Placeholder 1"/>
          <p:cNvSpPr>
            <a:spLocks noGrp="1"/>
          </p:cNvSpPr>
          <p:nvPr>
            <p:ph idx="1"/>
          </p:nvPr>
        </p:nvSpPr>
        <p:spPr/>
        <p:txBody>
          <a:bodyPr>
            <a:normAutofit fontScale="62500" lnSpcReduction="20000"/>
          </a:bodyPr>
          <a:lstStyle/>
          <a:p>
            <a:r>
              <a:rPr lang="en-IE" dirty="0"/>
              <a:t>group of connective tissue </a:t>
            </a:r>
            <a:r>
              <a:rPr lang="en-IE" dirty="0" smtClean="0"/>
              <a:t>disorders</a:t>
            </a:r>
          </a:p>
          <a:p>
            <a:r>
              <a:rPr lang="en-IE" dirty="0" smtClean="0"/>
              <a:t>Defective collagen synthesis</a:t>
            </a:r>
          </a:p>
          <a:p>
            <a:r>
              <a:rPr lang="en-IE" dirty="0" smtClean="0"/>
              <a:t>classiﬁed </a:t>
            </a:r>
            <a:r>
              <a:rPr lang="en-IE" dirty="0"/>
              <a:t>into 10 types on the </a:t>
            </a:r>
            <a:r>
              <a:rPr lang="en-IE" dirty="0" smtClean="0"/>
              <a:t>basis of </a:t>
            </a:r>
            <a:r>
              <a:rPr lang="en-IE" i="1" dirty="0"/>
              <a:t>inheritance</a:t>
            </a:r>
            <a:r>
              <a:rPr lang="en-IE" dirty="0"/>
              <a:t> and </a:t>
            </a:r>
            <a:r>
              <a:rPr lang="en-IE" i="1" dirty="0"/>
              <a:t>clinical symptom</a:t>
            </a:r>
          </a:p>
          <a:p>
            <a:r>
              <a:rPr lang="en-IE" dirty="0"/>
              <a:t>characterized by </a:t>
            </a:r>
            <a:r>
              <a:rPr lang="en-IE" dirty="0">
                <a:solidFill>
                  <a:srgbClr val="FFFF00"/>
                </a:solidFill>
              </a:rPr>
              <a:t>hypermobility of joints, </a:t>
            </a:r>
            <a:r>
              <a:rPr lang="en-IE" dirty="0" err="1">
                <a:solidFill>
                  <a:srgbClr val="FFFF00"/>
                </a:solidFill>
              </a:rPr>
              <a:t>hyperextensibility</a:t>
            </a:r>
            <a:r>
              <a:rPr lang="en-IE" dirty="0">
                <a:solidFill>
                  <a:srgbClr val="FFFF00"/>
                </a:solidFill>
              </a:rPr>
              <a:t> of skin, and </a:t>
            </a:r>
            <a:r>
              <a:rPr lang="en-IE" dirty="0" smtClean="0">
                <a:solidFill>
                  <a:srgbClr val="FFFF00"/>
                </a:solidFill>
              </a:rPr>
              <a:t>increased tissue friability</a:t>
            </a:r>
            <a:r>
              <a:rPr lang="en-IE" dirty="0">
                <a:solidFill>
                  <a:srgbClr val="FFFF00"/>
                </a:solidFill>
              </a:rPr>
              <a:t> </a:t>
            </a:r>
            <a:r>
              <a:rPr lang="en-IE" dirty="0" smtClean="0">
                <a:solidFill>
                  <a:srgbClr val="FFFF00"/>
                </a:solidFill>
              </a:rPr>
              <a:t>and delayed wound healing.</a:t>
            </a:r>
            <a:endParaRPr lang="en-IE" dirty="0" smtClean="0">
              <a:solidFill>
                <a:srgbClr val="FFFF00"/>
              </a:solidFill>
            </a:endParaRPr>
          </a:p>
          <a:p>
            <a:r>
              <a:rPr lang="en-IE" dirty="0" smtClean="0">
                <a:solidFill>
                  <a:schemeClr val="accent2"/>
                </a:solidFill>
              </a:rPr>
              <a:t>Type VIII </a:t>
            </a:r>
            <a:r>
              <a:rPr lang="en-IE" dirty="0" smtClean="0"/>
              <a:t>is associated with aggressive </a:t>
            </a:r>
            <a:r>
              <a:rPr lang="en-IE" dirty="0"/>
              <a:t>early-onset </a:t>
            </a:r>
            <a:r>
              <a:rPr lang="en-IE" dirty="0" smtClean="0"/>
              <a:t>periodontitis, </a:t>
            </a:r>
            <a:r>
              <a:rPr lang="en-IE" dirty="0"/>
              <a:t>Skin </a:t>
            </a:r>
            <a:r>
              <a:rPr lang="en-IE" dirty="0" err="1"/>
              <a:t>hyperextensibility</a:t>
            </a:r>
            <a:r>
              <a:rPr lang="en-IE" dirty="0"/>
              <a:t> </a:t>
            </a:r>
            <a:r>
              <a:rPr lang="en-IE" dirty="0" smtClean="0"/>
              <a:t>and fragility</a:t>
            </a:r>
            <a:r>
              <a:rPr lang="en-IE" dirty="0"/>
              <a:t>, tendency to bruising with minor trauma, tissue scarring, </a:t>
            </a:r>
            <a:r>
              <a:rPr lang="en-IE" dirty="0" smtClean="0"/>
              <a:t>and </a:t>
            </a:r>
            <a:r>
              <a:rPr lang="en-IE" dirty="0" err="1" smtClean="0"/>
              <a:t>hyperextensible</a:t>
            </a:r>
            <a:r>
              <a:rPr lang="en-IE" dirty="0" smtClean="0"/>
              <a:t> </a:t>
            </a:r>
            <a:r>
              <a:rPr lang="en-IE" dirty="0"/>
              <a:t>finger </a:t>
            </a:r>
            <a:r>
              <a:rPr lang="en-IE" dirty="0" smtClean="0"/>
              <a:t>joints</a:t>
            </a:r>
          </a:p>
          <a:p>
            <a:r>
              <a:rPr lang="en-IE" dirty="0" smtClean="0">
                <a:solidFill>
                  <a:schemeClr val="accent2"/>
                </a:solidFill>
              </a:rPr>
              <a:t>EDS type IV</a:t>
            </a:r>
            <a:r>
              <a:rPr lang="en-IE" dirty="0" smtClean="0"/>
              <a:t>: </a:t>
            </a:r>
            <a:endParaRPr lang="en-IE" dirty="0" smtClean="0"/>
          </a:p>
          <a:p>
            <a:pPr lvl="1"/>
            <a:r>
              <a:rPr lang="en-IE" dirty="0" smtClean="0"/>
              <a:t>defect </a:t>
            </a:r>
            <a:r>
              <a:rPr lang="en-IE" dirty="0" smtClean="0"/>
              <a:t>in formation of collagen III</a:t>
            </a:r>
          </a:p>
          <a:p>
            <a:pPr lvl="1"/>
            <a:r>
              <a:rPr lang="en-IE" dirty="0" smtClean="0"/>
              <a:t>Life </a:t>
            </a:r>
            <a:r>
              <a:rPr lang="en-IE" dirty="0" err="1" smtClean="0"/>
              <a:t>threating,rupture</a:t>
            </a:r>
            <a:r>
              <a:rPr lang="en-IE" dirty="0" smtClean="0"/>
              <a:t> in major blood vessels</a:t>
            </a:r>
          </a:p>
          <a:p>
            <a:endParaRPr lang="en-IE" dirty="0" smtClean="0"/>
          </a:p>
          <a:p>
            <a:r>
              <a:rPr lang="en-IE" dirty="0" smtClean="0"/>
              <a:t>Type </a:t>
            </a:r>
            <a:r>
              <a:rPr lang="en-IE" dirty="0" smtClean="0"/>
              <a:t>VIII, IV: similar </a:t>
            </a:r>
            <a:r>
              <a:rPr lang="en-IE" dirty="0"/>
              <a:t>clinically, except that periodontal involvement is not usually seen in </a:t>
            </a:r>
            <a:r>
              <a:rPr lang="en-IE" dirty="0" smtClean="0"/>
              <a:t>type IV</a:t>
            </a:r>
            <a:endParaRPr lang="en-IE" dirty="0"/>
          </a:p>
        </p:txBody>
      </p:sp>
    </p:spTree>
    <p:extLst>
      <p:ext uri="{BB962C8B-B14F-4D97-AF65-F5344CB8AC3E}">
        <p14:creationId xmlns:p14="http://schemas.microsoft.com/office/powerpoint/2010/main" val="253467335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IE" dirty="0"/>
              <a:t>Ehlers-</a:t>
            </a:r>
            <a:r>
              <a:rPr lang="en-IE" dirty="0" err="1"/>
              <a:t>Danlos</a:t>
            </a:r>
            <a:r>
              <a:rPr lang="en-IE" dirty="0"/>
              <a:t> Syndromes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99592" y="1484784"/>
            <a:ext cx="3411940" cy="4572000"/>
          </a:xfr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982" y="1196752"/>
            <a:ext cx="4543425" cy="5800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5689280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IE" dirty="0" smtClean="0"/>
              <a:t>Other systemic conditions</a:t>
            </a:r>
            <a:endParaRPr lang="en-IE" dirty="0"/>
          </a:p>
        </p:txBody>
      </p:sp>
      <p:sp>
        <p:nvSpPr>
          <p:cNvPr id="2" name="Content Placeholder 1"/>
          <p:cNvSpPr>
            <a:spLocks noGrp="1"/>
          </p:cNvSpPr>
          <p:nvPr>
            <p:ph idx="1"/>
          </p:nvPr>
        </p:nvSpPr>
        <p:spPr/>
        <p:txBody>
          <a:bodyPr>
            <a:normAutofit fontScale="77500" lnSpcReduction="20000"/>
          </a:bodyPr>
          <a:lstStyle/>
          <a:p>
            <a:pPr>
              <a:buFont typeface="Wingdings" panose="05000000000000000000" pitchFamily="2" charset="2"/>
              <a:buChar char="q"/>
            </a:pPr>
            <a:r>
              <a:rPr lang="en-IE" b="1" u="sng" dirty="0" smtClean="0">
                <a:solidFill>
                  <a:srgbClr val="FF0000"/>
                </a:solidFill>
              </a:rPr>
              <a:t>Metal intoxication</a:t>
            </a:r>
            <a:r>
              <a:rPr lang="en-IE" dirty="0" smtClean="0"/>
              <a:t>: Nausea, vomiting, headaches, excessive </a:t>
            </a:r>
            <a:r>
              <a:rPr lang="en-IE" dirty="0" smtClean="0"/>
              <a:t>salivation</a:t>
            </a:r>
          </a:p>
          <a:p>
            <a:pPr marL="109728" indent="0">
              <a:buNone/>
            </a:pPr>
            <a:endParaRPr lang="en-IE" dirty="0" smtClean="0"/>
          </a:p>
          <a:p>
            <a:r>
              <a:rPr lang="en-IE" dirty="0" smtClean="0">
                <a:solidFill>
                  <a:srgbClr val="FF0000"/>
                </a:solidFill>
              </a:rPr>
              <a:t>Bismuth: </a:t>
            </a:r>
            <a:r>
              <a:rPr lang="en-IE" dirty="0" smtClean="0"/>
              <a:t>a narrow black- bluish discoloration of the gingival margin in areas with </a:t>
            </a:r>
            <a:r>
              <a:rPr lang="en-IE" dirty="0" err="1" smtClean="0"/>
              <a:t>preexisting</a:t>
            </a:r>
            <a:r>
              <a:rPr lang="en-IE" dirty="0" smtClean="0"/>
              <a:t> </a:t>
            </a:r>
            <a:r>
              <a:rPr lang="en-IE" dirty="0" smtClean="0"/>
              <a:t>inflammation </a:t>
            </a:r>
          </a:p>
          <a:p>
            <a:endParaRPr lang="en-IE" dirty="0"/>
          </a:p>
          <a:p>
            <a:r>
              <a:rPr lang="en-IE" dirty="0" smtClean="0">
                <a:solidFill>
                  <a:srgbClr val="FF0000"/>
                </a:solidFill>
              </a:rPr>
              <a:t>Lead:</a:t>
            </a:r>
            <a:r>
              <a:rPr lang="en-IE" dirty="0" smtClean="0"/>
              <a:t> steel grey linear pigmentation of the gingiva “</a:t>
            </a:r>
            <a:r>
              <a:rPr lang="en-IE" dirty="0" err="1" smtClean="0"/>
              <a:t>Bertunian</a:t>
            </a:r>
            <a:r>
              <a:rPr lang="en-IE" dirty="0" smtClean="0"/>
              <a:t> line”</a:t>
            </a:r>
          </a:p>
          <a:p>
            <a:pPr marL="109728" indent="0">
              <a:buNone/>
            </a:pPr>
            <a:r>
              <a:rPr lang="en-IE" dirty="0"/>
              <a:t> </a:t>
            </a:r>
            <a:r>
              <a:rPr lang="en-IE" dirty="0" smtClean="0"/>
              <a:t>          peculiar sweetish sensation, </a:t>
            </a:r>
            <a:r>
              <a:rPr lang="en-IE" dirty="0" err="1" smtClean="0"/>
              <a:t>ulcerartion</a:t>
            </a:r>
            <a:endParaRPr lang="en-IE" dirty="0" smtClean="0"/>
          </a:p>
          <a:p>
            <a:endParaRPr lang="en-IE" dirty="0"/>
          </a:p>
          <a:p>
            <a:r>
              <a:rPr lang="en-IE" dirty="0" smtClean="0">
                <a:solidFill>
                  <a:srgbClr val="FF0000"/>
                </a:solidFill>
              </a:rPr>
              <a:t>Mercury: </a:t>
            </a:r>
            <a:r>
              <a:rPr lang="en-IE" dirty="0" smtClean="0"/>
              <a:t>pigmentation, ulceration of gingiva and destruction of underlying bone</a:t>
            </a:r>
            <a:endParaRPr lang="en-IE" dirty="0"/>
          </a:p>
        </p:txBody>
      </p:sp>
    </p:spTree>
    <p:extLst>
      <p:ext uri="{BB962C8B-B14F-4D97-AF65-F5344CB8AC3E}">
        <p14:creationId xmlns:p14="http://schemas.microsoft.com/office/powerpoint/2010/main" val="52391765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err="1" smtClean="0"/>
              <a:t>Òther</a:t>
            </a:r>
            <a:r>
              <a:rPr lang="en-IE" dirty="0" smtClean="0"/>
              <a:t> Systemic conditions</a:t>
            </a:r>
            <a:endParaRPr lang="en-IE" dirty="0"/>
          </a:p>
        </p:txBody>
      </p:sp>
      <p:sp>
        <p:nvSpPr>
          <p:cNvPr id="3" name="Content Placeholder 2"/>
          <p:cNvSpPr>
            <a:spLocks noGrp="1"/>
          </p:cNvSpPr>
          <p:nvPr>
            <p:ph idx="1"/>
          </p:nvPr>
        </p:nvSpPr>
        <p:spPr/>
        <p:txBody>
          <a:bodyPr>
            <a:normAutofit fontScale="85000" lnSpcReduction="20000"/>
          </a:bodyPr>
          <a:lstStyle/>
          <a:p>
            <a:r>
              <a:rPr lang="en-IE" sz="3200" b="1" dirty="0" smtClean="0">
                <a:solidFill>
                  <a:schemeClr val="accent3"/>
                </a:solidFill>
                <a:latin typeface="Calibri" panose="020F0502020204030204" pitchFamily="34" charset="0"/>
              </a:rPr>
              <a:t>Osteoporosis:</a:t>
            </a:r>
          </a:p>
          <a:p>
            <a:r>
              <a:rPr lang="en-IE" dirty="0" smtClean="0"/>
              <a:t>Low bone mass</a:t>
            </a:r>
          </a:p>
          <a:p>
            <a:r>
              <a:rPr lang="en-IE" dirty="0" smtClean="0"/>
              <a:t>Females</a:t>
            </a:r>
          </a:p>
          <a:p>
            <a:r>
              <a:rPr lang="en-IE" dirty="0" smtClean="0"/>
              <a:t>Bone mineral density </a:t>
            </a:r>
          </a:p>
          <a:p>
            <a:r>
              <a:rPr lang="en-IE" dirty="0" smtClean="0"/>
              <a:t>Consequences: risk of fracture</a:t>
            </a:r>
          </a:p>
          <a:p>
            <a:r>
              <a:rPr lang="en-IE" dirty="0" smtClean="0"/>
              <a:t>Limited evidence indicates </a:t>
            </a:r>
            <a:r>
              <a:rPr lang="en-IE" dirty="0" smtClean="0">
                <a:solidFill>
                  <a:srgbClr val="FF0000"/>
                </a:solidFill>
              </a:rPr>
              <a:t>increased risk </a:t>
            </a:r>
            <a:r>
              <a:rPr lang="en-IE" dirty="0" smtClean="0"/>
              <a:t>of attachment loss, bone loss and tooth loss in osteoporosis.</a:t>
            </a:r>
          </a:p>
          <a:p>
            <a:r>
              <a:rPr lang="en-IE" dirty="0"/>
              <a:t>Less attachment loss and less gingival bleeding have been reported </a:t>
            </a:r>
            <a:r>
              <a:rPr lang="en-IE" dirty="0" smtClean="0"/>
              <a:t>in postmenopausal </a:t>
            </a:r>
            <a:r>
              <a:rPr lang="en-IE" dirty="0"/>
              <a:t>women receiving </a:t>
            </a:r>
            <a:r>
              <a:rPr lang="en-IE" i="1" dirty="0" err="1">
                <a:solidFill>
                  <a:srgbClr val="FF0000"/>
                </a:solidFill>
              </a:rPr>
              <a:t>estrogen</a:t>
            </a:r>
            <a:r>
              <a:rPr lang="en-IE" i="1" dirty="0">
                <a:solidFill>
                  <a:srgbClr val="FF0000"/>
                </a:solidFill>
              </a:rPr>
              <a:t> replacement therapy </a:t>
            </a:r>
            <a:r>
              <a:rPr lang="en-IE" dirty="0"/>
              <a:t>(ERT) </a:t>
            </a:r>
            <a:r>
              <a:rPr lang="en-IE" dirty="0" smtClean="0"/>
              <a:t>compared with </a:t>
            </a:r>
            <a:r>
              <a:rPr lang="en-IE" dirty="0" err="1"/>
              <a:t>estrogen</a:t>
            </a:r>
            <a:r>
              <a:rPr lang="en-IE" dirty="0"/>
              <a:t>-deficient postmenopausal women</a:t>
            </a:r>
            <a:endParaRPr lang="en-IE" dirty="0"/>
          </a:p>
        </p:txBody>
      </p:sp>
    </p:spTree>
    <p:extLst>
      <p:ext uri="{BB962C8B-B14F-4D97-AF65-F5344CB8AC3E}">
        <p14:creationId xmlns:p14="http://schemas.microsoft.com/office/powerpoint/2010/main" val="370736778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Nutritional deficiency</a:t>
            </a:r>
            <a:endParaRPr lang="en-IE" dirty="0"/>
          </a:p>
        </p:txBody>
      </p:sp>
      <p:sp>
        <p:nvSpPr>
          <p:cNvPr id="3" name="Content Placeholder 2"/>
          <p:cNvSpPr>
            <a:spLocks noGrp="1"/>
          </p:cNvSpPr>
          <p:nvPr>
            <p:ph idx="1"/>
          </p:nvPr>
        </p:nvSpPr>
        <p:spPr/>
        <p:txBody>
          <a:bodyPr/>
          <a:lstStyle/>
          <a:p>
            <a:r>
              <a:rPr lang="en-IE" dirty="0" smtClean="0"/>
              <a:t>Needs to be prolonged and severe before any dramatic periodontal manifestations are observed</a:t>
            </a:r>
          </a:p>
          <a:p>
            <a:r>
              <a:rPr lang="en-IE" dirty="0" smtClean="0"/>
              <a:t>Scurvy (Vitamin C deficiency)</a:t>
            </a:r>
          </a:p>
          <a:p>
            <a:endParaRPr lang="en-IE" dirty="0"/>
          </a:p>
          <a:p>
            <a:endParaRPr lang="en-IE" dirty="0"/>
          </a:p>
        </p:txBody>
      </p:sp>
      <p:pic>
        <p:nvPicPr>
          <p:cNvPr id="4" name="Picture 6" descr="&#10;VitC#1.jpg                                                     00000044PerioProject                   B5AE00F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9792" y="3953843"/>
            <a:ext cx="4182089" cy="2846021"/>
          </a:xfrm>
          <a:prstGeom prst="rect">
            <a:avLst/>
          </a:prstGeom>
          <a:noFill/>
          <a:ln w="76200">
            <a:solidFill>
              <a:srgbClr val="FFEA18"/>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296470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IE" dirty="0" smtClean="0"/>
              <a:t>Immune suppression</a:t>
            </a:r>
            <a:endParaRPr lang="en-IE" dirty="0"/>
          </a:p>
        </p:txBody>
      </p:sp>
      <p:sp>
        <p:nvSpPr>
          <p:cNvPr id="2" name="Content Placeholder 1"/>
          <p:cNvSpPr>
            <a:spLocks noGrp="1"/>
          </p:cNvSpPr>
          <p:nvPr>
            <p:ph idx="1"/>
          </p:nvPr>
        </p:nvSpPr>
        <p:spPr/>
        <p:txBody>
          <a:bodyPr/>
          <a:lstStyle/>
          <a:p>
            <a:r>
              <a:rPr lang="en-IE" dirty="0" smtClean="0"/>
              <a:t>HIV/AIDS</a:t>
            </a:r>
          </a:p>
          <a:p>
            <a:endParaRPr lang="en-IE" dirty="0"/>
          </a:p>
          <a:p>
            <a:pPr marL="109728" indent="0">
              <a:buNone/>
            </a:pPr>
            <a:endParaRPr lang="en-IE" dirty="0"/>
          </a:p>
          <a:p>
            <a:r>
              <a:rPr lang="en-IE" dirty="0" smtClean="0"/>
              <a:t>Corticosteroids</a:t>
            </a:r>
            <a:endParaRPr lang="en-IE" dirty="0"/>
          </a:p>
        </p:txBody>
      </p:sp>
    </p:spTree>
    <p:extLst>
      <p:ext uri="{BB962C8B-B14F-4D97-AF65-F5344CB8AC3E}">
        <p14:creationId xmlns:p14="http://schemas.microsoft.com/office/powerpoint/2010/main" val="202172197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IE" dirty="0" smtClean="0"/>
              <a:t>HIV infection</a:t>
            </a:r>
            <a:endParaRPr lang="en-IE" dirty="0"/>
          </a:p>
        </p:txBody>
      </p:sp>
      <p:sp>
        <p:nvSpPr>
          <p:cNvPr id="2" name="Content Placeholder 1"/>
          <p:cNvSpPr>
            <a:spLocks noGrp="1"/>
          </p:cNvSpPr>
          <p:nvPr>
            <p:ph idx="1"/>
          </p:nvPr>
        </p:nvSpPr>
        <p:spPr/>
        <p:txBody>
          <a:bodyPr>
            <a:normAutofit fontScale="85000" lnSpcReduction="20000"/>
          </a:bodyPr>
          <a:lstStyle/>
          <a:p>
            <a:r>
              <a:rPr lang="en-IE" dirty="0" smtClean="0">
                <a:latin typeface="Calibri" panose="020F0502020204030204" pitchFamily="34" charset="0"/>
              </a:rPr>
              <a:t>Retrovirus</a:t>
            </a:r>
          </a:p>
          <a:p>
            <a:r>
              <a:rPr lang="en-IE" dirty="0" smtClean="0">
                <a:latin typeface="Calibri" panose="020F0502020204030204" pitchFamily="34" charset="0"/>
              </a:rPr>
              <a:t>Affect immune cells carrying </a:t>
            </a:r>
            <a:r>
              <a:rPr lang="en-IE" dirty="0" smtClean="0">
                <a:solidFill>
                  <a:srgbClr val="FFFF00"/>
                </a:solidFill>
                <a:latin typeface="Calibri" panose="020F0502020204030204" pitchFamily="34" charset="0"/>
              </a:rPr>
              <a:t>CD4</a:t>
            </a:r>
            <a:r>
              <a:rPr lang="en-IE" dirty="0">
                <a:solidFill>
                  <a:srgbClr val="FFFF00"/>
                </a:solidFill>
                <a:latin typeface="Calibri" panose="020F0502020204030204" pitchFamily="34" charset="0"/>
              </a:rPr>
              <a:t> </a:t>
            </a:r>
            <a:r>
              <a:rPr lang="en-IE" dirty="0" smtClean="0">
                <a:solidFill>
                  <a:srgbClr val="FFFF00"/>
                </a:solidFill>
                <a:latin typeface="Calibri" panose="020F0502020204030204" pitchFamily="34" charset="0"/>
              </a:rPr>
              <a:t>surface receptor.</a:t>
            </a:r>
          </a:p>
          <a:p>
            <a:r>
              <a:rPr lang="en-IE" dirty="0" smtClean="0">
                <a:latin typeface="Calibri" panose="020F0502020204030204" pitchFamily="34" charset="0"/>
              </a:rPr>
              <a:t>Anti-retroviral agents and protease-inhibiting drugs improved health status of these patients by lowering viral counts but never eradicate it completely.</a:t>
            </a:r>
          </a:p>
          <a:p>
            <a:r>
              <a:rPr lang="en-IE" dirty="0" smtClean="0">
                <a:latin typeface="Calibri" panose="020F0502020204030204" pitchFamily="34" charset="0"/>
              </a:rPr>
              <a:t>Life-long treatment.</a:t>
            </a:r>
          </a:p>
          <a:p>
            <a:r>
              <a:rPr lang="en-IE" dirty="0">
                <a:latin typeface="Calibri" panose="020F0502020204030204" pitchFamily="34" charset="0"/>
              </a:rPr>
              <a:t>the presence of </a:t>
            </a:r>
            <a:r>
              <a:rPr lang="en-IE" dirty="0" smtClean="0">
                <a:latin typeface="Calibri" panose="020F0502020204030204" pitchFamily="34" charset="0"/>
              </a:rPr>
              <a:t>at least </a:t>
            </a:r>
            <a:r>
              <a:rPr lang="en-IE" dirty="0">
                <a:latin typeface="Calibri" panose="020F0502020204030204" pitchFamily="34" charset="0"/>
              </a:rPr>
              <a:t>1 of 25 specific clinical conditions constitute transition from HIV infection </a:t>
            </a:r>
            <a:r>
              <a:rPr lang="en-IE" dirty="0" smtClean="0">
                <a:latin typeface="Calibri" panose="020F0502020204030204" pitchFamily="34" charset="0"/>
              </a:rPr>
              <a:t>to AIDS</a:t>
            </a:r>
            <a:endParaRPr lang="en-IE" dirty="0">
              <a:latin typeface="Calibri" panose="020F0502020204030204" pitchFamily="34" charset="0"/>
            </a:endParaRPr>
          </a:p>
          <a:p>
            <a:r>
              <a:rPr lang="en-IE" dirty="0" smtClean="0">
                <a:latin typeface="Calibri" panose="020F0502020204030204" pitchFamily="34" charset="0"/>
              </a:rPr>
              <a:t>Plasma </a:t>
            </a:r>
            <a:r>
              <a:rPr lang="en-IE" dirty="0">
                <a:latin typeface="Calibri" panose="020F0502020204030204" pitchFamily="34" charset="0"/>
              </a:rPr>
              <a:t>CD4-T lymphocytes </a:t>
            </a:r>
            <a:r>
              <a:rPr lang="en-IE" dirty="0">
                <a:solidFill>
                  <a:srgbClr val="FFFF00"/>
                </a:solidFill>
                <a:latin typeface="Calibri" panose="020F0502020204030204" pitchFamily="34" charset="0"/>
              </a:rPr>
              <a:t>less </a:t>
            </a:r>
            <a:r>
              <a:rPr lang="en-IE" dirty="0" smtClean="0">
                <a:solidFill>
                  <a:srgbClr val="FFFF00"/>
                </a:solidFill>
                <a:latin typeface="Calibri" panose="020F0502020204030204" pitchFamily="34" charset="0"/>
              </a:rPr>
              <a:t>than 200/mm3 </a:t>
            </a:r>
            <a:r>
              <a:rPr lang="en-IE" dirty="0">
                <a:latin typeface="Calibri" panose="020F0502020204030204" pitchFamily="34" charset="0"/>
              </a:rPr>
              <a:t>or CD4-T lymphocyte percentage </a:t>
            </a:r>
            <a:r>
              <a:rPr lang="en-IE" dirty="0">
                <a:solidFill>
                  <a:srgbClr val="FFFF00"/>
                </a:solidFill>
                <a:latin typeface="Calibri" panose="020F0502020204030204" pitchFamily="34" charset="0"/>
              </a:rPr>
              <a:t>less than 14% </a:t>
            </a:r>
            <a:r>
              <a:rPr lang="en-IE" dirty="0">
                <a:latin typeface="Calibri" panose="020F0502020204030204" pitchFamily="34" charset="0"/>
              </a:rPr>
              <a:t>of total lymphocytes</a:t>
            </a:r>
            <a:endParaRPr lang="en-IE" dirty="0" smtClean="0">
              <a:latin typeface="Calibri" panose="020F0502020204030204" pitchFamily="34" charset="0"/>
            </a:endParaRPr>
          </a:p>
        </p:txBody>
      </p:sp>
    </p:spTree>
    <p:extLst>
      <p:ext uri="{BB962C8B-B14F-4D97-AF65-F5344CB8AC3E}">
        <p14:creationId xmlns:p14="http://schemas.microsoft.com/office/powerpoint/2010/main" val="45337276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IE" dirty="0">
                <a:solidFill>
                  <a:schemeClr val="accent2"/>
                </a:solidFill>
                <a:latin typeface="Arial Black" panose="020B0A04020102020204" pitchFamily="34" charset="0"/>
              </a:rPr>
              <a:t>Oral </a:t>
            </a:r>
            <a:r>
              <a:rPr lang="en-IE" dirty="0" smtClean="0">
                <a:solidFill>
                  <a:schemeClr val="accent2"/>
                </a:solidFill>
                <a:latin typeface="Arial Black" panose="020B0A04020102020204" pitchFamily="34" charset="0"/>
              </a:rPr>
              <a:t>features of HIV-positive patients</a:t>
            </a:r>
            <a:endParaRPr lang="en-IE" dirty="0">
              <a:latin typeface="Arial Black" panose="020B0A04020102020204" pitchFamily="34" charset="0"/>
            </a:endParaRPr>
          </a:p>
        </p:txBody>
      </p:sp>
      <p:sp>
        <p:nvSpPr>
          <p:cNvPr id="2" name="Content Placeholder 1"/>
          <p:cNvSpPr>
            <a:spLocks noGrp="1"/>
          </p:cNvSpPr>
          <p:nvPr>
            <p:ph idx="1"/>
          </p:nvPr>
        </p:nvSpPr>
        <p:spPr/>
        <p:txBody>
          <a:bodyPr/>
          <a:lstStyle/>
          <a:p>
            <a:pPr>
              <a:buFont typeface="Wingdings" panose="05000000000000000000" pitchFamily="2" charset="2"/>
              <a:buChar char="v"/>
            </a:pPr>
            <a:r>
              <a:rPr lang="en-IE" b="1" dirty="0" smtClean="0">
                <a:latin typeface="Calibri" panose="020F0502020204030204" pitchFamily="34" charset="0"/>
              </a:rPr>
              <a:t>Candidiasis: </a:t>
            </a:r>
          </a:p>
          <a:p>
            <a:pPr lvl="1">
              <a:buFont typeface="Courier New" panose="02070309020205020404" pitchFamily="49" charset="0"/>
              <a:buChar char="o"/>
            </a:pPr>
            <a:r>
              <a:rPr lang="en-IE" sz="2000" dirty="0" smtClean="0">
                <a:latin typeface="Calibri" panose="020F0502020204030204" pitchFamily="34" charset="0"/>
              </a:rPr>
              <a:t>most common oral lesion in HIV patients</a:t>
            </a:r>
          </a:p>
          <a:p>
            <a:pPr lvl="1">
              <a:buFont typeface="Courier New" panose="02070309020205020404" pitchFamily="49" charset="0"/>
              <a:buChar char="o"/>
            </a:pPr>
            <a:r>
              <a:rPr lang="en-IE" sz="2000" dirty="0" smtClean="0">
                <a:latin typeface="Calibri" panose="020F0502020204030204" pitchFamily="34" charset="0"/>
              </a:rPr>
              <a:t>Pseudomembranous, erythematous, hyperplastic or angular </a:t>
            </a:r>
            <a:r>
              <a:rPr lang="en-IE" sz="2000" dirty="0" err="1" smtClean="0">
                <a:latin typeface="Calibri" panose="020F0502020204030204" pitchFamily="34" charset="0"/>
              </a:rPr>
              <a:t>cheilitis</a:t>
            </a:r>
            <a:r>
              <a:rPr lang="en-IE" sz="2000" dirty="0" smtClean="0">
                <a:latin typeface="Calibri" panose="020F0502020204030204" pitchFamily="34" charset="0"/>
              </a:rPr>
              <a:t>.</a:t>
            </a:r>
          </a:p>
          <a:p>
            <a:endParaRPr lang="en-IE" dirty="0" smtClean="0"/>
          </a:p>
          <a:p>
            <a:endParaRPr lang="en-IE"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488" y="3284984"/>
            <a:ext cx="3340007" cy="23042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3928" y="3494137"/>
            <a:ext cx="1876425" cy="1885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95336" y="3573016"/>
            <a:ext cx="2922507" cy="20162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203561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IE" dirty="0">
                <a:solidFill>
                  <a:srgbClr val="FF0000"/>
                </a:solidFill>
                <a:latin typeface="Arial Black" panose="020B0A04020102020204" pitchFamily="34" charset="0"/>
              </a:rPr>
              <a:t>Oral Features of </a:t>
            </a:r>
            <a:r>
              <a:rPr lang="en-IE" dirty="0" smtClean="0">
                <a:solidFill>
                  <a:srgbClr val="FF0000"/>
                </a:solidFill>
                <a:latin typeface="Arial Black" panose="020B0A04020102020204" pitchFamily="34" charset="0"/>
              </a:rPr>
              <a:t>HIV-positive patients</a:t>
            </a:r>
            <a:endParaRPr lang="en-IE" dirty="0">
              <a:solidFill>
                <a:srgbClr val="FF0000"/>
              </a:solidFill>
              <a:latin typeface="Arial Black" panose="020B0A04020102020204" pitchFamily="34" charset="0"/>
            </a:endParaRPr>
          </a:p>
        </p:txBody>
      </p:sp>
      <p:sp>
        <p:nvSpPr>
          <p:cNvPr id="2" name="Content Placeholder 1"/>
          <p:cNvSpPr>
            <a:spLocks noGrp="1"/>
          </p:cNvSpPr>
          <p:nvPr>
            <p:ph idx="1"/>
          </p:nvPr>
        </p:nvSpPr>
        <p:spPr/>
        <p:txBody>
          <a:bodyPr/>
          <a:lstStyle/>
          <a:p>
            <a:endParaRPr lang="en-IE" dirty="0" smtClean="0"/>
          </a:p>
          <a:p>
            <a:r>
              <a:rPr lang="en-IE" dirty="0" smtClean="0"/>
              <a:t>Oral  </a:t>
            </a:r>
            <a:r>
              <a:rPr lang="en-IE" dirty="0"/>
              <a:t>Hairy </a:t>
            </a:r>
            <a:r>
              <a:rPr lang="en-IE" dirty="0" err="1" smtClean="0"/>
              <a:t>Leukoplakia</a:t>
            </a:r>
            <a:r>
              <a:rPr lang="en-IE" dirty="0" smtClean="0"/>
              <a:t> : </a:t>
            </a:r>
            <a:r>
              <a:rPr lang="en-IE" sz="2400" dirty="0" smtClean="0"/>
              <a:t>EBV</a:t>
            </a:r>
          </a:p>
          <a:p>
            <a:endParaRPr lang="en-IE" dirty="0"/>
          </a:p>
          <a:p>
            <a:endParaRPr lang="en-IE" dirty="0"/>
          </a:p>
          <a:p>
            <a:endParaRPr lang="en-IE" dirty="0"/>
          </a:p>
          <a:p>
            <a:endParaRPr lang="en-IE"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9182" y="3140968"/>
            <a:ext cx="4752528" cy="32022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871969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IE" dirty="0"/>
              <a:t/>
            </a:r>
            <a:br>
              <a:rPr lang="en-IE" dirty="0"/>
            </a:br>
            <a:endParaRPr lang="en-IE" dirty="0"/>
          </a:p>
        </p:txBody>
      </p:sp>
      <p:sp>
        <p:nvSpPr>
          <p:cNvPr id="2" name="Content Placeholder 1"/>
          <p:cNvSpPr>
            <a:spLocks noGrp="1"/>
          </p:cNvSpPr>
          <p:nvPr>
            <p:ph idx="1"/>
          </p:nvPr>
        </p:nvSpPr>
        <p:spPr/>
        <p:txBody>
          <a:bodyPr/>
          <a:lstStyle/>
          <a:p>
            <a:r>
              <a:rPr lang="en-IE" dirty="0">
                <a:latin typeface="Calibri" panose="020F0502020204030204" pitchFamily="34" charset="0"/>
              </a:rPr>
              <a:t>Kaposi </a:t>
            </a:r>
            <a:r>
              <a:rPr lang="en-IE" dirty="0" smtClean="0">
                <a:latin typeface="Calibri" panose="020F0502020204030204" pitchFamily="34" charset="0"/>
              </a:rPr>
              <a:t>Sarcoma</a:t>
            </a:r>
            <a:r>
              <a:rPr lang="en-IE" dirty="0">
                <a:latin typeface="Calibri" panose="020F0502020204030204" pitchFamily="34" charset="0"/>
              </a:rPr>
              <a:t> </a:t>
            </a:r>
            <a:r>
              <a:rPr lang="en-IE" dirty="0" smtClean="0">
                <a:latin typeface="Calibri" panose="020F0502020204030204" pitchFamily="34" charset="0"/>
              </a:rPr>
              <a:t>: </a:t>
            </a:r>
            <a:r>
              <a:rPr lang="en-IE" sz="2000" dirty="0" smtClean="0">
                <a:latin typeface="Calibri" panose="020F0502020204030204" pitchFamily="34" charset="0"/>
              </a:rPr>
              <a:t>HHV-8</a:t>
            </a:r>
            <a:endParaRPr lang="en-IE" sz="2000" dirty="0">
              <a:latin typeface="Calibri" panose="020F0502020204030204" pitchFamily="34" charset="0"/>
            </a:endParaRPr>
          </a:p>
          <a:p>
            <a:endParaRPr lang="en-IE"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2584050"/>
            <a:ext cx="4773507" cy="32163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7" descr="KAPO.jpg                                                       00000065PerioProject                   B5AE00F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96436" y="2780928"/>
            <a:ext cx="5487988" cy="3441700"/>
          </a:xfrm>
          <a:prstGeom prst="rect">
            <a:avLst/>
          </a:prstGeom>
          <a:noFill/>
          <a:ln w="76200">
            <a:solidFill>
              <a:srgbClr val="FFEA18"/>
            </a:solidFill>
            <a:miter lim="800000"/>
            <a:headEnd/>
            <a:tailEnd/>
          </a:ln>
          <a:extLst>
            <a:ext uri="{909E8E84-426E-40DD-AFC4-6F175D3DCCD1}">
              <a14:hiddenFill xmlns:a14="http://schemas.microsoft.com/office/drawing/2010/main">
                <a:solidFill>
                  <a:srgbClr val="FFFFFF"/>
                </a:solidFill>
              </a14:hiddenFill>
            </a:ext>
          </a:extLst>
        </p:spPr>
      </p:pic>
      <p:sp>
        <p:nvSpPr>
          <p:cNvPr id="6" name="Title 2"/>
          <p:cNvSpPr txBox="1">
            <a:spLocks/>
          </p:cNvSpPr>
          <p:nvPr/>
        </p:nvSpPr>
        <p:spPr>
          <a:xfrm>
            <a:off x="609600" y="427038"/>
            <a:ext cx="8229600" cy="1143000"/>
          </a:xfrm>
          <a:prstGeom prst="rect">
            <a:avLst/>
          </a:prstGeom>
        </p:spPr>
        <p:txBody>
          <a:bodyPr vert="horz" rtlCol="0" anchor="ctr">
            <a:normAutofit fontScale="90000" lnSpcReduction="10000"/>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IE" dirty="0" smtClean="0">
                <a:solidFill>
                  <a:srgbClr val="FF0000"/>
                </a:solidFill>
                <a:latin typeface="Arial Black" panose="020B0A04020102020204" pitchFamily="34" charset="0"/>
              </a:rPr>
              <a:t>Oral Features in HIV-positive patients</a:t>
            </a:r>
            <a:endParaRPr lang="en-IE" dirty="0">
              <a:solidFill>
                <a:srgbClr val="FF0000"/>
              </a:solidFill>
              <a:latin typeface="Arial Black" panose="020B0A04020102020204" pitchFamily="34" charset="0"/>
            </a:endParaRPr>
          </a:p>
        </p:txBody>
      </p:sp>
    </p:spTree>
    <p:extLst>
      <p:ext uri="{BB962C8B-B14F-4D97-AF65-F5344CB8AC3E}">
        <p14:creationId xmlns:p14="http://schemas.microsoft.com/office/powerpoint/2010/main" val="3559212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7544" y="404664"/>
            <a:ext cx="8229600" cy="1143000"/>
          </a:xfrm>
        </p:spPr>
        <p:txBody>
          <a:bodyPr>
            <a:normAutofit fontScale="90000"/>
          </a:bodyPr>
          <a:lstStyle/>
          <a:p>
            <a:r>
              <a:rPr lang="en-IE" sz="4000" dirty="0">
                <a:solidFill>
                  <a:srgbClr val="FFFF00"/>
                </a:solidFill>
              </a:rPr>
              <a:t>AAP Classification of Periodontal diseases 1999</a:t>
            </a:r>
            <a:r>
              <a:rPr lang="en-IE" sz="4400" dirty="0">
                <a:solidFill>
                  <a:srgbClr val="FFFF00"/>
                </a:solidFill>
                <a:latin typeface="Arial" panose="020B0604020202020204" pitchFamily="34" charset="0"/>
                <a:cs typeface="Arial" panose="020B0604020202020204" pitchFamily="34" charset="0"/>
              </a:rPr>
              <a:t/>
            </a:r>
            <a:br>
              <a:rPr lang="en-IE" sz="4400" dirty="0">
                <a:solidFill>
                  <a:srgbClr val="FFFF00"/>
                </a:solidFill>
                <a:latin typeface="Arial" panose="020B0604020202020204" pitchFamily="34" charset="0"/>
                <a:cs typeface="Arial" panose="020B0604020202020204" pitchFamily="34" charset="0"/>
              </a:rPr>
            </a:br>
            <a:endParaRPr lang="en-IE" dirty="0">
              <a:solidFill>
                <a:srgbClr val="FFFF00"/>
              </a:solidFill>
            </a:endParaRPr>
          </a:p>
        </p:txBody>
      </p:sp>
      <p:sp>
        <p:nvSpPr>
          <p:cNvPr id="2" name="Content Placeholder 1"/>
          <p:cNvSpPr>
            <a:spLocks noGrp="1"/>
          </p:cNvSpPr>
          <p:nvPr>
            <p:ph idx="1"/>
          </p:nvPr>
        </p:nvSpPr>
        <p:spPr/>
        <p:txBody>
          <a:bodyPr>
            <a:normAutofit/>
          </a:bodyPr>
          <a:lstStyle/>
          <a:p>
            <a:pPr>
              <a:buFont typeface="Wingdings" panose="05000000000000000000" pitchFamily="2" charset="2"/>
              <a:buChar char="q"/>
            </a:pPr>
            <a:r>
              <a:rPr lang="en-IE" sz="2800" b="1" dirty="0">
                <a:solidFill>
                  <a:schemeClr val="accent2"/>
                </a:solidFill>
                <a:latin typeface="Arial" panose="020B0604020202020204" pitchFamily="34" charset="0"/>
                <a:cs typeface="Arial" panose="020B0604020202020204" pitchFamily="34" charset="0"/>
              </a:rPr>
              <a:t>Periodontitis as a manifestation of systemic </a:t>
            </a:r>
            <a:r>
              <a:rPr lang="en-IE" sz="2800" b="1" dirty="0" smtClean="0">
                <a:solidFill>
                  <a:schemeClr val="accent2"/>
                </a:solidFill>
                <a:latin typeface="Arial" panose="020B0604020202020204" pitchFamily="34" charset="0"/>
                <a:cs typeface="Arial" panose="020B0604020202020204" pitchFamily="34" charset="0"/>
              </a:rPr>
              <a:t>diseases</a:t>
            </a:r>
          </a:p>
          <a:p>
            <a:pPr marL="109728" indent="0">
              <a:buNone/>
            </a:pPr>
            <a:endParaRPr lang="en-IE" b="1" dirty="0" smtClean="0"/>
          </a:p>
          <a:p>
            <a:r>
              <a:rPr lang="en-IE" dirty="0" smtClean="0"/>
              <a:t>Associated with Haematological disorders</a:t>
            </a:r>
          </a:p>
          <a:p>
            <a:endParaRPr lang="en-IE" dirty="0"/>
          </a:p>
          <a:p>
            <a:r>
              <a:rPr lang="en-IE" dirty="0" smtClean="0"/>
              <a:t>Associated with genetic disorders</a:t>
            </a:r>
          </a:p>
          <a:p>
            <a:endParaRPr lang="en-IE" dirty="0"/>
          </a:p>
          <a:p>
            <a:r>
              <a:rPr lang="en-IE" dirty="0" smtClean="0"/>
              <a:t>Not </a:t>
            </a:r>
            <a:r>
              <a:rPr lang="en-IE" dirty="0"/>
              <a:t>o</a:t>
            </a:r>
            <a:r>
              <a:rPr lang="en-IE" dirty="0" smtClean="0"/>
              <a:t>therwise specified</a:t>
            </a:r>
            <a:endParaRPr lang="en-IE" dirty="0"/>
          </a:p>
        </p:txBody>
      </p:sp>
    </p:spTree>
    <p:extLst>
      <p:ext uri="{BB962C8B-B14F-4D97-AF65-F5344CB8AC3E}">
        <p14:creationId xmlns:p14="http://schemas.microsoft.com/office/powerpoint/2010/main" val="74548585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IE" dirty="0">
                <a:solidFill>
                  <a:srgbClr val="FF0000"/>
                </a:solidFill>
                <a:latin typeface="Arial Black" panose="020B0A04020102020204" pitchFamily="34" charset="0"/>
              </a:rPr>
              <a:t>Oral Features in HIV-positive patients</a:t>
            </a:r>
            <a:br>
              <a:rPr lang="en-IE" dirty="0">
                <a:solidFill>
                  <a:srgbClr val="FF0000"/>
                </a:solidFill>
                <a:latin typeface="Arial Black" panose="020B0A04020102020204" pitchFamily="34" charset="0"/>
              </a:rPr>
            </a:br>
            <a:endParaRPr lang="en-IE" dirty="0"/>
          </a:p>
        </p:txBody>
      </p:sp>
      <p:sp>
        <p:nvSpPr>
          <p:cNvPr id="2" name="Content Placeholder 1"/>
          <p:cNvSpPr>
            <a:spLocks noGrp="1"/>
          </p:cNvSpPr>
          <p:nvPr>
            <p:ph idx="1"/>
          </p:nvPr>
        </p:nvSpPr>
        <p:spPr/>
        <p:txBody>
          <a:bodyPr/>
          <a:lstStyle/>
          <a:p>
            <a:r>
              <a:rPr lang="en-IE" dirty="0" smtClean="0"/>
              <a:t>Necrotising Ulcerative Stomatitis</a:t>
            </a:r>
          </a:p>
          <a:p>
            <a:endParaRPr lang="en-IE"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2701" y="2708920"/>
            <a:ext cx="3312368" cy="23186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2708920"/>
            <a:ext cx="3298509" cy="22460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0111599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IE" dirty="0" smtClean="0">
                <a:solidFill>
                  <a:srgbClr val="FF0000"/>
                </a:solidFill>
                <a:latin typeface="Calibri" panose="020F0502020204030204" pitchFamily="34" charset="0"/>
              </a:rPr>
              <a:t>Oral Features in HIV-positive patients</a:t>
            </a:r>
            <a:endParaRPr lang="en-IE" dirty="0">
              <a:solidFill>
                <a:srgbClr val="FF0000"/>
              </a:solidFill>
              <a:latin typeface="Calibri" panose="020F0502020204030204" pitchFamily="34" charset="0"/>
            </a:endParaRPr>
          </a:p>
        </p:txBody>
      </p:sp>
      <p:sp>
        <p:nvSpPr>
          <p:cNvPr id="2" name="Content Placeholder 1"/>
          <p:cNvSpPr>
            <a:spLocks noGrp="1"/>
          </p:cNvSpPr>
          <p:nvPr>
            <p:ph idx="1"/>
          </p:nvPr>
        </p:nvSpPr>
        <p:spPr/>
        <p:txBody>
          <a:bodyPr/>
          <a:lstStyle/>
          <a:p>
            <a:r>
              <a:rPr lang="en-IE" b="1" dirty="0">
                <a:latin typeface="Calibri" panose="020F0502020204030204" pitchFamily="34" charset="0"/>
              </a:rPr>
              <a:t>Viral </a:t>
            </a:r>
            <a:r>
              <a:rPr lang="en-IE" b="1" dirty="0" smtClean="0">
                <a:latin typeface="Calibri" panose="020F0502020204030204" pitchFamily="34" charset="0"/>
              </a:rPr>
              <a:t>Infections:</a:t>
            </a:r>
          </a:p>
          <a:p>
            <a:r>
              <a:rPr lang="en-IE" dirty="0" smtClean="0"/>
              <a:t>Herpetic infections (most common)</a:t>
            </a:r>
          </a:p>
          <a:p>
            <a:r>
              <a:rPr lang="en-IE" dirty="0" smtClean="0"/>
              <a:t>HPV</a:t>
            </a:r>
            <a:endParaRPr lang="en-IE"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7170" y="4077072"/>
            <a:ext cx="3705572" cy="24844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230" y="3990052"/>
            <a:ext cx="3381797" cy="24632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662596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IE" dirty="0" smtClean="0"/>
              <a:t>HIV infection</a:t>
            </a:r>
            <a:endParaRPr lang="en-IE" dirty="0"/>
          </a:p>
        </p:txBody>
      </p:sp>
      <p:sp>
        <p:nvSpPr>
          <p:cNvPr id="2" name="Content Placeholder 1"/>
          <p:cNvSpPr>
            <a:spLocks noGrp="1"/>
          </p:cNvSpPr>
          <p:nvPr>
            <p:ph idx="1"/>
          </p:nvPr>
        </p:nvSpPr>
        <p:spPr/>
        <p:txBody>
          <a:bodyPr>
            <a:normAutofit fontScale="85000" lnSpcReduction="10000"/>
          </a:bodyPr>
          <a:lstStyle/>
          <a:p>
            <a:pPr>
              <a:buFont typeface="Wingdings" panose="05000000000000000000" pitchFamily="2" charset="2"/>
              <a:buChar char="q"/>
            </a:pPr>
            <a:r>
              <a:rPr lang="en-IE" b="1" dirty="0" smtClean="0">
                <a:solidFill>
                  <a:schemeClr val="accent2"/>
                </a:solidFill>
              </a:rPr>
              <a:t>Periodontal manifestations:</a:t>
            </a:r>
          </a:p>
          <a:p>
            <a:pPr marL="109728" indent="0">
              <a:buNone/>
            </a:pPr>
            <a:endParaRPr lang="en-IE" dirty="0" smtClean="0"/>
          </a:p>
          <a:p>
            <a:r>
              <a:rPr lang="en-IE" dirty="0" smtClean="0">
                <a:latin typeface="Calibri" panose="020F0502020204030204" pitchFamily="34" charset="0"/>
              </a:rPr>
              <a:t>Linear Gingival erythema</a:t>
            </a:r>
          </a:p>
          <a:p>
            <a:endParaRPr lang="en-IE" dirty="0">
              <a:latin typeface="Calibri" panose="020F0502020204030204" pitchFamily="34" charset="0"/>
            </a:endParaRPr>
          </a:p>
          <a:p>
            <a:r>
              <a:rPr lang="en-IE" dirty="0" smtClean="0">
                <a:latin typeface="Calibri" panose="020F0502020204030204" pitchFamily="34" charset="0"/>
              </a:rPr>
              <a:t>Atypical periodontal lesions (necrotising forms of periodontitis (NUG,NUP))</a:t>
            </a:r>
          </a:p>
          <a:p>
            <a:endParaRPr lang="en-IE" dirty="0">
              <a:latin typeface="Calibri" panose="020F0502020204030204" pitchFamily="34" charset="0"/>
            </a:endParaRPr>
          </a:p>
          <a:p>
            <a:r>
              <a:rPr lang="en-IE" dirty="0" smtClean="0">
                <a:latin typeface="Calibri" panose="020F0502020204030204" pitchFamily="34" charset="0"/>
              </a:rPr>
              <a:t>Typical periodontal lesions; </a:t>
            </a:r>
          </a:p>
          <a:p>
            <a:pPr lvl="1"/>
            <a:r>
              <a:rPr lang="en-IE" dirty="0" smtClean="0">
                <a:latin typeface="Calibri" panose="020F0502020204030204" pitchFamily="34" charset="0"/>
              </a:rPr>
              <a:t>Chronic periodontitis more recession and attachment loss </a:t>
            </a:r>
          </a:p>
          <a:p>
            <a:pPr lvl="1"/>
            <a:r>
              <a:rPr lang="en-IE" dirty="0" smtClean="0">
                <a:latin typeface="Calibri" panose="020F0502020204030204" pitchFamily="34" charset="0"/>
              </a:rPr>
              <a:t>pre-existing </a:t>
            </a:r>
            <a:r>
              <a:rPr lang="en-IE" dirty="0">
                <a:latin typeface="Calibri" panose="020F0502020204030204" pitchFamily="34" charset="0"/>
              </a:rPr>
              <a:t>periodontitis may be </a:t>
            </a:r>
            <a:r>
              <a:rPr lang="en-IE" dirty="0" smtClean="0">
                <a:latin typeface="Calibri" panose="020F0502020204030204" pitchFamily="34" charset="0"/>
              </a:rPr>
              <a:t>exacerbated (modifier for periodontitis)</a:t>
            </a:r>
            <a:endParaRPr lang="en-IE" dirty="0">
              <a:latin typeface="Calibri" panose="020F0502020204030204" pitchFamily="34" charset="0"/>
            </a:endParaRPr>
          </a:p>
        </p:txBody>
      </p:sp>
    </p:spTree>
    <p:extLst>
      <p:ext uri="{BB962C8B-B14F-4D97-AF65-F5344CB8AC3E}">
        <p14:creationId xmlns:p14="http://schemas.microsoft.com/office/powerpoint/2010/main" val="95374987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IE" dirty="0" smtClean="0"/>
              <a:t>Linear Gingival Erythema</a:t>
            </a:r>
            <a:endParaRPr lang="en-IE" dirty="0"/>
          </a:p>
        </p:txBody>
      </p:sp>
      <p:sp>
        <p:nvSpPr>
          <p:cNvPr id="2" name="Content Placeholder 1"/>
          <p:cNvSpPr>
            <a:spLocks noGrp="1"/>
          </p:cNvSpPr>
          <p:nvPr>
            <p:ph idx="1"/>
          </p:nvPr>
        </p:nvSpPr>
        <p:spPr/>
        <p:txBody>
          <a:bodyPr>
            <a:normAutofit/>
          </a:bodyPr>
          <a:lstStyle/>
          <a:p>
            <a:r>
              <a:rPr lang="en-IE" sz="2400" dirty="0" smtClean="0">
                <a:latin typeface="Calibri" panose="020F0502020204030204" pitchFamily="34" charset="0"/>
              </a:rPr>
              <a:t>Mostly </a:t>
            </a:r>
            <a:r>
              <a:rPr lang="en-IE" sz="2400" dirty="0" err="1" smtClean="0">
                <a:latin typeface="Calibri" panose="020F0502020204030204" pitchFamily="34" charset="0"/>
              </a:rPr>
              <a:t>Candidal</a:t>
            </a:r>
            <a:r>
              <a:rPr lang="en-IE" sz="2400" dirty="0" smtClean="0">
                <a:latin typeface="Calibri" panose="020F0502020204030204" pitchFamily="34" charset="0"/>
              </a:rPr>
              <a:t> infection</a:t>
            </a:r>
          </a:p>
          <a:p>
            <a:r>
              <a:rPr lang="en-IE" sz="2400" dirty="0" smtClean="0">
                <a:latin typeface="Calibri" panose="020F0502020204030204" pitchFamily="34" charset="0"/>
              </a:rPr>
              <a:t>The </a:t>
            </a:r>
            <a:r>
              <a:rPr lang="en-IE" sz="2400" dirty="0">
                <a:latin typeface="Calibri" panose="020F0502020204030204" pitchFamily="34" charset="0"/>
              </a:rPr>
              <a:t>clinical appearance is somewhat similar to the </a:t>
            </a:r>
            <a:r>
              <a:rPr lang="en-IE" sz="2400" dirty="0" smtClean="0">
                <a:latin typeface="Calibri" panose="020F0502020204030204" pitchFamily="34" charset="0"/>
              </a:rPr>
              <a:t>plaque-induced gingival disease.</a:t>
            </a:r>
          </a:p>
          <a:p>
            <a:r>
              <a:rPr lang="en-IE" sz="2400" dirty="0" smtClean="0">
                <a:latin typeface="Calibri" panose="020F0502020204030204" pitchFamily="34" charset="0"/>
              </a:rPr>
              <a:t>these </a:t>
            </a:r>
            <a:r>
              <a:rPr lang="en-IE" sz="2400" dirty="0">
                <a:latin typeface="Calibri" panose="020F0502020204030204" pitchFamily="34" charset="0"/>
              </a:rPr>
              <a:t>lesions usually do not respond to </a:t>
            </a:r>
            <a:r>
              <a:rPr lang="en-IE" sz="2400" dirty="0" smtClean="0">
                <a:latin typeface="Calibri" panose="020F0502020204030204" pitchFamily="34" charset="0"/>
              </a:rPr>
              <a:t>conventional treatment </a:t>
            </a:r>
            <a:r>
              <a:rPr lang="en-IE" sz="2400" dirty="0">
                <a:latin typeface="Calibri" panose="020F0502020204030204" pitchFamily="34" charset="0"/>
              </a:rPr>
              <a:t>of plaque debridement and </a:t>
            </a:r>
            <a:r>
              <a:rPr lang="en-IE" sz="2400" dirty="0" smtClean="0">
                <a:latin typeface="Calibri" panose="020F0502020204030204" pitchFamily="34" charset="0"/>
              </a:rPr>
              <a:t>plaque control</a:t>
            </a:r>
            <a:r>
              <a:rPr lang="en-IE" sz="2400" dirty="0">
                <a:latin typeface="Calibri" panose="020F0502020204030204" pitchFamily="34" charset="0"/>
              </a:rPr>
              <a:t>. </a:t>
            </a:r>
            <a:endParaRPr lang="en-IE" sz="2400" dirty="0" smtClean="0">
              <a:latin typeface="Calibri" panose="020F0502020204030204" pitchFamily="34" charset="0"/>
            </a:endParaRPr>
          </a:p>
          <a:p>
            <a:r>
              <a:rPr lang="en-IE" sz="2400" dirty="0" smtClean="0">
                <a:latin typeface="Calibri" panose="020F0502020204030204" pitchFamily="34" charset="0"/>
              </a:rPr>
              <a:t>These </a:t>
            </a:r>
            <a:r>
              <a:rPr lang="en-IE" sz="2400" dirty="0">
                <a:latin typeface="Calibri" panose="020F0502020204030204" pitchFamily="34" charset="0"/>
              </a:rPr>
              <a:t>lesions often resolve with topical and ⁄ </a:t>
            </a:r>
            <a:r>
              <a:rPr lang="en-IE" sz="2400" dirty="0" smtClean="0">
                <a:latin typeface="Calibri" panose="020F0502020204030204" pitchFamily="34" charset="0"/>
              </a:rPr>
              <a:t>or systemic </a:t>
            </a:r>
            <a:r>
              <a:rPr lang="en-IE" sz="2400" dirty="0">
                <a:latin typeface="Calibri" panose="020F0502020204030204" pitchFamily="34" charset="0"/>
              </a:rPr>
              <a:t>antifungal treatment.</a:t>
            </a:r>
            <a:endParaRPr lang="en-IE" sz="2400" dirty="0">
              <a:latin typeface="Calibri" panose="020F0502020204030204" pitchFamily="34" charset="0"/>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59" y="4615847"/>
            <a:ext cx="3908073" cy="26464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4008" y="4565104"/>
            <a:ext cx="3892688" cy="26464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0427989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Necrotising Ulcerative Gingivitis/periodontitis</a:t>
            </a:r>
            <a:endParaRPr lang="en-IE" dirty="0"/>
          </a:p>
        </p:txBody>
      </p:sp>
      <p:sp>
        <p:nvSpPr>
          <p:cNvPr id="3" name="Content Placeholder 2"/>
          <p:cNvSpPr>
            <a:spLocks noGrp="1"/>
          </p:cNvSpPr>
          <p:nvPr>
            <p:ph idx="1"/>
          </p:nvPr>
        </p:nvSpPr>
        <p:spPr/>
        <p:txBody>
          <a:bodyPr/>
          <a:lstStyle/>
          <a:p>
            <a:endParaRPr lang="en-IE"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3739" y="2636912"/>
            <a:ext cx="3562350" cy="2762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0032" y="2794074"/>
            <a:ext cx="3562350" cy="2447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896558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IE" dirty="0"/>
          </a:p>
        </p:txBody>
      </p:sp>
      <p:sp>
        <p:nvSpPr>
          <p:cNvPr id="2" name="Content Placeholder 1"/>
          <p:cNvSpPr>
            <a:spLocks noGrp="1"/>
          </p:cNvSpPr>
          <p:nvPr>
            <p:ph idx="1"/>
          </p:nvPr>
        </p:nvSpPr>
        <p:spPr/>
        <p:txBody>
          <a:bodyPr/>
          <a:lstStyle/>
          <a:p>
            <a:r>
              <a:rPr lang="en-IE" dirty="0" smtClean="0"/>
              <a:t>Chronic periodontitis in HIV-positive patients</a:t>
            </a:r>
            <a:endParaRPr lang="en-IE"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90825" y="2564904"/>
            <a:ext cx="3562350" cy="2495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7374138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IE" dirty="0" smtClean="0"/>
              <a:t>Special </a:t>
            </a:r>
            <a:r>
              <a:rPr lang="en-IE" dirty="0" err="1" smtClean="0"/>
              <a:t>condiserations</a:t>
            </a:r>
            <a:endParaRPr lang="en-IE" dirty="0"/>
          </a:p>
        </p:txBody>
      </p:sp>
      <p:sp>
        <p:nvSpPr>
          <p:cNvPr id="2" name="Content Placeholder 1"/>
          <p:cNvSpPr>
            <a:spLocks noGrp="1"/>
          </p:cNvSpPr>
          <p:nvPr>
            <p:ph idx="1"/>
          </p:nvPr>
        </p:nvSpPr>
        <p:spPr/>
        <p:txBody>
          <a:bodyPr/>
          <a:lstStyle/>
          <a:p>
            <a:r>
              <a:rPr lang="en-IE" dirty="0" smtClean="0"/>
              <a:t>HIV-positive individuals  can be generally managed with nonsurgical periodontal treatment </a:t>
            </a:r>
          </a:p>
          <a:p>
            <a:r>
              <a:rPr lang="en-IE" dirty="0" smtClean="0"/>
              <a:t>Patients with low viral loads and near-normal </a:t>
            </a:r>
            <a:r>
              <a:rPr lang="en-IE" dirty="0"/>
              <a:t>CD4 </a:t>
            </a:r>
            <a:r>
              <a:rPr lang="en-IE" dirty="0" smtClean="0"/>
              <a:t>count, periodontal surgery and implant placement is possible after detailed consultation and clearance from the patient’s physician.</a:t>
            </a:r>
            <a:endParaRPr lang="en-IE" dirty="0"/>
          </a:p>
          <a:p>
            <a:endParaRPr lang="en-IE" dirty="0" smtClean="0"/>
          </a:p>
        </p:txBody>
      </p:sp>
    </p:spTree>
    <p:extLst>
      <p:ext uri="{BB962C8B-B14F-4D97-AF65-F5344CB8AC3E}">
        <p14:creationId xmlns:p14="http://schemas.microsoft.com/office/powerpoint/2010/main" val="282859353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E"/>
          </a:p>
        </p:txBody>
      </p:sp>
      <p:sp>
        <p:nvSpPr>
          <p:cNvPr id="3" name="Content Placeholder 2"/>
          <p:cNvSpPr>
            <a:spLocks noGrp="1"/>
          </p:cNvSpPr>
          <p:nvPr>
            <p:ph idx="1"/>
          </p:nvPr>
        </p:nvSpPr>
        <p:spPr/>
        <p:txBody>
          <a:bodyPr/>
          <a:lstStyle/>
          <a:p>
            <a:r>
              <a:rPr lang="en-IE" dirty="0" smtClean="0"/>
              <a:t>Necrotising lesions can progress dramatically in HIV-positive patients, treatment involves local therapy combined with systemic antimicrobials and mouthwashes and meticulous oral hygiene by the patient. They should be seen daily until tissue heal to ensure that the tissue destruction is controlled.</a:t>
            </a:r>
          </a:p>
        </p:txBody>
      </p:sp>
    </p:spTree>
    <p:extLst>
      <p:ext uri="{BB962C8B-B14F-4D97-AF65-F5344CB8AC3E}">
        <p14:creationId xmlns:p14="http://schemas.microsoft.com/office/powerpoint/2010/main" val="54005987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IE" dirty="0" smtClean="0"/>
              <a:t>Management</a:t>
            </a:r>
            <a:endParaRPr lang="en-IE" dirty="0"/>
          </a:p>
        </p:txBody>
      </p:sp>
      <p:sp>
        <p:nvSpPr>
          <p:cNvPr id="2" name="Content Placeholder 1"/>
          <p:cNvSpPr>
            <a:spLocks noGrp="1"/>
          </p:cNvSpPr>
          <p:nvPr>
            <p:ph idx="1"/>
          </p:nvPr>
        </p:nvSpPr>
        <p:spPr/>
        <p:txBody>
          <a:bodyPr>
            <a:normAutofit fontScale="92500" lnSpcReduction="10000"/>
          </a:bodyPr>
          <a:lstStyle/>
          <a:p>
            <a:r>
              <a:rPr lang="en-IE" dirty="0" smtClean="0"/>
              <a:t>Prevention</a:t>
            </a:r>
          </a:p>
          <a:p>
            <a:endParaRPr lang="en-IE" dirty="0"/>
          </a:p>
          <a:p>
            <a:r>
              <a:rPr lang="en-IE" dirty="0" smtClean="0"/>
              <a:t>Conservative treatment: OHI, scaling, root debridement, local antiseptic mouthwashes, fluoride application, frequent maintenance visits (2-3 months).</a:t>
            </a:r>
          </a:p>
          <a:p>
            <a:endParaRPr lang="en-IE" dirty="0"/>
          </a:p>
          <a:p>
            <a:r>
              <a:rPr lang="en-IE" dirty="0" smtClean="0"/>
              <a:t>Antimicrobial agents </a:t>
            </a:r>
          </a:p>
          <a:p>
            <a:endParaRPr lang="en-IE" dirty="0"/>
          </a:p>
          <a:p>
            <a:r>
              <a:rPr lang="en-IE" dirty="0" smtClean="0"/>
              <a:t>Local haemostatic agents</a:t>
            </a:r>
            <a:endParaRPr lang="en-IE" dirty="0"/>
          </a:p>
        </p:txBody>
      </p:sp>
    </p:spTree>
    <p:extLst>
      <p:ext uri="{BB962C8B-B14F-4D97-AF65-F5344CB8AC3E}">
        <p14:creationId xmlns:p14="http://schemas.microsoft.com/office/powerpoint/2010/main" val="376331865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References</a:t>
            </a:r>
            <a:endParaRPr lang="en-IE" dirty="0"/>
          </a:p>
        </p:txBody>
      </p:sp>
      <p:sp>
        <p:nvSpPr>
          <p:cNvPr id="3" name="Content Placeholder 2"/>
          <p:cNvSpPr>
            <a:spLocks noGrp="1"/>
          </p:cNvSpPr>
          <p:nvPr>
            <p:ph idx="1"/>
          </p:nvPr>
        </p:nvSpPr>
        <p:spPr/>
        <p:txBody>
          <a:bodyPr>
            <a:normAutofit fontScale="85000" lnSpcReduction="10000"/>
          </a:bodyPr>
          <a:lstStyle/>
          <a:p>
            <a:r>
              <a:rPr lang="en-IE" sz="2400" dirty="0">
                <a:latin typeface="Calibri" panose="020F0502020204030204" pitchFamily="34" charset="0"/>
              </a:rPr>
              <a:t>Periodontal manifestations of systemic </a:t>
            </a:r>
            <a:r>
              <a:rPr lang="en-IE" sz="2400" dirty="0" smtClean="0">
                <a:latin typeface="Calibri" panose="020F0502020204030204" pitchFamily="34" charset="0"/>
              </a:rPr>
              <a:t>disease; A review.</a:t>
            </a:r>
            <a:r>
              <a:rPr lang="en-IE" sz="2400" dirty="0">
                <a:latin typeface="Calibri" panose="020F0502020204030204" pitchFamily="34" charset="0"/>
              </a:rPr>
              <a:t> DF </a:t>
            </a:r>
            <a:r>
              <a:rPr lang="en-IE" sz="2400" dirty="0" err="1" smtClean="0">
                <a:latin typeface="Calibri" panose="020F0502020204030204" pitchFamily="34" charset="0"/>
              </a:rPr>
              <a:t>Kinane</a:t>
            </a:r>
            <a:r>
              <a:rPr lang="en-IE" sz="2400" dirty="0" smtClean="0">
                <a:latin typeface="Calibri" panose="020F0502020204030204" pitchFamily="34" charset="0"/>
              </a:rPr>
              <a:t>, GJ Marshall. Australian dental Journals 2001</a:t>
            </a:r>
            <a:r>
              <a:rPr lang="en-IE" sz="2400" dirty="0">
                <a:latin typeface="Calibri" panose="020F0502020204030204" pitchFamily="34" charset="0"/>
              </a:rPr>
              <a:t>;46:(1):</a:t>
            </a:r>
            <a:r>
              <a:rPr lang="en-IE" sz="2400" dirty="0" smtClean="0">
                <a:latin typeface="Calibri" panose="020F0502020204030204" pitchFamily="34" charset="0"/>
              </a:rPr>
              <a:t>2-12</a:t>
            </a:r>
          </a:p>
          <a:p>
            <a:r>
              <a:rPr lang="en-IE" sz="2400" dirty="0">
                <a:latin typeface="Calibri" panose="020F0502020204030204" pitchFamily="34" charset="0"/>
              </a:rPr>
              <a:t>Influences of systemic </a:t>
            </a:r>
            <a:r>
              <a:rPr lang="en-IE" sz="2400" dirty="0" smtClean="0">
                <a:latin typeface="Calibri" panose="020F0502020204030204" pitchFamily="34" charset="0"/>
              </a:rPr>
              <a:t>diseases on </a:t>
            </a:r>
            <a:r>
              <a:rPr lang="en-IE" sz="2400" dirty="0">
                <a:latin typeface="Calibri" panose="020F0502020204030204" pitchFamily="34" charset="0"/>
              </a:rPr>
              <a:t>periodontitis in </a:t>
            </a:r>
            <a:r>
              <a:rPr lang="en-IE" sz="2400" dirty="0" smtClean="0">
                <a:latin typeface="Calibri" panose="020F0502020204030204" pitchFamily="34" charset="0"/>
              </a:rPr>
              <a:t>children and adolescents </a:t>
            </a:r>
            <a:r>
              <a:rPr lang="fr-FR" sz="2400" dirty="0" smtClean="0">
                <a:latin typeface="Calibri" panose="020F0502020204030204" pitchFamily="34" charset="0"/>
              </a:rPr>
              <a:t>J. </a:t>
            </a:r>
            <a:r>
              <a:rPr lang="fr-FR" sz="2400" dirty="0" err="1" smtClean="0">
                <a:latin typeface="Calibri" panose="020F0502020204030204" pitchFamily="34" charset="0"/>
              </a:rPr>
              <a:t>Meyle</a:t>
            </a:r>
            <a:r>
              <a:rPr lang="fr-FR" sz="2400" dirty="0" smtClean="0">
                <a:latin typeface="Calibri" panose="020F0502020204030204" pitchFamily="34" charset="0"/>
              </a:rPr>
              <a:t> </a:t>
            </a:r>
            <a:r>
              <a:rPr lang="fr-FR" sz="2400" dirty="0">
                <a:latin typeface="Calibri" panose="020F0502020204030204" pitchFamily="34" charset="0"/>
              </a:rPr>
              <a:t>&amp; </a:t>
            </a:r>
            <a:r>
              <a:rPr lang="fr-FR" sz="2400" dirty="0" smtClean="0">
                <a:latin typeface="Calibri" panose="020F0502020204030204" pitchFamily="34" charset="0"/>
              </a:rPr>
              <a:t>J. R</a:t>
            </a:r>
            <a:r>
              <a:rPr lang="fr-FR" sz="2400" dirty="0">
                <a:latin typeface="Calibri" panose="020F0502020204030204" pitchFamily="34" charset="0"/>
              </a:rPr>
              <a:t>. </a:t>
            </a:r>
            <a:r>
              <a:rPr lang="fr-FR" sz="2400" dirty="0" smtClean="0">
                <a:latin typeface="Calibri" panose="020F0502020204030204" pitchFamily="34" charset="0"/>
              </a:rPr>
              <a:t>Gonzales. </a:t>
            </a:r>
            <a:r>
              <a:rPr lang="en-IE" sz="2400" i="1" dirty="0">
                <a:latin typeface="Calibri" panose="020F0502020204030204" pitchFamily="34" charset="0"/>
              </a:rPr>
              <a:t>Periodontology 2000, Vol. 26, 2001, </a:t>
            </a:r>
            <a:r>
              <a:rPr lang="en-IE" sz="2400" i="1" dirty="0" smtClean="0">
                <a:latin typeface="Calibri" panose="020F0502020204030204" pitchFamily="34" charset="0"/>
              </a:rPr>
              <a:t>92–112</a:t>
            </a:r>
            <a:endParaRPr lang="en-IE" sz="2400" i="1" dirty="0">
              <a:latin typeface="Calibri" panose="020F0502020204030204" pitchFamily="34" charset="0"/>
            </a:endParaRPr>
          </a:p>
          <a:p>
            <a:r>
              <a:rPr lang="en-IE" sz="2400" dirty="0">
                <a:latin typeface="Calibri" panose="020F0502020204030204" pitchFamily="34" charset="0"/>
              </a:rPr>
              <a:t>Periodontal disease in HIV⁄ </a:t>
            </a:r>
            <a:r>
              <a:rPr lang="en-IE" sz="2400" dirty="0" smtClean="0">
                <a:latin typeface="Calibri" panose="020F0502020204030204" pitchFamily="34" charset="0"/>
              </a:rPr>
              <a:t>AIDS. Ryder, W. </a:t>
            </a:r>
            <a:r>
              <a:rPr lang="en-IE" sz="2400" dirty="0" err="1" smtClean="0">
                <a:latin typeface="Calibri" panose="020F0502020204030204" pitchFamily="34" charset="0"/>
              </a:rPr>
              <a:t>Nitayananta</a:t>
            </a:r>
            <a:r>
              <a:rPr lang="en-IE" sz="2400" dirty="0" smtClean="0">
                <a:latin typeface="Calibri" panose="020F0502020204030204" pitchFamily="34" charset="0"/>
              </a:rPr>
              <a:t>, M. </a:t>
            </a:r>
            <a:r>
              <a:rPr lang="en-IE" sz="2400" dirty="0" err="1" smtClean="0">
                <a:latin typeface="Calibri" panose="020F0502020204030204" pitchFamily="34" charset="0"/>
              </a:rPr>
              <a:t>Coogan</a:t>
            </a:r>
            <a:r>
              <a:rPr lang="en-IE" sz="2400" dirty="0" smtClean="0">
                <a:latin typeface="Calibri" panose="020F0502020204030204" pitchFamily="34" charset="0"/>
              </a:rPr>
              <a:t>,</a:t>
            </a:r>
            <a:r>
              <a:rPr lang="en-IE" sz="2400" dirty="0">
                <a:latin typeface="Calibri" panose="020F0502020204030204" pitchFamily="34" charset="0"/>
              </a:rPr>
              <a:t> </a:t>
            </a:r>
            <a:r>
              <a:rPr lang="en-IE" sz="2400" dirty="0" smtClean="0">
                <a:latin typeface="Calibri" panose="020F0502020204030204" pitchFamily="34" charset="0"/>
              </a:rPr>
              <a:t>D. Greenspan </a:t>
            </a:r>
            <a:r>
              <a:rPr lang="en-IE" sz="2400" dirty="0">
                <a:latin typeface="Calibri" panose="020F0502020204030204" pitchFamily="34" charset="0"/>
              </a:rPr>
              <a:t>&amp; </a:t>
            </a:r>
            <a:r>
              <a:rPr lang="en-IE" sz="2400" dirty="0" smtClean="0">
                <a:latin typeface="Calibri" panose="020F0502020204030204" pitchFamily="34" charset="0"/>
              </a:rPr>
              <a:t>J. </a:t>
            </a:r>
            <a:r>
              <a:rPr lang="en-IE" sz="2400" dirty="0">
                <a:latin typeface="Calibri" panose="020F0502020204030204" pitchFamily="34" charset="0"/>
              </a:rPr>
              <a:t>S. </a:t>
            </a:r>
            <a:r>
              <a:rPr lang="en-IE" sz="2400" dirty="0" smtClean="0">
                <a:latin typeface="Calibri" panose="020F0502020204030204" pitchFamily="34" charset="0"/>
              </a:rPr>
              <a:t>Greenspan. </a:t>
            </a:r>
            <a:r>
              <a:rPr lang="en-IE" sz="2400" dirty="0">
                <a:latin typeface="Calibri" panose="020F0502020204030204" pitchFamily="34" charset="0"/>
              </a:rPr>
              <a:t>Periodontology 2000, Vol. 60, 2012, </a:t>
            </a:r>
            <a:r>
              <a:rPr lang="en-IE" sz="2400" dirty="0" smtClean="0">
                <a:latin typeface="Calibri" panose="020F0502020204030204" pitchFamily="34" charset="0"/>
              </a:rPr>
              <a:t>78–97.</a:t>
            </a:r>
          </a:p>
          <a:p>
            <a:r>
              <a:rPr lang="en-IE" sz="2400" dirty="0" smtClean="0">
                <a:latin typeface="Calibri" panose="020F0502020204030204" pitchFamily="34" charset="0"/>
              </a:rPr>
              <a:t>Periodontitis as manifestation of systemic diseases. In: Newman MG, Takei HH, </a:t>
            </a:r>
            <a:r>
              <a:rPr lang="en-IE" sz="2400" dirty="0" err="1" smtClean="0">
                <a:latin typeface="Calibri" panose="020F0502020204030204" pitchFamily="34" charset="0"/>
              </a:rPr>
              <a:t>Klokkevold</a:t>
            </a:r>
            <a:r>
              <a:rPr lang="en-IE" sz="2400" dirty="0" smtClean="0">
                <a:latin typeface="Calibri" panose="020F0502020204030204" pitchFamily="34" charset="0"/>
              </a:rPr>
              <a:t> PR, Carranza FA. Carranza’s Clinical Periodontology. 11</a:t>
            </a:r>
            <a:r>
              <a:rPr lang="en-IE" sz="2400" baseline="30000" dirty="0" smtClean="0">
                <a:latin typeface="Calibri" panose="020F0502020204030204" pitchFamily="34" charset="0"/>
              </a:rPr>
              <a:t>th</a:t>
            </a:r>
            <a:r>
              <a:rPr lang="en-IE" sz="2400" dirty="0" smtClean="0">
                <a:latin typeface="Calibri" panose="020F0502020204030204" pitchFamily="34" charset="0"/>
              </a:rPr>
              <a:t> ED, Elsevier Saunders.</a:t>
            </a:r>
          </a:p>
          <a:p>
            <a:endParaRPr lang="en-IE" sz="2400" dirty="0" smtClean="0">
              <a:latin typeface="Calibri" panose="020F0502020204030204" pitchFamily="34" charset="0"/>
            </a:endParaRPr>
          </a:p>
          <a:p>
            <a:r>
              <a:rPr lang="en-IE" sz="2400" b="1" dirty="0" smtClean="0"/>
              <a:t> </a:t>
            </a:r>
            <a:r>
              <a:rPr lang="en-IE" sz="2400" dirty="0">
                <a:latin typeface="Calibri" panose="020F0502020204030204" pitchFamily="34" charset="0"/>
              </a:rPr>
              <a:t>Systemic Factors Impacting the </a:t>
            </a:r>
            <a:r>
              <a:rPr lang="en-IE" sz="2400" dirty="0" err="1" smtClean="0">
                <a:latin typeface="Calibri" panose="020F0502020204030204" pitchFamily="34" charset="0"/>
              </a:rPr>
              <a:t>Periodontium</a:t>
            </a:r>
            <a:r>
              <a:rPr lang="en-IE" sz="2400" dirty="0" smtClean="0"/>
              <a:t>.</a:t>
            </a:r>
            <a:r>
              <a:rPr lang="en-IE" sz="2000" b="1" dirty="0" smtClean="0"/>
              <a:t> </a:t>
            </a:r>
            <a:r>
              <a:rPr lang="en-IE" sz="2400" dirty="0" smtClean="0">
                <a:latin typeface="Calibri" panose="020F0502020204030204" pitchFamily="34" charset="0"/>
              </a:rPr>
              <a:t>Rose LF, </a:t>
            </a:r>
            <a:r>
              <a:rPr lang="en-IE" sz="2400" dirty="0" err="1" smtClean="0">
                <a:latin typeface="Calibri" panose="020F0502020204030204" pitchFamily="34" charset="0"/>
              </a:rPr>
              <a:t>Mealey</a:t>
            </a:r>
            <a:r>
              <a:rPr lang="en-IE" sz="2400" dirty="0" smtClean="0">
                <a:latin typeface="Calibri" panose="020F0502020204030204" pitchFamily="34" charset="0"/>
              </a:rPr>
              <a:t> BL, </a:t>
            </a:r>
            <a:r>
              <a:rPr lang="en-IE" sz="2400" dirty="0" err="1" smtClean="0">
                <a:latin typeface="Calibri" panose="020F0502020204030204" pitchFamily="34" charset="0"/>
              </a:rPr>
              <a:t>Genco</a:t>
            </a:r>
            <a:r>
              <a:rPr lang="en-IE" sz="2400" dirty="0" smtClean="0">
                <a:latin typeface="Calibri" panose="020F0502020204030204" pitchFamily="34" charset="0"/>
              </a:rPr>
              <a:t> </a:t>
            </a:r>
            <a:r>
              <a:rPr lang="en-IE" sz="2400" dirty="0" err="1" smtClean="0">
                <a:latin typeface="Calibri" panose="020F0502020204030204" pitchFamily="34" charset="0"/>
              </a:rPr>
              <a:t>RJ,Cohen</a:t>
            </a:r>
            <a:r>
              <a:rPr lang="en-IE" sz="2400" dirty="0" smtClean="0">
                <a:latin typeface="Calibri" panose="020F0502020204030204" pitchFamily="34" charset="0"/>
              </a:rPr>
              <a:t> W.  </a:t>
            </a:r>
            <a:r>
              <a:rPr lang="en-IE" sz="2400" dirty="0" err="1" smtClean="0">
                <a:latin typeface="Calibri" panose="020F0502020204030204" pitchFamily="34" charset="0"/>
              </a:rPr>
              <a:t>BS.Periodontics:medicine</a:t>
            </a:r>
            <a:r>
              <a:rPr lang="en-IE" sz="2400" dirty="0" smtClean="0">
                <a:latin typeface="Calibri" panose="020F0502020204030204" pitchFamily="34" charset="0"/>
              </a:rPr>
              <a:t>, Surgery, and implants.</a:t>
            </a:r>
            <a:endParaRPr lang="en-IE" sz="2400" dirty="0">
              <a:latin typeface="Calibri" panose="020F0502020204030204" pitchFamily="34" charset="0"/>
            </a:endParaRPr>
          </a:p>
        </p:txBody>
      </p:sp>
    </p:spTree>
    <p:extLst>
      <p:ext uri="{BB962C8B-B14F-4D97-AF65-F5344CB8AC3E}">
        <p14:creationId xmlns:p14="http://schemas.microsoft.com/office/powerpoint/2010/main" val="3304360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11560" y="332656"/>
            <a:ext cx="8229600" cy="1143000"/>
          </a:xfrm>
        </p:spPr>
        <p:txBody>
          <a:bodyPr>
            <a:normAutofit fontScale="90000"/>
          </a:bodyPr>
          <a:lstStyle/>
          <a:p>
            <a:r>
              <a:rPr lang="en-IE" sz="4400" dirty="0">
                <a:solidFill>
                  <a:schemeClr val="accent2"/>
                </a:solidFill>
                <a:latin typeface="Arial" panose="020B0604020202020204" pitchFamily="34" charset="0"/>
                <a:cs typeface="Arial" panose="020B0604020202020204" pitchFamily="34" charset="0"/>
              </a:rPr>
              <a:t>Periodontitis as a manifestation of systemic diseases</a:t>
            </a:r>
            <a:br>
              <a:rPr lang="en-IE" sz="4400" dirty="0">
                <a:solidFill>
                  <a:schemeClr val="accent2"/>
                </a:solidFill>
                <a:latin typeface="Arial" panose="020B0604020202020204" pitchFamily="34" charset="0"/>
                <a:cs typeface="Arial" panose="020B0604020202020204" pitchFamily="34" charset="0"/>
              </a:rPr>
            </a:br>
            <a:endParaRPr lang="en-IE" dirty="0"/>
          </a:p>
        </p:txBody>
      </p:sp>
      <p:sp>
        <p:nvSpPr>
          <p:cNvPr id="2" name="Content Placeholder 1"/>
          <p:cNvSpPr>
            <a:spLocks noGrp="1"/>
          </p:cNvSpPr>
          <p:nvPr>
            <p:ph idx="1"/>
          </p:nvPr>
        </p:nvSpPr>
        <p:spPr>
          <a:xfrm>
            <a:off x="683568" y="1556792"/>
            <a:ext cx="7772400" cy="4572000"/>
          </a:xfrm>
        </p:spPr>
        <p:txBody>
          <a:bodyPr>
            <a:normAutofit fontScale="62500" lnSpcReduction="20000"/>
          </a:bodyPr>
          <a:lstStyle/>
          <a:p>
            <a:pPr>
              <a:buFont typeface="Wingdings" panose="05000000000000000000" pitchFamily="2" charset="2"/>
              <a:buChar char="q"/>
            </a:pPr>
            <a:r>
              <a:rPr lang="en-IE" b="1" dirty="0">
                <a:latin typeface="Arial" panose="020B0604020202020204" pitchFamily="34" charset="0"/>
                <a:cs typeface="Arial" panose="020B0604020202020204" pitchFamily="34" charset="0"/>
              </a:rPr>
              <a:t>Associated with Haematological disorders</a:t>
            </a:r>
          </a:p>
          <a:p>
            <a:pPr marL="1117854" lvl="2" indent="-514350">
              <a:buFont typeface="+mj-lt"/>
              <a:buAutoNum type="alphaLcParenR"/>
            </a:pPr>
            <a:r>
              <a:rPr lang="en-IE" dirty="0" smtClean="0">
                <a:latin typeface="Arial" panose="020B0604020202020204" pitchFamily="34" charset="0"/>
                <a:cs typeface="Arial" panose="020B0604020202020204" pitchFamily="34" charset="0"/>
              </a:rPr>
              <a:t>Acquired neutropenia</a:t>
            </a:r>
          </a:p>
          <a:p>
            <a:pPr marL="1117854" lvl="2" indent="-514350">
              <a:buFont typeface="+mj-lt"/>
              <a:buAutoNum type="alphaLcParenR"/>
            </a:pPr>
            <a:r>
              <a:rPr lang="en-IE" dirty="0" err="1" smtClean="0">
                <a:latin typeface="Arial" panose="020B0604020202020204" pitchFamily="34" charset="0"/>
                <a:cs typeface="Arial" panose="020B0604020202020204" pitchFamily="34" charset="0"/>
              </a:rPr>
              <a:t>Leukemias</a:t>
            </a:r>
            <a:endParaRPr lang="en-IE" dirty="0" smtClean="0">
              <a:latin typeface="Arial" panose="020B0604020202020204" pitchFamily="34" charset="0"/>
              <a:cs typeface="Arial" panose="020B0604020202020204" pitchFamily="34" charset="0"/>
            </a:endParaRPr>
          </a:p>
          <a:p>
            <a:pPr marL="1117854" lvl="2" indent="-514350">
              <a:buFont typeface="+mj-lt"/>
              <a:buAutoNum type="alphaLcParenR"/>
            </a:pPr>
            <a:r>
              <a:rPr lang="en-IE" dirty="0" smtClean="0">
                <a:latin typeface="Arial" panose="020B0604020202020204" pitchFamily="34" charset="0"/>
                <a:cs typeface="Arial" panose="020B0604020202020204" pitchFamily="34" charset="0"/>
              </a:rPr>
              <a:t>Others</a:t>
            </a:r>
          </a:p>
          <a:p>
            <a:pPr>
              <a:buFont typeface="Wingdings" panose="05000000000000000000" pitchFamily="2" charset="2"/>
              <a:buChar char="q"/>
            </a:pPr>
            <a:r>
              <a:rPr lang="en-IE" b="1" dirty="0">
                <a:latin typeface="Arial" panose="020B0604020202020204" pitchFamily="34" charset="0"/>
                <a:cs typeface="Arial" panose="020B0604020202020204" pitchFamily="34" charset="0"/>
              </a:rPr>
              <a:t>Associated with genetic disorders</a:t>
            </a:r>
          </a:p>
          <a:p>
            <a:pPr marL="1117854" lvl="2" indent="-514350">
              <a:buFont typeface="+mj-lt"/>
              <a:buAutoNum type="alphaUcPeriod"/>
            </a:pPr>
            <a:r>
              <a:rPr lang="en-IE" dirty="0" smtClean="0">
                <a:latin typeface="Arial" panose="020B0604020202020204" pitchFamily="34" charset="0"/>
                <a:cs typeface="Arial" panose="020B0604020202020204" pitchFamily="34" charset="0"/>
              </a:rPr>
              <a:t>Familial and cyclic neutropenia</a:t>
            </a:r>
          </a:p>
          <a:p>
            <a:pPr marL="1117854" lvl="2" indent="-514350">
              <a:buFont typeface="+mj-lt"/>
              <a:buAutoNum type="alphaUcPeriod"/>
            </a:pPr>
            <a:r>
              <a:rPr lang="en-IE" dirty="0" smtClean="0">
                <a:latin typeface="Arial" panose="020B0604020202020204" pitchFamily="34" charset="0"/>
                <a:cs typeface="Arial" panose="020B0604020202020204" pitchFamily="34" charset="0"/>
              </a:rPr>
              <a:t>Down syndrome</a:t>
            </a:r>
          </a:p>
          <a:p>
            <a:pPr marL="1117854" lvl="2" indent="-514350">
              <a:buFont typeface="+mj-lt"/>
              <a:buAutoNum type="alphaUcPeriod"/>
            </a:pPr>
            <a:r>
              <a:rPr lang="en-IE" dirty="0" smtClean="0">
                <a:latin typeface="Arial" panose="020B0604020202020204" pitchFamily="34" charset="0"/>
                <a:cs typeface="Arial" panose="020B0604020202020204" pitchFamily="34" charset="0"/>
              </a:rPr>
              <a:t>Leukocyte adhesion deficiency syndrome</a:t>
            </a:r>
          </a:p>
          <a:p>
            <a:pPr marL="1117854" lvl="2" indent="-514350">
              <a:buFont typeface="+mj-lt"/>
              <a:buAutoNum type="alphaUcPeriod"/>
            </a:pPr>
            <a:r>
              <a:rPr lang="en-IE" dirty="0" err="1" smtClean="0">
                <a:latin typeface="Arial" panose="020B0604020202020204" pitchFamily="34" charset="0"/>
                <a:cs typeface="Arial" panose="020B0604020202020204" pitchFamily="34" charset="0"/>
              </a:rPr>
              <a:t>Papillon-Lefevre</a:t>
            </a:r>
            <a:r>
              <a:rPr lang="en-IE" dirty="0" smtClean="0">
                <a:latin typeface="Arial" panose="020B0604020202020204" pitchFamily="34" charset="0"/>
                <a:cs typeface="Arial" panose="020B0604020202020204" pitchFamily="34" charset="0"/>
              </a:rPr>
              <a:t> syndrome</a:t>
            </a:r>
          </a:p>
          <a:p>
            <a:pPr marL="1117854" lvl="2" indent="-514350">
              <a:buFont typeface="+mj-lt"/>
              <a:buAutoNum type="alphaUcPeriod"/>
            </a:pPr>
            <a:r>
              <a:rPr lang="en-IE" dirty="0" err="1" smtClean="0">
                <a:latin typeface="Arial" panose="020B0604020202020204" pitchFamily="34" charset="0"/>
                <a:cs typeface="Arial" panose="020B0604020202020204" pitchFamily="34" charset="0"/>
              </a:rPr>
              <a:t>Chediak</a:t>
            </a:r>
            <a:r>
              <a:rPr lang="en-IE" dirty="0" smtClean="0">
                <a:latin typeface="Arial" panose="020B0604020202020204" pitchFamily="34" charset="0"/>
                <a:cs typeface="Arial" panose="020B0604020202020204" pitchFamily="34" charset="0"/>
              </a:rPr>
              <a:t>-Higashi syndrome</a:t>
            </a:r>
          </a:p>
          <a:p>
            <a:pPr marL="1117854" lvl="2" indent="-514350">
              <a:buFont typeface="+mj-lt"/>
              <a:buAutoNum type="alphaUcPeriod"/>
            </a:pPr>
            <a:r>
              <a:rPr lang="en-IE" dirty="0" smtClean="0">
                <a:latin typeface="Arial" panose="020B0604020202020204" pitchFamily="34" charset="0"/>
                <a:cs typeface="Arial" panose="020B0604020202020204" pitchFamily="34" charset="0"/>
              </a:rPr>
              <a:t>Infantile genetic </a:t>
            </a:r>
            <a:r>
              <a:rPr lang="en-IE" dirty="0" err="1" smtClean="0">
                <a:latin typeface="Arial" panose="020B0604020202020204" pitchFamily="34" charset="0"/>
                <a:cs typeface="Arial" panose="020B0604020202020204" pitchFamily="34" charset="0"/>
              </a:rPr>
              <a:t>agranulocytosis</a:t>
            </a:r>
            <a:endParaRPr lang="en-IE" dirty="0" smtClean="0">
              <a:latin typeface="Arial" panose="020B0604020202020204" pitchFamily="34" charset="0"/>
              <a:cs typeface="Arial" panose="020B0604020202020204" pitchFamily="34" charset="0"/>
            </a:endParaRPr>
          </a:p>
          <a:p>
            <a:pPr marL="1117854" lvl="2" indent="-514350">
              <a:buFont typeface="+mj-lt"/>
              <a:buAutoNum type="alphaUcPeriod"/>
            </a:pPr>
            <a:r>
              <a:rPr lang="en-IE" dirty="0" err="1" smtClean="0">
                <a:latin typeface="Arial" panose="020B0604020202020204" pitchFamily="34" charset="0"/>
                <a:cs typeface="Arial" panose="020B0604020202020204" pitchFamily="34" charset="0"/>
              </a:rPr>
              <a:t>Histiocytosis</a:t>
            </a:r>
            <a:r>
              <a:rPr lang="en-IE" dirty="0" smtClean="0">
                <a:latin typeface="Arial" panose="020B0604020202020204" pitchFamily="34" charset="0"/>
                <a:cs typeface="Arial" panose="020B0604020202020204" pitchFamily="34" charset="0"/>
              </a:rPr>
              <a:t> syndromes</a:t>
            </a:r>
          </a:p>
          <a:p>
            <a:pPr marL="1117854" lvl="2" indent="-514350">
              <a:buFont typeface="+mj-lt"/>
              <a:buAutoNum type="alphaUcPeriod"/>
            </a:pPr>
            <a:r>
              <a:rPr lang="en-IE" dirty="0" smtClean="0">
                <a:latin typeface="Arial" panose="020B0604020202020204" pitchFamily="34" charset="0"/>
                <a:cs typeface="Arial" panose="020B0604020202020204" pitchFamily="34" charset="0"/>
              </a:rPr>
              <a:t>Ehlers-</a:t>
            </a:r>
            <a:r>
              <a:rPr lang="en-IE" dirty="0" err="1" smtClean="0">
                <a:latin typeface="Arial" panose="020B0604020202020204" pitchFamily="34" charset="0"/>
                <a:cs typeface="Arial" panose="020B0604020202020204" pitchFamily="34" charset="0"/>
              </a:rPr>
              <a:t>Danlos</a:t>
            </a:r>
            <a:r>
              <a:rPr lang="en-IE" dirty="0" smtClean="0">
                <a:latin typeface="Arial" panose="020B0604020202020204" pitchFamily="34" charset="0"/>
                <a:cs typeface="Arial" panose="020B0604020202020204" pitchFamily="34" charset="0"/>
              </a:rPr>
              <a:t> syndrome ( Type IV and VIII)</a:t>
            </a:r>
          </a:p>
          <a:p>
            <a:pPr marL="1117854" lvl="2" indent="-514350">
              <a:buFont typeface="+mj-lt"/>
              <a:buAutoNum type="alphaUcPeriod"/>
            </a:pPr>
            <a:r>
              <a:rPr lang="en-IE" dirty="0" err="1" smtClean="0">
                <a:latin typeface="Arial" panose="020B0604020202020204" pitchFamily="34" charset="0"/>
                <a:cs typeface="Arial" panose="020B0604020202020204" pitchFamily="34" charset="0"/>
              </a:rPr>
              <a:t>Hypophosphatasia</a:t>
            </a:r>
            <a:endParaRPr lang="en-IE" dirty="0" smtClean="0">
              <a:latin typeface="Arial" panose="020B0604020202020204" pitchFamily="34" charset="0"/>
              <a:cs typeface="Arial" panose="020B0604020202020204" pitchFamily="34" charset="0"/>
            </a:endParaRPr>
          </a:p>
          <a:p>
            <a:pPr marL="1117854" lvl="2" indent="-514350">
              <a:buFont typeface="+mj-lt"/>
              <a:buAutoNum type="alphaUcPeriod"/>
            </a:pPr>
            <a:r>
              <a:rPr lang="en-IE" dirty="0" smtClean="0">
                <a:latin typeface="Arial" panose="020B0604020202020204" pitchFamily="34" charset="0"/>
                <a:cs typeface="Arial" panose="020B0604020202020204" pitchFamily="34" charset="0"/>
              </a:rPr>
              <a:t>Cohen Syndrome</a:t>
            </a:r>
          </a:p>
          <a:p>
            <a:pPr marL="1117854" lvl="2" indent="-514350">
              <a:buFont typeface="+mj-lt"/>
              <a:buAutoNum type="alphaUcPeriod"/>
            </a:pPr>
            <a:r>
              <a:rPr lang="en-IE" dirty="0" err="1" smtClean="0">
                <a:latin typeface="Arial" panose="020B0604020202020204" pitchFamily="34" charset="0"/>
                <a:cs typeface="Arial" panose="020B0604020202020204" pitchFamily="34" charset="0"/>
              </a:rPr>
              <a:t>Marfan</a:t>
            </a:r>
            <a:r>
              <a:rPr lang="en-IE" dirty="0" smtClean="0">
                <a:latin typeface="Arial" panose="020B0604020202020204" pitchFamily="34" charset="0"/>
                <a:cs typeface="Arial" panose="020B0604020202020204" pitchFamily="34" charset="0"/>
              </a:rPr>
              <a:t> syndrome</a:t>
            </a:r>
          </a:p>
          <a:p>
            <a:pPr marL="1117854" lvl="2" indent="-514350">
              <a:buFont typeface="+mj-lt"/>
              <a:buAutoNum type="alphaUcPeriod"/>
            </a:pPr>
            <a:r>
              <a:rPr lang="en-IE" dirty="0" smtClean="0">
                <a:latin typeface="Arial" panose="020B0604020202020204" pitchFamily="34" charset="0"/>
                <a:cs typeface="Arial" panose="020B0604020202020204" pitchFamily="34" charset="0"/>
              </a:rPr>
              <a:t>Other</a:t>
            </a:r>
          </a:p>
          <a:p>
            <a:endParaRPr lang="en-IE" dirty="0"/>
          </a:p>
        </p:txBody>
      </p:sp>
    </p:spTree>
    <p:extLst>
      <p:ext uri="{BB962C8B-B14F-4D97-AF65-F5344CB8AC3E}">
        <p14:creationId xmlns:p14="http://schemas.microsoft.com/office/powerpoint/2010/main" val="853667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IE" dirty="0" smtClean="0"/>
              <a:t>Haematological Disorders</a:t>
            </a:r>
            <a:endParaRPr lang="en-IE" dirty="0"/>
          </a:p>
        </p:txBody>
      </p:sp>
      <p:sp>
        <p:nvSpPr>
          <p:cNvPr id="2" name="Content Placeholder 1"/>
          <p:cNvSpPr>
            <a:spLocks noGrp="1"/>
          </p:cNvSpPr>
          <p:nvPr>
            <p:ph idx="1"/>
          </p:nvPr>
        </p:nvSpPr>
        <p:spPr/>
        <p:txBody>
          <a:bodyPr/>
          <a:lstStyle/>
          <a:p>
            <a:endParaRPr lang="en-IE" dirty="0" smtClean="0"/>
          </a:p>
          <a:p>
            <a:r>
              <a:rPr lang="en-IE" dirty="0" smtClean="0"/>
              <a:t>WBC disorders</a:t>
            </a:r>
          </a:p>
          <a:p>
            <a:endParaRPr lang="en-IE" dirty="0"/>
          </a:p>
          <a:p>
            <a:r>
              <a:rPr lang="en-IE" dirty="0" smtClean="0"/>
              <a:t>RBC </a:t>
            </a:r>
          </a:p>
          <a:p>
            <a:endParaRPr lang="en-IE" dirty="0"/>
          </a:p>
          <a:p>
            <a:r>
              <a:rPr lang="en-IE" dirty="0" smtClean="0"/>
              <a:t>Platelets</a:t>
            </a:r>
            <a:endParaRPr lang="en-IE" dirty="0"/>
          </a:p>
        </p:txBody>
      </p:sp>
      <p:pic>
        <p:nvPicPr>
          <p:cNvPr id="10242" name="Picture 2" descr="C:\Users\Omar alkaradsheh\AppData\Local\Microsoft\Windows\Temporary Internet Files\Content.IE5\F4CDX1YV\MC900438809[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23602" y="2204864"/>
            <a:ext cx="3713051" cy="28620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0894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fade">
                                      <p:cBhvr>
                                        <p:cTn id="11" dur="500"/>
                                        <p:tgtEl>
                                          <p:spTgt spid="2">
                                            <p:txEl>
                                              <p:pRg st="1" end="1"/>
                                            </p:txEl>
                                          </p:spTgt>
                                        </p:tgtEl>
                                      </p:cBhvr>
                                    </p:animEffect>
                                  </p:childTnLst>
                                </p:cTn>
                              </p:par>
                              <p:par>
                                <p:cTn id="12" presetID="10" presetClass="entr" presetSubtype="0" fill="hold" nodeType="withEffect">
                                  <p:stCondLst>
                                    <p:cond delay="0"/>
                                  </p:stCondLst>
                                  <p:childTnLst>
                                    <p:set>
                                      <p:cBhvr>
                                        <p:cTn id="13" dur="1" fill="hold">
                                          <p:stCondLst>
                                            <p:cond delay="0"/>
                                          </p:stCondLst>
                                        </p:cTn>
                                        <p:tgtEl>
                                          <p:spTgt spid="2">
                                            <p:txEl>
                                              <p:pRg st="3" end="3"/>
                                            </p:txEl>
                                          </p:spTgt>
                                        </p:tgtEl>
                                        <p:attrNameLst>
                                          <p:attrName>style.visibility</p:attrName>
                                        </p:attrNameLst>
                                      </p:cBhvr>
                                      <p:to>
                                        <p:strVal val="visible"/>
                                      </p:to>
                                    </p:set>
                                    <p:animEffect transition="in" filter="fade">
                                      <p:cBhvr>
                                        <p:cTn id="14" dur="500"/>
                                        <p:tgtEl>
                                          <p:spTgt spid="2">
                                            <p:txEl>
                                              <p:pRg st="3" end="3"/>
                                            </p:txEl>
                                          </p:spTgt>
                                        </p:tgtEl>
                                      </p:cBhvr>
                                    </p:animEffect>
                                  </p:childTnLst>
                                </p:cTn>
                              </p:par>
                              <p:par>
                                <p:cTn id="15" presetID="10" presetClass="entr" presetSubtype="0" fill="hold" nodeType="with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animEffect transition="in" filter="fade">
                                      <p:cBhvr>
                                        <p:cTn id="17"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IE" dirty="0">
                <a:solidFill>
                  <a:srgbClr val="FFC000"/>
                </a:solidFill>
              </a:rPr>
              <a:t>Haematological Disorders</a:t>
            </a:r>
            <a:endParaRPr lang="en-IE" dirty="0">
              <a:solidFill>
                <a:srgbClr val="FFC000"/>
              </a:solidFill>
            </a:endParaRPr>
          </a:p>
        </p:txBody>
      </p:sp>
      <p:sp>
        <p:nvSpPr>
          <p:cNvPr id="2" name="Content Placeholder 1"/>
          <p:cNvSpPr>
            <a:spLocks noGrp="1"/>
          </p:cNvSpPr>
          <p:nvPr>
            <p:ph idx="1"/>
          </p:nvPr>
        </p:nvSpPr>
        <p:spPr/>
        <p:txBody>
          <a:bodyPr>
            <a:normAutofit/>
          </a:bodyPr>
          <a:lstStyle/>
          <a:p>
            <a:r>
              <a:rPr lang="en-IE" dirty="0" smtClean="0">
                <a:solidFill>
                  <a:srgbClr val="C00000"/>
                </a:solidFill>
              </a:rPr>
              <a:t>Anaemia: </a:t>
            </a:r>
            <a:r>
              <a:rPr lang="en-IE" dirty="0" smtClean="0"/>
              <a:t>low RBC/HB</a:t>
            </a:r>
          </a:p>
          <a:p>
            <a:pPr lvl="1"/>
            <a:r>
              <a:rPr lang="en-IE" dirty="0" smtClean="0"/>
              <a:t>Oral manifestation : red, shiny tongue and oral ulcerations</a:t>
            </a:r>
          </a:p>
          <a:p>
            <a:pPr lvl="1"/>
            <a:r>
              <a:rPr lang="en-IE" dirty="0" smtClean="0"/>
              <a:t>No gingival </a:t>
            </a:r>
            <a:r>
              <a:rPr lang="en-IE" dirty="0" smtClean="0"/>
              <a:t>manifestations</a:t>
            </a:r>
          </a:p>
          <a:p>
            <a:pPr marL="393192" lvl="1" indent="0">
              <a:buNone/>
            </a:pPr>
            <a:endParaRPr lang="en-IE" dirty="0" smtClean="0"/>
          </a:p>
          <a:p>
            <a:r>
              <a:rPr lang="en-IE" dirty="0" smtClean="0"/>
              <a:t>Except </a:t>
            </a:r>
            <a:r>
              <a:rPr lang="en-IE" dirty="0" smtClean="0">
                <a:solidFill>
                  <a:schemeClr val="accent4">
                    <a:lumMod val="75000"/>
                  </a:schemeClr>
                </a:solidFill>
              </a:rPr>
              <a:t>Aplastic Anaemia</a:t>
            </a:r>
            <a:endParaRPr lang="en-IE" dirty="0" smtClean="0">
              <a:solidFill>
                <a:schemeClr val="accent4">
                  <a:lumMod val="75000"/>
                </a:schemeClr>
              </a:solidFill>
            </a:endParaRPr>
          </a:p>
          <a:p>
            <a:endParaRPr lang="en-IE" dirty="0"/>
          </a:p>
          <a:p>
            <a:r>
              <a:rPr lang="en-IE" dirty="0" smtClean="0">
                <a:solidFill>
                  <a:srgbClr val="C00000"/>
                </a:solidFill>
              </a:rPr>
              <a:t>Thrombocytopenia:</a:t>
            </a:r>
            <a:r>
              <a:rPr lang="en-IE" dirty="0" smtClean="0"/>
              <a:t> excessive bleeding with the least provocation</a:t>
            </a:r>
            <a:endParaRPr lang="en-IE" dirty="0"/>
          </a:p>
        </p:txBody>
      </p:sp>
    </p:spTree>
    <p:extLst>
      <p:ext uri="{BB962C8B-B14F-4D97-AF65-F5344CB8AC3E}">
        <p14:creationId xmlns:p14="http://schemas.microsoft.com/office/powerpoint/2010/main" val="28090120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IE" dirty="0" smtClean="0">
                <a:solidFill>
                  <a:srgbClr val="FFC000"/>
                </a:solidFill>
              </a:rPr>
              <a:t>WBCs </a:t>
            </a:r>
            <a:r>
              <a:rPr lang="en-IE" dirty="0" smtClean="0">
                <a:solidFill>
                  <a:srgbClr val="FFC000"/>
                </a:solidFill>
              </a:rPr>
              <a:t>Disorders</a:t>
            </a:r>
            <a:endParaRPr lang="en-IE" dirty="0">
              <a:solidFill>
                <a:srgbClr val="FFC000"/>
              </a:solidFill>
            </a:endParaRPr>
          </a:p>
        </p:txBody>
      </p:sp>
      <p:sp>
        <p:nvSpPr>
          <p:cNvPr id="2" name="Content Placeholder 1"/>
          <p:cNvSpPr>
            <a:spLocks noGrp="1"/>
          </p:cNvSpPr>
          <p:nvPr>
            <p:ph idx="1"/>
          </p:nvPr>
        </p:nvSpPr>
        <p:spPr/>
        <p:txBody>
          <a:bodyPr/>
          <a:lstStyle/>
          <a:p>
            <a:r>
              <a:rPr lang="en-IE" dirty="0" smtClean="0"/>
              <a:t>Quantitative:</a:t>
            </a:r>
          </a:p>
          <a:p>
            <a:pPr lvl="1"/>
            <a:r>
              <a:rPr lang="en-IE" dirty="0" smtClean="0"/>
              <a:t>(neutropenia, </a:t>
            </a:r>
            <a:r>
              <a:rPr lang="en-IE" dirty="0" err="1" smtClean="0"/>
              <a:t>agranulocytosis</a:t>
            </a:r>
            <a:r>
              <a:rPr lang="en-IE" dirty="0" smtClean="0"/>
              <a:t>)</a:t>
            </a:r>
          </a:p>
          <a:p>
            <a:pPr lvl="1"/>
            <a:r>
              <a:rPr lang="en-IE" dirty="0"/>
              <a:t>generalised periodontal </a:t>
            </a:r>
            <a:r>
              <a:rPr lang="en-IE" dirty="0" smtClean="0"/>
              <a:t>destruction.</a:t>
            </a:r>
            <a:endParaRPr lang="en-IE" dirty="0" smtClean="0"/>
          </a:p>
          <a:p>
            <a:endParaRPr lang="en-IE" dirty="0"/>
          </a:p>
          <a:p>
            <a:r>
              <a:rPr lang="en-IE" dirty="0" smtClean="0"/>
              <a:t>Qualitative: </a:t>
            </a:r>
            <a:endParaRPr lang="en-IE" dirty="0" smtClean="0"/>
          </a:p>
          <a:p>
            <a:pPr lvl="1"/>
            <a:r>
              <a:rPr lang="en-IE" dirty="0" smtClean="0"/>
              <a:t>Leukocyte </a:t>
            </a:r>
            <a:r>
              <a:rPr lang="en-IE" dirty="0" smtClean="0"/>
              <a:t>adhesion deficiency </a:t>
            </a:r>
            <a:r>
              <a:rPr lang="en-IE" dirty="0" smtClean="0"/>
              <a:t>syndrome</a:t>
            </a:r>
          </a:p>
          <a:p>
            <a:pPr lvl="1"/>
            <a:r>
              <a:rPr lang="en-IE" dirty="0"/>
              <a:t>often </a:t>
            </a:r>
            <a:r>
              <a:rPr lang="en-IE"/>
              <a:t>localised </a:t>
            </a:r>
            <a:r>
              <a:rPr lang="en-IE" smtClean="0"/>
              <a:t>periodontitis.</a:t>
            </a:r>
            <a:endParaRPr lang="en-IE" dirty="0"/>
          </a:p>
          <a:p>
            <a:pPr lvl="1"/>
            <a:endParaRPr lang="en-IE" dirty="0"/>
          </a:p>
        </p:txBody>
      </p:sp>
    </p:spTree>
    <p:extLst>
      <p:ext uri="{BB962C8B-B14F-4D97-AF65-F5344CB8AC3E}">
        <p14:creationId xmlns:p14="http://schemas.microsoft.com/office/powerpoint/2010/main" val="2609089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animEffect transition="in" filter="fade">
                                      <p:cBhvr>
                                        <p:cTn id="11" dur="500"/>
                                        <p:tgtEl>
                                          <p:spTgt spid="2">
                                            <p:txEl>
                                              <p:pRg st="4" end="4"/>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
                                            <p:txEl>
                                              <p:pRg st="1" end="1"/>
                                            </p:txEl>
                                          </p:spTgt>
                                        </p:tgtEl>
                                        <p:attrNameLst>
                                          <p:attrName>style.visibility</p:attrName>
                                        </p:attrNameLst>
                                      </p:cBhvr>
                                      <p:to>
                                        <p:strVal val="visible"/>
                                      </p:to>
                                    </p:set>
                                    <p:animEffect transition="in" filter="fade">
                                      <p:cBhvr>
                                        <p:cTn id="16" dur="500"/>
                                        <p:tgtEl>
                                          <p:spTgt spid="2">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
                                            <p:txEl>
                                              <p:pRg st="2" end="2"/>
                                            </p:txEl>
                                          </p:spTgt>
                                        </p:tgtEl>
                                        <p:attrNameLst>
                                          <p:attrName>style.visibility</p:attrName>
                                        </p:attrNameLst>
                                      </p:cBhvr>
                                      <p:to>
                                        <p:strVal val="visible"/>
                                      </p:to>
                                    </p:set>
                                    <p:animEffect transition="in" filter="fade">
                                      <p:cBhvr>
                                        <p:cTn id="25" dur="500"/>
                                        <p:tgtEl>
                                          <p:spTgt spid="2">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
                                            <p:txEl>
                                              <p:pRg st="6" end="6"/>
                                            </p:txEl>
                                          </p:spTgt>
                                        </p:tgtEl>
                                        <p:attrNameLst>
                                          <p:attrName>style.visibility</p:attrName>
                                        </p:attrNameLst>
                                      </p:cBhvr>
                                      <p:to>
                                        <p:strVal val="visible"/>
                                      </p:to>
                                    </p:set>
                                    <p:animEffect transition="in" filter="fade">
                                      <p:cBhvr>
                                        <p:cTn id="30"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lgn="ctr"/>
            <a:r>
              <a:rPr lang="en-IE" dirty="0" smtClean="0">
                <a:solidFill>
                  <a:srgbClr val="FFC000"/>
                </a:solidFill>
              </a:rPr>
              <a:t>Neutropenia</a:t>
            </a:r>
            <a:r>
              <a:rPr lang="en-IE" dirty="0" smtClean="0">
                <a:solidFill>
                  <a:schemeClr val="accent2"/>
                </a:solidFill>
              </a:rPr>
              <a:t> </a:t>
            </a:r>
            <a:r>
              <a:rPr lang="en-IE" dirty="0"/>
              <a:t/>
            </a:r>
            <a:br>
              <a:rPr lang="en-IE" dirty="0"/>
            </a:br>
            <a:endParaRPr lang="en-IE" dirty="0"/>
          </a:p>
        </p:txBody>
      </p:sp>
      <p:sp>
        <p:nvSpPr>
          <p:cNvPr id="2" name="Content Placeholder 1"/>
          <p:cNvSpPr>
            <a:spLocks noGrp="1"/>
          </p:cNvSpPr>
          <p:nvPr>
            <p:ph idx="1"/>
          </p:nvPr>
        </p:nvSpPr>
        <p:spPr/>
        <p:txBody>
          <a:bodyPr>
            <a:normAutofit/>
          </a:bodyPr>
          <a:lstStyle/>
          <a:p>
            <a:r>
              <a:rPr lang="en-IE" dirty="0" smtClean="0"/>
              <a:t>Low </a:t>
            </a:r>
            <a:r>
              <a:rPr lang="en-IE" dirty="0" smtClean="0"/>
              <a:t>level of </a:t>
            </a:r>
            <a:r>
              <a:rPr lang="en-IE" dirty="0" smtClean="0"/>
              <a:t>circulating </a:t>
            </a:r>
            <a:r>
              <a:rPr lang="en-IE" dirty="0" smtClean="0"/>
              <a:t>neutrophils</a:t>
            </a:r>
          </a:p>
          <a:p>
            <a:r>
              <a:rPr lang="en-IE" dirty="0" smtClean="0"/>
              <a:t>Caused by disease, medications, chemicals, infections</a:t>
            </a:r>
            <a:r>
              <a:rPr lang="en-IE" dirty="0" smtClean="0"/>
              <a:t>, idiopathic </a:t>
            </a:r>
            <a:r>
              <a:rPr lang="en-IE" dirty="0" smtClean="0"/>
              <a:t>or hereditary disorders.</a:t>
            </a:r>
          </a:p>
          <a:p>
            <a:r>
              <a:rPr lang="en-IE" dirty="0" smtClean="0"/>
              <a:t>Chronic, cyclic , severe or benign</a:t>
            </a:r>
          </a:p>
          <a:p>
            <a:r>
              <a:rPr lang="en-IE" dirty="0" smtClean="0"/>
              <a:t>An absolute neutrophil count (ANC) </a:t>
            </a:r>
          </a:p>
          <a:p>
            <a:r>
              <a:rPr lang="en-IE" dirty="0" smtClean="0"/>
              <a:t>1000-1500 </a:t>
            </a:r>
          </a:p>
          <a:p>
            <a:r>
              <a:rPr lang="en-IE" dirty="0" smtClean="0"/>
              <a:t>500-1000</a:t>
            </a:r>
          </a:p>
          <a:p>
            <a:r>
              <a:rPr lang="en-IE" dirty="0" smtClean="0"/>
              <a:t>ANC &lt; 500 cells/µl </a:t>
            </a:r>
            <a:endParaRPr lang="en-IE" dirty="0"/>
          </a:p>
        </p:txBody>
      </p:sp>
      <p:pic>
        <p:nvPicPr>
          <p:cNvPr id="12290" name="Picture 2" descr="C:\Users\Omar alkaradsheh\AppData\Local\Microsoft\Windows\Temporary Internet Files\Content.IE5\JH3CLLNJ\MC900438738[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32173" y="4509120"/>
            <a:ext cx="2375926" cy="17819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954327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14738</TotalTime>
  <Words>1974</Words>
  <Application>Microsoft Office PowerPoint</Application>
  <PresentationFormat>On-screen Show (4:3)</PresentationFormat>
  <Paragraphs>355</Paragraphs>
  <Slides>49</Slides>
  <Notes>1</Notes>
  <HiddenSlides>0</HiddenSlides>
  <MMClips>0</MMClips>
  <ScaleCrop>false</ScaleCrop>
  <HeadingPairs>
    <vt:vector size="4" baseType="variant">
      <vt:variant>
        <vt:lpstr>Theme</vt:lpstr>
      </vt:variant>
      <vt:variant>
        <vt:i4>1</vt:i4>
      </vt:variant>
      <vt:variant>
        <vt:lpstr>Slide Titles</vt:lpstr>
      </vt:variant>
      <vt:variant>
        <vt:i4>49</vt:i4>
      </vt:variant>
    </vt:vector>
  </HeadingPairs>
  <TitlesOfParts>
    <vt:vector size="50" baseType="lpstr">
      <vt:lpstr>Metro</vt:lpstr>
      <vt:lpstr>Periodontitis as a manifestation of systemic diseases</vt:lpstr>
      <vt:lpstr>AAP Classification of Periodontal diseases 1999</vt:lpstr>
      <vt:lpstr>AAP Classification of Periodontal diseases 1999</vt:lpstr>
      <vt:lpstr>AAP Classification of Periodontal diseases 1999 </vt:lpstr>
      <vt:lpstr>Periodontitis as a manifestation of systemic diseases </vt:lpstr>
      <vt:lpstr>Haematological Disorders</vt:lpstr>
      <vt:lpstr>Haematological Disorders</vt:lpstr>
      <vt:lpstr>WBCs Disorders</vt:lpstr>
      <vt:lpstr>Neutropenia  </vt:lpstr>
      <vt:lpstr>Cyclic Neutropenia</vt:lpstr>
      <vt:lpstr>Cyclic Neutropenia</vt:lpstr>
      <vt:lpstr>Familial Neutropenia</vt:lpstr>
      <vt:lpstr>Agranulocytosis: </vt:lpstr>
      <vt:lpstr>Leukocyte Adhesion Deficiency Syndrome (LAD)</vt:lpstr>
      <vt:lpstr>Leukaemia</vt:lpstr>
      <vt:lpstr>The periodontium of leukemic patients</vt:lpstr>
      <vt:lpstr>Leukaemia</vt:lpstr>
      <vt:lpstr>classification for the aetiology of gingival lesions in leukaemic patients</vt:lpstr>
      <vt:lpstr>Periodontitis as a manifestation of systemic diseases </vt:lpstr>
      <vt:lpstr>Down syndrome  </vt:lpstr>
      <vt:lpstr>Down Syndrome</vt:lpstr>
      <vt:lpstr>Papillon-Lefevre Syndrome</vt:lpstr>
      <vt:lpstr>Papillon-Lefevre Syndrome</vt:lpstr>
      <vt:lpstr>Papillon-Lefevre Syndrome</vt:lpstr>
      <vt:lpstr>PowerPoint Presentation</vt:lpstr>
      <vt:lpstr>PowerPoint Presentation</vt:lpstr>
      <vt:lpstr>Chediak Higashi Syndrome</vt:lpstr>
      <vt:lpstr>Histiocytosis X Langerhans cell histiocytosis</vt:lpstr>
      <vt:lpstr>Hypophosphotasia </vt:lpstr>
      <vt:lpstr>Ehlers-Danlos Syndromes</vt:lpstr>
      <vt:lpstr>Ehlers-Danlos Syndromes</vt:lpstr>
      <vt:lpstr>Other systemic conditions</vt:lpstr>
      <vt:lpstr>Òther Systemic conditions</vt:lpstr>
      <vt:lpstr>Nutritional deficiency</vt:lpstr>
      <vt:lpstr>Immune suppression</vt:lpstr>
      <vt:lpstr>HIV infection</vt:lpstr>
      <vt:lpstr>Oral features of HIV-positive patients</vt:lpstr>
      <vt:lpstr>Oral Features of HIV-positive patients</vt:lpstr>
      <vt:lpstr> </vt:lpstr>
      <vt:lpstr>Oral Features in HIV-positive patients </vt:lpstr>
      <vt:lpstr>Oral Features in HIV-positive patients</vt:lpstr>
      <vt:lpstr>HIV infection</vt:lpstr>
      <vt:lpstr>Linear Gingival Erythema</vt:lpstr>
      <vt:lpstr>Necrotising Ulcerative Gingivitis/periodontitis</vt:lpstr>
      <vt:lpstr>PowerPoint Presentation</vt:lpstr>
      <vt:lpstr>Special condiserations</vt:lpstr>
      <vt:lpstr>PowerPoint Presentation</vt:lpstr>
      <vt:lpstr>Management</vt:lpstr>
      <vt:lpstr>References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Periodontitis as a manifestation of systemic diseases</dc:title>
  <dc:creator>Omar alkaradsheh</dc:creator>
  <cp:lastModifiedBy>Omar alkaradsheh</cp:lastModifiedBy>
  <cp:revision>84</cp:revision>
  <dcterms:created xsi:type="dcterms:W3CDTF">2014-03-07T14:03:20Z</dcterms:created>
  <dcterms:modified xsi:type="dcterms:W3CDTF">2014-03-20T22:27:09Z</dcterms:modified>
</cp:coreProperties>
</file>