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6" r:id="rId9"/>
    <p:sldId id="262" r:id="rId10"/>
    <p:sldId id="263" r:id="rId11"/>
    <p:sldId id="264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587F-22C7-4893-A901-0C62B56F40A9}" type="datetimeFigureOut">
              <a:rPr lang="en-GB" smtClean="0"/>
              <a:t>02/05/2013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28EB6-42DC-49D6-BA1D-A580ECB70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587F-22C7-4893-A901-0C62B56F40A9}" type="datetimeFigureOut">
              <a:rPr lang="en-GB" smtClean="0"/>
              <a:t>02/05/2013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28EB6-42DC-49D6-BA1D-A580ECB70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587F-22C7-4893-A901-0C62B56F40A9}" type="datetimeFigureOut">
              <a:rPr lang="en-GB" smtClean="0"/>
              <a:t>02/05/2013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28EB6-42DC-49D6-BA1D-A580ECB70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587F-22C7-4893-A901-0C62B56F40A9}" type="datetimeFigureOut">
              <a:rPr lang="en-GB" smtClean="0"/>
              <a:t>02/05/2013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28EB6-42DC-49D6-BA1D-A580ECB70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587F-22C7-4893-A901-0C62B56F40A9}" type="datetimeFigureOut">
              <a:rPr lang="en-GB" smtClean="0"/>
              <a:t>02/05/2013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28EB6-42DC-49D6-BA1D-A580ECB70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587F-22C7-4893-A901-0C62B56F40A9}" type="datetimeFigureOut">
              <a:rPr lang="en-GB" smtClean="0"/>
              <a:t>02/05/2013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28EB6-42DC-49D6-BA1D-A580ECB70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587F-22C7-4893-A901-0C62B56F40A9}" type="datetimeFigureOut">
              <a:rPr lang="en-GB" smtClean="0"/>
              <a:t>02/05/2013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28EB6-42DC-49D6-BA1D-A580ECB70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587F-22C7-4893-A901-0C62B56F40A9}" type="datetimeFigureOut">
              <a:rPr lang="en-GB" smtClean="0"/>
              <a:t>02/05/2013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28EB6-42DC-49D6-BA1D-A580ECB70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587F-22C7-4893-A901-0C62B56F40A9}" type="datetimeFigureOut">
              <a:rPr lang="en-GB" smtClean="0"/>
              <a:t>02/05/2013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28EB6-42DC-49D6-BA1D-A580ECB70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587F-22C7-4893-A901-0C62B56F40A9}" type="datetimeFigureOut">
              <a:rPr lang="en-GB" smtClean="0"/>
              <a:t>02/05/2013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28EB6-42DC-49D6-BA1D-A580ECB70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7587F-22C7-4893-A901-0C62B56F40A9}" type="datetimeFigureOut">
              <a:rPr lang="en-GB" smtClean="0"/>
              <a:t>02/05/2013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28EB6-42DC-49D6-BA1D-A580ECB704A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7587F-22C7-4893-A901-0C62B56F40A9}" type="datetimeFigureOut">
              <a:rPr lang="en-GB" smtClean="0"/>
              <a:t>02/05/2013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28EB6-42DC-49D6-BA1D-A580ECB704A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Haematological disorders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Iron deficiency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400" b="1" dirty="0" smtClean="0"/>
              <a:t>Clinical features</a:t>
            </a:r>
            <a:r>
              <a:rPr lang="en-GB" sz="2400" dirty="0" smtClean="0"/>
              <a:t> </a:t>
            </a:r>
          </a:p>
          <a:p>
            <a:r>
              <a:rPr lang="en-GB" sz="2400" dirty="0" smtClean="0"/>
              <a:t> koilonychia (spoon-shaped nails) </a:t>
            </a:r>
          </a:p>
          <a:p>
            <a:endParaRPr lang="en-GB" sz="2400" dirty="0" smtClean="0"/>
          </a:p>
          <a:p>
            <a:r>
              <a:rPr lang="en-GB" sz="2400" dirty="0" smtClean="0"/>
              <a:t>Dysphagia due to post crecoid webs (Peterson-Kelly or Plummer-Vinson syndrome)</a:t>
            </a:r>
          </a:p>
          <a:p>
            <a:pPr>
              <a:buNone/>
            </a:pPr>
            <a:r>
              <a:rPr lang="en-GB" dirty="0" smtClean="0"/>
              <a:t> </a:t>
            </a:r>
          </a:p>
          <a:p>
            <a:endParaRPr lang="en-GB" dirty="0"/>
          </a:p>
        </p:txBody>
      </p:sp>
      <p:pic>
        <p:nvPicPr>
          <p:cNvPr id="1026" name="Picture 2" descr="http://ts1.explicit.bing.net/th?id=H.4889370301957688&amp;pid=15.1&amp;H=160&amp;W=13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3933056"/>
            <a:ext cx="1800200" cy="2165656"/>
          </a:xfrm>
          <a:prstGeom prst="rect">
            <a:avLst/>
          </a:prstGeom>
          <a:noFill/>
        </p:spPr>
      </p:pic>
      <p:pic>
        <p:nvPicPr>
          <p:cNvPr id="1028" name="Picture 4" descr="http://ts4.mm.bing.net/th?id=H.4514492649112003&amp;pid=15.1&amp;H=160&amp;W=10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3933056"/>
            <a:ext cx="1432173" cy="2182360"/>
          </a:xfrm>
          <a:prstGeom prst="rect">
            <a:avLst/>
          </a:prstGeom>
          <a:noFill/>
        </p:spPr>
      </p:pic>
      <p:pic>
        <p:nvPicPr>
          <p:cNvPr id="1030" name="Picture 6" descr="http://ts4.mm.bing.net/th?id=H.4802427239596611&amp;pid=15.1&amp;H=160&amp;W=8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3717032"/>
            <a:ext cx="1512168" cy="2592290"/>
          </a:xfrm>
          <a:prstGeom prst="rect">
            <a:avLst/>
          </a:prstGeom>
          <a:noFill/>
        </p:spPr>
      </p:pic>
      <p:pic>
        <p:nvPicPr>
          <p:cNvPr id="1034" name="Picture 10" descr="http://ts4.mm.bing.net/th?id=H.4524156361572367&amp;pid=15.1&amp;H=160&amp;W=13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91679" y="3717032"/>
            <a:ext cx="1944217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Iron deficiency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b="1" dirty="0" smtClean="0"/>
              <a:t>Diagnosis </a:t>
            </a:r>
          </a:p>
          <a:p>
            <a:endParaRPr lang="en-GB" sz="2400" b="1" dirty="0" smtClean="0"/>
          </a:p>
          <a:p>
            <a:r>
              <a:rPr lang="en-GB" sz="2400" dirty="0" smtClean="0"/>
              <a:t>Clinical features </a:t>
            </a:r>
          </a:p>
          <a:p>
            <a:endParaRPr lang="en-GB" sz="2400" dirty="0" smtClean="0"/>
          </a:p>
          <a:p>
            <a:r>
              <a:rPr lang="en-GB" sz="2400" dirty="0" smtClean="0"/>
              <a:t>Hb, microcytic anaemia,  serum ferritin, TIBC</a:t>
            </a:r>
          </a:p>
          <a:p>
            <a:endParaRPr lang="en-GB" sz="2400" dirty="0" smtClean="0"/>
          </a:p>
          <a:p>
            <a:r>
              <a:rPr lang="en-GB" sz="2400" dirty="0" smtClean="0"/>
              <a:t>GI endoscopy </a:t>
            </a:r>
            <a:endParaRPr lang="en-GB" sz="24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27584" y="3356992"/>
            <a:ext cx="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923928" y="3356992"/>
            <a:ext cx="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5796136" y="3284984"/>
            <a:ext cx="0" cy="5760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B12 deficiency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b="1" dirty="0" smtClean="0"/>
              <a:t>Causes</a:t>
            </a:r>
            <a:r>
              <a:rPr lang="en-GB" sz="2400" dirty="0" smtClean="0"/>
              <a:t> </a:t>
            </a:r>
          </a:p>
          <a:p>
            <a:endParaRPr lang="en-GB" sz="2400" dirty="0" smtClean="0"/>
          </a:p>
          <a:p>
            <a:r>
              <a:rPr lang="en-GB" sz="2400" dirty="0" smtClean="0"/>
              <a:t>Poor intake (vegetarians)</a:t>
            </a:r>
          </a:p>
          <a:p>
            <a:endParaRPr lang="en-GB" sz="2400" dirty="0" smtClean="0"/>
          </a:p>
          <a:p>
            <a:r>
              <a:rPr lang="en-GB" sz="2400" dirty="0" smtClean="0"/>
              <a:t>Malabsorption (pernicious anaemia, Crohn`s disease (ileum), gastrectomy, intestinal resection)  </a:t>
            </a:r>
          </a:p>
          <a:p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B12 deficiency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2400" b="1" dirty="0" smtClean="0"/>
              <a:t>Clinical features </a:t>
            </a:r>
          </a:p>
          <a:p>
            <a:r>
              <a:rPr lang="en-GB" sz="2400" dirty="0" smtClean="0"/>
              <a:t>Premature greying of hair </a:t>
            </a:r>
          </a:p>
          <a:p>
            <a:endParaRPr lang="en-GB" sz="2400" dirty="0" smtClean="0"/>
          </a:p>
          <a:p>
            <a:r>
              <a:rPr lang="en-GB" sz="2400" dirty="0" smtClean="0"/>
              <a:t>Neurological manifestations </a:t>
            </a:r>
          </a:p>
          <a:p>
            <a:r>
              <a:rPr lang="en-GB" sz="2000" dirty="0" smtClean="0"/>
              <a:t>Paresthesia</a:t>
            </a:r>
          </a:p>
          <a:p>
            <a:r>
              <a:rPr lang="en-GB" sz="2000" dirty="0" smtClean="0"/>
              <a:t>Ataxia </a:t>
            </a:r>
          </a:p>
          <a:p>
            <a:r>
              <a:rPr lang="en-GB" sz="2000" dirty="0" smtClean="0"/>
              <a:t>Psychosis </a:t>
            </a:r>
          </a:p>
          <a:p>
            <a:r>
              <a:rPr lang="en-GB" sz="2000" dirty="0" smtClean="0"/>
              <a:t>Forgetfulness 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B12 deficiency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dirty="0" smtClean="0"/>
              <a:t>Diagnosis </a:t>
            </a:r>
          </a:p>
          <a:p>
            <a:endParaRPr lang="en-GB" sz="2400" dirty="0" smtClean="0"/>
          </a:p>
          <a:p>
            <a:r>
              <a:rPr lang="en-GB" sz="2400" dirty="0" smtClean="0"/>
              <a:t>Clinical features</a:t>
            </a:r>
          </a:p>
          <a:p>
            <a:endParaRPr lang="en-GB" sz="2400" dirty="0" smtClean="0"/>
          </a:p>
          <a:p>
            <a:r>
              <a:rPr lang="en-GB" sz="2400" dirty="0" smtClean="0"/>
              <a:t>Hb, macrocytosis, B12</a:t>
            </a:r>
          </a:p>
          <a:p>
            <a:endParaRPr lang="en-GB" sz="2400" dirty="0" smtClean="0"/>
          </a:p>
          <a:p>
            <a:r>
              <a:rPr lang="en-GB" sz="2400" dirty="0" smtClean="0"/>
              <a:t>Auto-antibodies against gastric parietal cells and intrinsic factors (pernicious anaemia)</a:t>
            </a:r>
          </a:p>
          <a:p>
            <a:endParaRPr lang="en-GB" sz="2400" dirty="0" smtClean="0"/>
          </a:p>
          <a:p>
            <a:r>
              <a:rPr lang="en-GB" sz="2400" dirty="0"/>
              <a:t>Schilling test (</a:t>
            </a:r>
            <a:r>
              <a:rPr lang="en-GB" sz="2400" i="1" dirty="0"/>
              <a:t>radiolabeled</a:t>
            </a:r>
            <a:r>
              <a:rPr lang="en-GB" sz="2400" dirty="0"/>
              <a:t> </a:t>
            </a:r>
            <a:r>
              <a:rPr lang="en-GB" sz="2400" i="1" dirty="0"/>
              <a:t>B12 absorption test</a:t>
            </a:r>
            <a:r>
              <a:rPr lang="en-GB" sz="2400" dirty="0"/>
              <a:t>)</a:t>
            </a:r>
            <a:r>
              <a:rPr lang="en-GB" sz="2400" dirty="0" smtClean="0"/>
              <a:t>  </a:t>
            </a:r>
          </a:p>
          <a:p>
            <a:endParaRPr lang="en-GB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827584" y="3356992"/>
            <a:ext cx="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131840" y="3356992"/>
            <a:ext cx="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Folate deficiency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b="1" dirty="0" smtClean="0"/>
              <a:t>Causes </a:t>
            </a:r>
          </a:p>
          <a:p>
            <a:endParaRPr lang="en-GB" sz="2400" dirty="0" smtClean="0"/>
          </a:p>
          <a:p>
            <a:r>
              <a:rPr lang="en-GB" sz="2400" dirty="0" smtClean="0"/>
              <a:t>Inadequate diet (leafy vegetables) </a:t>
            </a:r>
          </a:p>
          <a:p>
            <a:endParaRPr lang="en-GB" sz="2400" dirty="0" smtClean="0"/>
          </a:p>
          <a:p>
            <a:r>
              <a:rPr lang="en-GB" sz="2400" dirty="0" smtClean="0"/>
              <a:t>Alcohol </a:t>
            </a:r>
          </a:p>
          <a:p>
            <a:endParaRPr lang="en-GB" sz="2400" dirty="0" smtClean="0"/>
          </a:p>
          <a:p>
            <a:r>
              <a:rPr lang="en-GB" sz="2400" dirty="0" smtClean="0"/>
              <a:t>Increased demand (pregnancy) </a:t>
            </a:r>
          </a:p>
          <a:p>
            <a:endParaRPr lang="en-GB" sz="2400" dirty="0" smtClean="0"/>
          </a:p>
          <a:p>
            <a:r>
              <a:rPr lang="en-GB" sz="2400" dirty="0" smtClean="0"/>
              <a:t>Malabsorption (coeliac disease) 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Folate deficiency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b="1" dirty="0" smtClean="0"/>
              <a:t>Clinical features </a:t>
            </a:r>
          </a:p>
          <a:p>
            <a:endParaRPr lang="en-GB" sz="2400" dirty="0"/>
          </a:p>
          <a:p>
            <a:r>
              <a:rPr lang="en-GB" sz="2400" dirty="0" smtClean="0"/>
              <a:t>Folate deficiency during pregnancy predispose to neural tube defects and facial clefts  </a:t>
            </a:r>
          </a:p>
          <a:p>
            <a:endParaRPr lang="en-GB" sz="2400" dirty="0"/>
          </a:p>
          <a:p>
            <a:r>
              <a:rPr lang="en-GB" sz="2400" b="1" dirty="0" smtClean="0"/>
              <a:t>Diagnosis </a:t>
            </a:r>
          </a:p>
          <a:p>
            <a:endParaRPr lang="en-GB" sz="2400" dirty="0" smtClean="0"/>
          </a:p>
          <a:p>
            <a:r>
              <a:rPr lang="en-GB" sz="2400" dirty="0" smtClean="0"/>
              <a:t>Clinical features </a:t>
            </a:r>
          </a:p>
          <a:p>
            <a:r>
              <a:rPr lang="en-GB" sz="2400" dirty="0" smtClean="0"/>
              <a:t>Hb, macrocytosis, serum and red cell folate</a:t>
            </a:r>
            <a:endParaRPr lang="en-GB" sz="2400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827584" y="5157192"/>
            <a:ext cx="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3131840" y="5157192"/>
            <a:ext cx="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Dental aspect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Patients with low Hb level are poor candidate for GA</a:t>
            </a:r>
          </a:p>
          <a:p>
            <a:endParaRPr lang="en-GB" sz="2400" dirty="0" smtClean="0"/>
          </a:p>
          <a:p>
            <a:r>
              <a:rPr lang="en-GB" sz="2400" dirty="0"/>
              <a:t>Elective oral surgical procedures should be avoided in severely anaemic patients </a:t>
            </a:r>
            <a:r>
              <a:rPr lang="en-GB" sz="2400" dirty="0" smtClean="0"/>
              <a:t>(&lt;10 g/dl) because </a:t>
            </a:r>
            <a:r>
              <a:rPr lang="en-GB" sz="2400" dirty="0"/>
              <a:t>of increased risk of infection and impaired </a:t>
            </a:r>
            <a:r>
              <a:rPr lang="en-GB" sz="2400" dirty="0" smtClean="0"/>
              <a:t>wound healing</a:t>
            </a:r>
          </a:p>
          <a:p>
            <a:endParaRPr lang="en-GB" sz="2400" dirty="0"/>
          </a:p>
          <a:p>
            <a:r>
              <a:rPr lang="en-GB" sz="2400" dirty="0"/>
              <a:t>Patients presenting with oral signs of deficiency anaemia should have their FBC and haematinics examined. </a:t>
            </a:r>
            <a:r>
              <a:rPr lang="en-GB" sz="2400" dirty="0" smtClean="0"/>
              <a:t> </a:t>
            </a:r>
            <a:endParaRPr lang="en-GB" sz="2400" dirty="0"/>
          </a:p>
          <a:p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Dental aspect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400" dirty="0" smtClean="0"/>
              <a:t>Oral manifestations of deficiency anaemia include: </a:t>
            </a:r>
          </a:p>
          <a:p>
            <a:endParaRPr lang="en-GB" sz="2400" dirty="0" smtClean="0"/>
          </a:p>
          <a:p>
            <a:r>
              <a:rPr lang="en-GB" sz="2400" dirty="0" smtClean="0"/>
              <a:t>Glossitis </a:t>
            </a:r>
          </a:p>
          <a:p>
            <a:endParaRPr lang="en-GB" sz="2400" dirty="0" smtClean="0"/>
          </a:p>
          <a:p>
            <a:r>
              <a:rPr lang="en-GB" sz="2400" dirty="0" smtClean="0"/>
              <a:t>Angular chelitis </a:t>
            </a:r>
          </a:p>
          <a:p>
            <a:endParaRPr lang="en-GB" sz="2400" dirty="0" smtClean="0"/>
          </a:p>
          <a:p>
            <a:r>
              <a:rPr lang="en-GB" sz="2400" dirty="0" smtClean="0"/>
              <a:t>Aphthous ulcers </a:t>
            </a:r>
          </a:p>
          <a:p>
            <a:endParaRPr lang="en-GB" sz="2400" dirty="0" smtClean="0"/>
          </a:p>
          <a:p>
            <a:r>
              <a:rPr lang="en-GB" sz="2400" dirty="0" smtClean="0"/>
              <a:t>Burning/sore tongue</a:t>
            </a:r>
          </a:p>
          <a:p>
            <a:endParaRPr lang="en-GB" sz="2400" dirty="0" smtClean="0"/>
          </a:p>
          <a:p>
            <a:r>
              <a:rPr lang="en-GB" sz="2400" dirty="0" smtClean="0"/>
              <a:t>Candidiosis  </a:t>
            </a:r>
          </a:p>
          <a:p>
            <a:endParaRPr lang="en-GB" sz="2400" dirty="0"/>
          </a:p>
          <a:p>
            <a:r>
              <a:rPr lang="en-GB" sz="2400" dirty="0" smtClean="0"/>
              <a:t>Pallor of oral mucosa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 descr="apthou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371975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 descr="http://ts2.explicit.bing.net/th?id=H.4839540056590373&amp;pid=15.1&amp;H=123&amp;W=16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14939" y="0"/>
            <a:ext cx="2529061" cy="1944216"/>
          </a:xfrm>
          <a:prstGeom prst="rect">
            <a:avLst/>
          </a:prstGeom>
          <a:noFill/>
        </p:spPr>
      </p:pic>
      <p:pic>
        <p:nvPicPr>
          <p:cNvPr id="21510" name="Picture 6" descr="http://ts1.explicit.bing.net/th?id=H.4640206322861756&amp;pid=15.1&amp;H=160&amp;W=10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0"/>
            <a:ext cx="1900560" cy="2952327"/>
          </a:xfrm>
          <a:prstGeom prst="rect">
            <a:avLst/>
          </a:prstGeom>
          <a:noFill/>
        </p:spPr>
      </p:pic>
      <p:pic>
        <p:nvPicPr>
          <p:cNvPr id="21512" name="Picture 8" descr="http://ts3.mm.bing.net/th?id=H.4566186911860610&amp;pid=15.1&amp;H=105&amp;W=16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725144"/>
            <a:ext cx="2743162" cy="1800200"/>
          </a:xfrm>
          <a:prstGeom prst="rect">
            <a:avLst/>
          </a:prstGeom>
          <a:noFill/>
        </p:spPr>
      </p:pic>
      <p:pic>
        <p:nvPicPr>
          <p:cNvPr id="21514" name="Picture 10" descr="http://ts3.mm.bing.net/th?id=H.4707001699600470&amp;pid=15.1&amp;H=106&amp;W=16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71800" y="4725144"/>
            <a:ext cx="2675949" cy="1772816"/>
          </a:xfrm>
          <a:prstGeom prst="rect">
            <a:avLst/>
          </a:prstGeom>
          <a:noFill/>
        </p:spPr>
      </p:pic>
      <p:pic>
        <p:nvPicPr>
          <p:cNvPr id="21516" name="Picture 12" descr="http://ts3.explicit.bing.net/th?id=H.4838590849221450&amp;pid=15.1&amp;H=106&amp;W=16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32240" y="3212976"/>
            <a:ext cx="2411760" cy="1597791"/>
          </a:xfrm>
          <a:prstGeom prst="rect">
            <a:avLst/>
          </a:prstGeom>
          <a:noFill/>
        </p:spPr>
      </p:pic>
      <p:pic>
        <p:nvPicPr>
          <p:cNvPr id="21518" name="Picture 14" descr="http://ts1.mm.bing.net/th?id=H.4582039628546540&amp;pid=15.1&amp;H=105&amp;W=16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30018" y="4869160"/>
            <a:ext cx="2413982" cy="1584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Anaemia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Decreased Hb level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71600" y="2852936"/>
          <a:ext cx="6096000" cy="153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1728192"/>
                <a:gridCol w="1703512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Male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Female </a:t>
                      </a:r>
                      <a:endParaRPr lang="en-GB" dirty="0"/>
                    </a:p>
                  </a:txBody>
                  <a:tcPr/>
                </a:tc>
              </a:tr>
              <a:tr h="4212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RBC count (million/</a:t>
                      </a:r>
                      <a:r>
                        <a:rPr lang="el-GR" dirty="0" smtClean="0"/>
                        <a:t>μ</a:t>
                      </a:r>
                      <a:r>
                        <a:rPr lang="en-GB" dirty="0" smtClean="0"/>
                        <a:t>l)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4.5-6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4-5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Haemoglobin level  (g/dl)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13-16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12-15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Hematocrit</a:t>
                      </a:r>
                      <a:r>
                        <a:rPr lang="en-GB" baseline="0" dirty="0" smtClean="0"/>
                        <a:t> 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40-50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35-45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1600" y="2492896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Normal values for Hb, RBC count, hematocrit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Haemolytic anemias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2800" dirty="0" smtClean="0"/>
              <a:t>heterogeneous </a:t>
            </a:r>
            <a:r>
              <a:rPr lang="en-GB" sz="2800" dirty="0"/>
              <a:t>group of disorders that are characterised by increased destruction of RBCs with a reduction of their circulatory life span (normally 100-120 days). 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Increased </a:t>
            </a:r>
            <a:r>
              <a:rPr lang="en-GB" sz="2800" dirty="0"/>
              <a:t>destruction of RBCs is accompanied by compensatory bone marrow hyperplasia and increased production of reticulocytes (immature RBCs). 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In </a:t>
            </a:r>
            <a:r>
              <a:rPr lang="en-GB" sz="2800" dirty="0"/>
              <a:t>addition, </a:t>
            </a:r>
            <a:r>
              <a:rPr lang="en-GB" sz="2800" dirty="0" err="1"/>
              <a:t>hyperbilirubinaemia</a:t>
            </a:r>
            <a:r>
              <a:rPr lang="en-GB" sz="2800" dirty="0"/>
              <a:t> occurs because of increased haemoglobin 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b="1" dirty="0" smtClean="0"/>
              <a:t>Sickle cell anaemia </a:t>
            </a:r>
          </a:p>
          <a:p>
            <a:endParaRPr lang="en-GB" sz="2800" b="1" dirty="0"/>
          </a:p>
          <a:p>
            <a:r>
              <a:rPr lang="en-GB" sz="2800" b="1" dirty="0" smtClean="0"/>
              <a:t>Thalasamia  </a:t>
            </a:r>
            <a:endParaRPr lang="en-GB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Sickle cell anaemia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229600" cy="4525963"/>
          </a:xfrm>
        </p:spPr>
        <p:txBody>
          <a:bodyPr/>
          <a:lstStyle/>
          <a:p>
            <a:r>
              <a:rPr lang="en-GB" sz="2400" dirty="0"/>
              <a:t>An autosomal recessive disorder that results in the formation of haemoglobin with abnormal physical and chemical properties (</a:t>
            </a:r>
            <a:r>
              <a:rPr lang="en-GB" sz="2400" dirty="0" err="1"/>
              <a:t>HbS</a:t>
            </a:r>
            <a:r>
              <a:rPr lang="en-GB" sz="2400" dirty="0" smtClean="0"/>
              <a:t>) </a:t>
            </a:r>
          </a:p>
          <a:p>
            <a:endParaRPr lang="en-GB" sz="2400" dirty="0" smtClean="0"/>
          </a:p>
          <a:p>
            <a:r>
              <a:rPr lang="en-GB" sz="2400" dirty="0"/>
              <a:t>In the </a:t>
            </a:r>
            <a:r>
              <a:rPr lang="en-GB" sz="2400" dirty="0" smtClean="0"/>
              <a:t>deoxygenated </a:t>
            </a:r>
            <a:r>
              <a:rPr lang="en-GB" sz="2400" dirty="0"/>
              <a:t>state, </a:t>
            </a:r>
            <a:r>
              <a:rPr lang="en-GB" sz="2400" dirty="0" err="1"/>
              <a:t>HbS</a:t>
            </a:r>
            <a:r>
              <a:rPr lang="en-GB" sz="2400" dirty="0"/>
              <a:t> undergoes polymerisation within the erythrocytes which become rigid, sickle shaped and unable to pass </a:t>
            </a:r>
            <a:r>
              <a:rPr lang="en-GB" sz="2400" dirty="0" smtClean="0"/>
              <a:t>through capillaries</a:t>
            </a:r>
            <a:endParaRPr lang="en-GB" sz="2400" dirty="0"/>
          </a:p>
          <a:p>
            <a:endParaRPr lang="en-GB" sz="2400" dirty="0" smtClean="0"/>
          </a:p>
          <a:p>
            <a:r>
              <a:rPr lang="en-GB" sz="2400" dirty="0"/>
              <a:t>It exists in two forms; a homozygous form </a:t>
            </a:r>
            <a:r>
              <a:rPr lang="en-GB" sz="2400" dirty="0" smtClean="0"/>
              <a:t>(</a:t>
            </a:r>
            <a:r>
              <a:rPr lang="en-GB" sz="2400" i="1" dirty="0"/>
              <a:t>sickle cell anaemia</a:t>
            </a:r>
            <a:r>
              <a:rPr lang="en-GB" sz="2400" dirty="0"/>
              <a:t>) and a heterozygous form (</a:t>
            </a:r>
            <a:r>
              <a:rPr lang="en-GB" sz="2400" i="1" dirty="0"/>
              <a:t>sickle cell trait</a:t>
            </a:r>
            <a:r>
              <a:rPr lang="en-GB" sz="2400" dirty="0"/>
              <a:t>) in which only one chromosome carries the abnormal gene. </a:t>
            </a:r>
          </a:p>
          <a:p>
            <a:endParaRPr lang="en-GB" sz="2400" dirty="0" smtClean="0"/>
          </a:p>
          <a:p>
            <a:endParaRPr lang="en-GB" sz="2400" dirty="0"/>
          </a:p>
          <a:p>
            <a:endParaRPr lang="en-GB" dirty="0"/>
          </a:p>
        </p:txBody>
      </p:sp>
      <p:pic>
        <p:nvPicPr>
          <p:cNvPr id="36866" name="Picture 2" descr="http://ts4.explicit.bing.net/th?id=H.4635683771647015&amp;pid=15.1&amp;H=160&amp;W=1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1844824"/>
            <a:ext cx="1162050" cy="1524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Sickle cell anaemia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dirty="0" smtClean="0"/>
              <a:t>Clinical features</a:t>
            </a:r>
            <a:r>
              <a:rPr lang="en-GB" sz="2400" dirty="0" smtClean="0"/>
              <a:t> </a:t>
            </a:r>
          </a:p>
          <a:p>
            <a:endParaRPr lang="en-GB" sz="2400" dirty="0" smtClean="0"/>
          </a:p>
          <a:p>
            <a:r>
              <a:rPr lang="en-GB" sz="2400" dirty="0" smtClean="0"/>
              <a:t>Symptoms usually appear in the first year of life and include: </a:t>
            </a:r>
          </a:p>
          <a:p>
            <a:pPr>
              <a:buNone/>
            </a:pPr>
            <a:endParaRPr lang="en-GB" sz="2400" dirty="0" smtClean="0"/>
          </a:p>
          <a:p>
            <a:r>
              <a:rPr lang="en-GB" sz="2400" dirty="0" smtClean="0"/>
              <a:t>Anaemia</a:t>
            </a:r>
          </a:p>
          <a:p>
            <a:endParaRPr lang="en-GB" sz="2400" dirty="0" smtClean="0"/>
          </a:p>
          <a:p>
            <a:r>
              <a:rPr lang="en-GB" sz="2400" dirty="0" smtClean="0"/>
              <a:t>Sickle crisis, infarction (fever, malaise, acute pain)</a:t>
            </a:r>
          </a:p>
          <a:p>
            <a:pPr>
              <a:buNone/>
            </a:pPr>
            <a:endParaRPr lang="en-GB" sz="2400" dirty="0" smtClean="0"/>
          </a:p>
          <a:p>
            <a:r>
              <a:rPr lang="en-GB" sz="2400" dirty="0" smtClean="0"/>
              <a:t>Chronic haemolysis  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Sickle cell anaemia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b="1" dirty="0" smtClean="0"/>
              <a:t>Diagnosis </a:t>
            </a:r>
          </a:p>
          <a:p>
            <a:endParaRPr lang="en-GB" sz="2400" dirty="0" smtClean="0"/>
          </a:p>
          <a:p>
            <a:r>
              <a:rPr lang="en-GB" sz="2400" dirty="0" smtClean="0"/>
              <a:t>Clinical features </a:t>
            </a:r>
          </a:p>
          <a:p>
            <a:endParaRPr lang="en-GB" sz="2400" dirty="0" smtClean="0"/>
          </a:p>
          <a:p>
            <a:r>
              <a:rPr lang="en-GB" sz="2400" dirty="0" smtClean="0"/>
              <a:t>Hb, reticulocytes, sickled erythrocytes </a:t>
            </a:r>
          </a:p>
          <a:p>
            <a:endParaRPr lang="en-GB" sz="2400" dirty="0"/>
          </a:p>
          <a:p>
            <a:r>
              <a:rPr lang="en-GB" sz="2400" dirty="0" smtClean="0"/>
              <a:t>Hb electrophoresis (S-band) </a:t>
            </a:r>
            <a:endParaRPr lang="en-GB" sz="2400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827584" y="3356992"/>
            <a:ext cx="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1331640" y="3356992"/>
            <a:ext cx="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Sickle cell anaemia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sz="2400" b="1" dirty="0" smtClean="0"/>
              <a:t>Dental aspect </a:t>
            </a:r>
          </a:p>
          <a:p>
            <a:pPr>
              <a:buNone/>
            </a:pPr>
            <a:endParaRPr lang="en-GB" sz="2400" b="1" dirty="0" smtClean="0"/>
          </a:p>
          <a:p>
            <a:r>
              <a:rPr lang="en-GB" sz="2400" dirty="0"/>
              <a:t>Elective oral surgical procedures should be avoided in severely anaemic patients because of increased risk of infection and impaired </a:t>
            </a:r>
            <a:r>
              <a:rPr lang="en-GB" sz="2400" dirty="0" smtClean="0"/>
              <a:t>wound healing</a:t>
            </a:r>
          </a:p>
          <a:p>
            <a:endParaRPr lang="en-GB" sz="2400" dirty="0" smtClean="0"/>
          </a:p>
          <a:p>
            <a:r>
              <a:rPr lang="en-GB" sz="2400" dirty="0" smtClean="0"/>
              <a:t>Sickle crisis can be induced by hypoxia, dehydration, infection </a:t>
            </a:r>
          </a:p>
          <a:p>
            <a:endParaRPr lang="en-GB" sz="2400" dirty="0"/>
          </a:p>
          <a:p>
            <a:r>
              <a:rPr lang="en-GB" sz="2400" dirty="0"/>
              <a:t>Post operative pain is best managed by acetaminophen and codeine. Excessive use of aspirin containing compounds should be </a:t>
            </a:r>
            <a:r>
              <a:rPr lang="en-GB" sz="2400" dirty="0" smtClean="0"/>
              <a:t>avoided</a:t>
            </a:r>
          </a:p>
          <a:p>
            <a:endParaRPr lang="en-GB" sz="2400" dirty="0"/>
          </a:p>
          <a:p>
            <a:r>
              <a:rPr lang="en-GB" sz="2400" dirty="0"/>
              <a:t>Patients who had repeated blood transfusion are at risk of blood born infections (HIV, HBV) and therefore represent a cross infection issue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Sickle cell anaemia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sz="2900" b="1" dirty="0" smtClean="0"/>
              <a:t>Oral manifestations</a:t>
            </a:r>
          </a:p>
          <a:p>
            <a:endParaRPr lang="en-GB" sz="2900" dirty="0" smtClean="0"/>
          </a:p>
          <a:p>
            <a:r>
              <a:rPr lang="en-GB" sz="2900" dirty="0" smtClean="0"/>
              <a:t>Delayed eruption and dental hypoplasia </a:t>
            </a:r>
          </a:p>
          <a:p>
            <a:endParaRPr lang="en-GB" sz="2900" dirty="0" smtClean="0"/>
          </a:p>
          <a:p>
            <a:r>
              <a:rPr lang="en-GB" sz="2900" dirty="0"/>
              <a:t>Increased bone </a:t>
            </a:r>
            <a:r>
              <a:rPr lang="en-GB" sz="2900" dirty="0" err="1"/>
              <a:t>radiolucency</a:t>
            </a:r>
            <a:r>
              <a:rPr lang="en-GB" sz="2900" dirty="0"/>
              <a:t> and formation of gross </a:t>
            </a:r>
            <a:r>
              <a:rPr lang="en-GB" sz="2900" dirty="0" err="1"/>
              <a:t>trabecular</a:t>
            </a:r>
            <a:r>
              <a:rPr lang="en-GB" sz="2900" dirty="0"/>
              <a:t> pattern due to marrow </a:t>
            </a:r>
            <a:r>
              <a:rPr lang="en-GB" sz="2900" dirty="0" smtClean="0"/>
              <a:t>hyperplasia</a:t>
            </a:r>
          </a:p>
          <a:p>
            <a:endParaRPr lang="en-GB" sz="2900" dirty="0" smtClean="0"/>
          </a:p>
          <a:p>
            <a:r>
              <a:rPr lang="en-GB" sz="2900" dirty="0"/>
              <a:t>Bone </a:t>
            </a:r>
            <a:r>
              <a:rPr lang="en-GB" sz="2900" dirty="0" err="1"/>
              <a:t>trabeculae</a:t>
            </a:r>
            <a:r>
              <a:rPr lang="en-GB" sz="2900" dirty="0"/>
              <a:t> in the alveolar bone between the roots of the teeth appear as horizontal rows, creating a step ladder appearance. </a:t>
            </a:r>
            <a:endParaRPr lang="en-GB" sz="2900" dirty="0" smtClean="0"/>
          </a:p>
          <a:p>
            <a:endParaRPr lang="en-GB" sz="2900" dirty="0" smtClean="0"/>
          </a:p>
          <a:p>
            <a:r>
              <a:rPr lang="en-GB" sz="2900" dirty="0"/>
              <a:t>Thickened skull </a:t>
            </a:r>
            <a:r>
              <a:rPr lang="en-GB" sz="2900" dirty="0" err="1"/>
              <a:t>diploe</a:t>
            </a:r>
            <a:r>
              <a:rPr lang="en-GB" sz="2900" dirty="0"/>
              <a:t> with vertical </a:t>
            </a:r>
            <a:r>
              <a:rPr lang="en-GB" sz="2900" dirty="0" err="1"/>
              <a:t>trabiculations</a:t>
            </a:r>
            <a:r>
              <a:rPr lang="en-GB" sz="2900" dirty="0"/>
              <a:t> (hair on end appearance</a:t>
            </a:r>
            <a:r>
              <a:rPr lang="en-GB" sz="2900" dirty="0" smtClean="0"/>
              <a:t>)</a:t>
            </a:r>
          </a:p>
          <a:p>
            <a:endParaRPr lang="en-GB" sz="2900" dirty="0" smtClean="0"/>
          </a:p>
          <a:p>
            <a:r>
              <a:rPr lang="en-GB" sz="2900" dirty="0"/>
              <a:t>Isolated </a:t>
            </a:r>
            <a:r>
              <a:rPr lang="en-GB" sz="2900" dirty="0" err="1"/>
              <a:t>radiopaque</a:t>
            </a:r>
            <a:r>
              <a:rPr lang="en-GB" sz="2900" dirty="0"/>
              <a:t> areas representing areas of past bony </a:t>
            </a:r>
            <a:r>
              <a:rPr lang="en-GB" sz="2900" dirty="0" smtClean="0"/>
              <a:t>infarction</a:t>
            </a:r>
          </a:p>
          <a:p>
            <a:endParaRPr lang="en-GB" sz="2900" dirty="0" smtClean="0"/>
          </a:p>
          <a:p>
            <a:r>
              <a:rPr lang="en-GB" sz="2900" dirty="0"/>
              <a:t>sickle crisis can lead to orofacial pain in the absence of odontogenic pathology. Infarcts occurring in the mental vessels can lead to mental nerve neuropathy manifesting as temporary anaesthesia or </a:t>
            </a:r>
            <a:r>
              <a:rPr lang="en-GB" sz="2900" dirty="0" err="1"/>
              <a:t>parasthesia</a:t>
            </a:r>
            <a:r>
              <a:rPr lang="en-GB" sz="2900" dirty="0"/>
              <a:t> of the lower lip</a:t>
            </a:r>
            <a:r>
              <a:rPr lang="en-GB" sz="2900" dirty="0" smtClean="0"/>
              <a:t> 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Thalasamias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Inherited </a:t>
            </a:r>
            <a:r>
              <a:rPr lang="en-GB" sz="2400" dirty="0"/>
              <a:t>disorders characterised by reduced rate of production of the alpha or beta globin chain in the haemoglobin molecule</a:t>
            </a:r>
            <a:r>
              <a:rPr lang="en-GB" sz="2400" dirty="0" smtClean="0"/>
              <a:t>.</a:t>
            </a:r>
          </a:p>
          <a:p>
            <a:endParaRPr lang="en-GB" sz="2400" dirty="0" smtClean="0"/>
          </a:p>
          <a:p>
            <a:r>
              <a:rPr lang="en-GB" sz="2400" dirty="0"/>
              <a:t>Depending on the affected chain, there are two types of thalasaemia; alpha and </a:t>
            </a:r>
            <a:r>
              <a:rPr lang="en-GB" sz="2400" dirty="0" smtClean="0"/>
              <a:t>beta</a:t>
            </a:r>
          </a:p>
          <a:p>
            <a:pPr>
              <a:buNone/>
            </a:pPr>
            <a:endParaRPr lang="en-GB" sz="2400" dirty="0" smtClean="0"/>
          </a:p>
          <a:p>
            <a:r>
              <a:rPr lang="en-GB" sz="2400" dirty="0" smtClean="0"/>
              <a:t>Beta thalasamia is the most common type and exists in two types; a homozygous form (thalasamia major) and a heterozygous form (thalasamia minor) 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Thalasamias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dirty="0" smtClean="0"/>
              <a:t>Clinical features</a:t>
            </a:r>
          </a:p>
          <a:p>
            <a:endParaRPr lang="en-GB" sz="2400" dirty="0" smtClean="0"/>
          </a:p>
          <a:p>
            <a:r>
              <a:rPr lang="en-GB" sz="2400" dirty="0" smtClean="0"/>
              <a:t>Symptoms of thalasamia are variable and depend on the severity of the disease </a:t>
            </a:r>
          </a:p>
          <a:p>
            <a:endParaRPr lang="en-GB" sz="2400" dirty="0" smtClean="0"/>
          </a:p>
          <a:p>
            <a:r>
              <a:rPr lang="en-GB" sz="2400" dirty="0" smtClean="0"/>
              <a:t>Thalasamia minor is usually asymptomatic or presents as mild anaemia </a:t>
            </a:r>
          </a:p>
          <a:p>
            <a:endParaRPr lang="en-GB" sz="2400" dirty="0" smtClean="0"/>
          </a:p>
          <a:p>
            <a:r>
              <a:rPr lang="en-GB" sz="2400" dirty="0" smtClean="0"/>
              <a:t>Thalasamia major is characterised by failure to thrive, skeletal abnormalities, iron overload</a:t>
            </a:r>
          </a:p>
          <a:p>
            <a:pPr>
              <a:buNone/>
            </a:pPr>
            <a:r>
              <a:rPr lang="en-GB" dirty="0" smtClean="0"/>
              <a:t>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Thalasamias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Diagnosis </a:t>
            </a:r>
          </a:p>
          <a:p>
            <a:endParaRPr lang="en-GB" sz="2400" dirty="0" smtClean="0"/>
          </a:p>
          <a:p>
            <a:r>
              <a:rPr lang="en-GB" sz="2400" dirty="0" smtClean="0"/>
              <a:t>Clinical features </a:t>
            </a:r>
          </a:p>
          <a:p>
            <a:endParaRPr lang="en-GB" sz="2400" dirty="0" smtClean="0"/>
          </a:p>
          <a:p>
            <a:r>
              <a:rPr lang="en-GB" sz="2400" dirty="0" smtClean="0"/>
              <a:t>Hb, microcytosis </a:t>
            </a:r>
          </a:p>
          <a:p>
            <a:endParaRPr lang="en-GB" sz="2400" dirty="0" smtClean="0"/>
          </a:p>
          <a:p>
            <a:r>
              <a:rPr lang="en-GB" sz="2400" dirty="0" smtClean="0"/>
              <a:t>Haemoglobin electrophoresis shows HbF</a:t>
            </a:r>
            <a:endParaRPr lang="en-GB" sz="2400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827584" y="3356992"/>
            <a:ext cx="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5436096" y="4149080"/>
            <a:ext cx="0" cy="5760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Thalasamias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968552"/>
          </a:xfrm>
        </p:spPr>
        <p:txBody>
          <a:bodyPr>
            <a:noAutofit/>
          </a:bodyPr>
          <a:lstStyle/>
          <a:p>
            <a:r>
              <a:rPr lang="en-GB" sz="2400" dirty="0" smtClean="0"/>
              <a:t>Dental aspect </a:t>
            </a:r>
          </a:p>
          <a:p>
            <a:endParaRPr lang="en-GB" sz="2400" dirty="0" smtClean="0"/>
          </a:p>
          <a:p>
            <a:r>
              <a:rPr lang="en-GB" sz="2400" dirty="0" smtClean="0"/>
              <a:t>Oral </a:t>
            </a:r>
            <a:r>
              <a:rPr lang="en-GB" sz="2400" dirty="0"/>
              <a:t>surgical treatment in </a:t>
            </a:r>
            <a:r>
              <a:rPr lang="en-GB" sz="2400" dirty="0" err="1"/>
              <a:t>thalassaemia</a:t>
            </a:r>
            <a:r>
              <a:rPr lang="en-GB" sz="2400" dirty="0"/>
              <a:t> patients is influenced by three major problems, anaemia; susceptibility to infection, and associated organ damage due to iron overload </a:t>
            </a:r>
            <a:endParaRPr lang="en-GB" sz="2400" dirty="0" smtClean="0"/>
          </a:p>
          <a:p>
            <a:endParaRPr lang="en-GB" sz="2400" dirty="0" smtClean="0"/>
          </a:p>
          <a:p>
            <a:r>
              <a:rPr lang="en-GB" sz="2400" dirty="0"/>
              <a:t>Routine dental procedure can be carried out safely in </a:t>
            </a:r>
            <a:r>
              <a:rPr lang="en-GB" sz="2400" dirty="0" err="1"/>
              <a:t>thalassaemia</a:t>
            </a:r>
            <a:r>
              <a:rPr lang="en-GB" sz="2400" dirty="0"/>
              <a:t> minor </a:t>
            </a:r>
            <a:r>
              <a:rPr lang="en-GB" sz="2400" dirty="0" smtClean="0"/>
              <a:t>patients</a:t>
            </a:r>
          </a:p>
          <a:p>
            <a:endParaRPr lang="en-GB" sz="2400" dirty="0" smtClean="0"/>
          </a:p>
          <a:p>
            <a:r>
              <a:rPr lang="en-GB" sz="2400" dirty="0" smtClean="0"/>
              <a:t>Elective oral surgical procedures should be avoided in severely anaemic patients because of increased risk of infection and impaired wound   healing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Anaemia/classification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Anaemia is classified according to the size and morphology of RBC into : </a:t>
            </a:r>
          </a:p>
          <a:p>
            <a:endParaRPr lang="en-GB" sz="2400" dirty="0" smtClean="0"/>
          </a:p>
          <a:p>
            <a:r>
              <a:rPr lang="en-GB" sz="2400" dirty="0" smtClean="0"/>
              <a:t>Microcytic (decreased MCV &lt; 78fl): </a:t>
            </a:r>
          </a:p>
          <a:p>
            <a:endParaRPr lang="en-GB" sz="2400" dirty="0" smtClean="0"/>
          </a:p>
          <a:p>
            <a:r>
              <a:rPr lang="en-GB" sz="2400" dirty="0" smtClean="0"/>
              <a:t>Macrocytic (increased MCV &gt; 99fl)</a:t>
            </a:r>
          </a:p>
          <a:p>
            <a:endParaRPr lang="en-GB" sz="2400" dirty="0" smtClean="0"/>
          </a:p>
          <a:p>
            <a:r>
              <a:rPr lang="en-GB" sz="2400" dirty="0" smtClean="0"/>
              <a:t>Normocytic (normal MCV 78-99fl)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Thalasamias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Anti biotic prophylaxis before surgical procedures is indicated in splenectomised patients and in patients with hypersplenism</a:t>
            </a:r>
          </a:p>
          <a:p>
            <a:endParaRPr lang="en-GB" sz="2400" dirty="0" smtClean="0"/>
          </a:p>
          <a:p>
            <a:r>
              <a:rPr lang="en-GB" sz="2400" dirty="0"/>
              <a:t>Oral surgery can be complicated by the associated organ damage (</a:t>
            </a:r>
            <a:r>
              <a:rPr lang="en-GB" sz="2400" i="1" dirty="0"/>
              <a:t>e.g. liver dysfunction, diabetes, cardiac disease, etc</a:t>
            </a:r>
            <a:r>
              <a:rPr lang="en-GB" sz="2400" dirty="0" smtClean="0"/>
              <a:t>)</a:t>
            </a:r>
          </a:p>
          <a:p>
            <a:endParaRPr lang="en-GB" sz="2400" dirty="0" smtClean="0"/>
          </a:p>
          <a:p>
            <a:r>
              <a:rPr lang="en-GB" sz="2400" dirty="0"/>
              <a:t>Patients who had repeated blood transfusion are at risk of blood born infections (HIV, HBV) and therefore represent a cross infection issue</a:t>
            </a: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Thalasamias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2400" dirty="0" smtClean="0"/>
              <a:t>Oral manifestations</a:t>
            </a:r>
          </a:p>
          <a:p>
            <a:endParaRPr lang="en-GB" sz="2400" dirty="0" smtClean="0"/>
          </a:p>
          <a:p>
            <a:r>
              <a:rPr lang="en-GB" sz="2400" dirty="0"/>
              <a:t>Teeth discoloration due to iron deposition in developing teeth </a:t>
            </a:r>
            <a:endParaRPr lang="en-GB" sz="2400" dirty="0" smtClean="0"/>
          </a:p>
          <a:p>
            <a:endParaRPr lang="en-GB" sz="2400" dirty="0" smtClean="0"/>
          </a:p>
          <a:p>
            <a:r>
              <a:rPr lang="en-GB" sz="2400" dirty="0"/>
              <a:t>Characteristic facial appearance described as “chipmunk </a:t>
            </a:r>
            <a:r>
              <a:rPr lang="en-GB" sz="2400" dirty="0" smtClean="0"/>
              <a:t>faces”</a:t>
            </a:r>
          </a:p>
          <a:p>
            <a:endParaRPr lang="en-GB" sz="2400" dirty="0" smtClean="0"/>
          </a:p>
          <a:p>
            <a:r>
              <a:rPr lang="en-GB" sz="2400" dirty="0" smtClean="0"/>
              <a:t> </a:t>
            </a:r>
            <a:r>
              <a:rPr lang="en-GB" sz="2400" dirty="0"/>
              <a:t>Malocclusion; anterior open bite, spacing, and protrusion of upper labial </a:t>
            </a:r>
            <a:r>
              <a:rPr lang="en-GB" sz="2400" dirty="0" smtClean="0"/>
              <a:t>segment</a:t>
            </a:r>
          </a:p>
          <a:p>
            <a:endParaRPr lang="en-GB" sz="2400" dirty="0" smtClean="0"/>
          </a:p>
          <a:p>
            <a:r>
              <a:rPr lang="en-GB" sz="2400" dirty="0"/>
              <a:t>Thickened skull </a:t>
            </a:r>
            <a:r>
              <a:rPr lang="en-GB" sz="2400" dirty="0" err="1"/>
              <a:t>diploe</a:t>
            </a:r>
            <a:r>
              <a:rPr lang="en-GB" sz="2400" dirty="0"/>
              <a:t> with vertical </a:t>
            </a:r>
            <a:r>
              <a:rPr lang="en-GB" sz="2400" dirty="0" err="1"/>
              <a:t>trabiculations</a:t>
            </a:r>
            <a:r>
              <a:rPr lang="en-GB" sz="2400" dirty="0"/>
              <a:t> (hair on end appearance)</a:t>
            </a:r>
            <a:endParaRPr lang="en-GB" sz="2400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Thalasamias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Increased bone </a:t>
            </a:r>
            <a:r>
              <a:rPr lang="en-GB" sz="2400" dirty="0" err="1"/>
              <a:t>radiolucency</a:t>
            </a:r>
            <a:r>
              <a:rPr lang="en-GB" sz="2400" dirty="0"/>
              <a:t> and formation of gross </a:t>
            </a:r>
            <a:r>
              <a:rPr lang="en-GB" sz="2400" dirty="0" err="1"/>
              <a:t>trabecular</a:t>
            </a:r>
            <a:r>
              <a:rPr lang="en-GB" sz="2400" dirty="0"/>
              <a:t> pattern due to marrow </a:t>
            </a:r>
            <a:r>
              <a:rPr lang="en-GB" sz="2400" dirty="0" smtClean="0"/>
              <a:t>hyperplasia</a:t>
            </a:r>
          </a:p>
          <a:p>
            <a:endParaRPr lang="en-GB" sz="2400" dirty="0"/>
          </a:p>
          <a:p>
            <a:r>
              <a:rPr lang="en-GB" sz="2400" dirty="0"/>
              <a:t>Facial nerve palsy can happen due to widening of </a:t>
            </a:r>
            <a:r>
              <a:rPr lang="en-GB" sz="2400" dirty="0" err="1"/>
              <a:t>diploe</a:t>
            </a:r>
            <a:r>
              <a:rPr lang="en-GB" sz="2400" dirty="0"/>
              <a:t> bone </a:t>
            </a:r>
            <a:endParaRPr lang="en-GB" sz="2400" dirty="0" smtClean="0"/>
          </a:p>
          <a:p>
            <a:endParaRPr lang="en-GB" sz="2400" dirty="0" smtClean="0"/>
          </a:p>
          <a:p>
            <a:r>
              <a:rPr lang="en-GB" sz="2400" dirty="0"/>
              <a:t>Pain, swelling, and impaired function of parotid gland caused by iron deposition 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/>
              <a:t>Retarded pneumatisation of the maxillary sinus </a:t>
            </a:r>
            <a:endParaRPr lang="en-GB" sz="2400" dirty="0" smtClean="0"/>
          </a:p>
          <a:p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http://ts4.mm.bing.net/th?id=H.4647439073347371&amp;pid=15.1&amp;H=120&amp;W=16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720"/>
            <a:ext cx="4608508" cy="3456384"/>
          </a:xfrm>
          <a:prstGeom prst="rect">
            <a:avLst/>
          </a:prstGeom>
          <a:noFill/>
        </p:spPr>
      </p:pic>
      <p:pic>
        <p:nvPicPr>
          <p:cNvPr id="39940" name="Picture 4" descr="http://ts2.mm.bing.net/th?id=H.5010681606310097&amp;pid=15.1&amp;H=114&amp;W=16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5" y="1844824"/>
            <a:ext cx="4851065" cy="345638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995936" y="1844824"/>
            <a:ext cx="36724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Anaemia/ causes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2600" b="1" dirty="0" smtClean="0"/>
              <a:t>Decreased RBC and Hb production </a:t>
            </a:r>
          </a:p>
          <a:p>
            <a:r>
              <a:rPr lang="en-GB" sz="2300" dirty="0"/>
              <a:t>Haematinics deficiency (</a:t>
            </a:r>
            <a:r>
              <a:rPr lang="en-GB" sz="2300" i="1" dirty="0"/>
              <a:t>e.g</a:t>
            </a:r>
            <a:r>
              <a:rPr lang="en-GB" sz="2300" dirty="0"/>
              <a:t>. </a:t>
            </a:r>
            <a:r>
              <a:rPr lang="en-GB" sz="2300" i="1" dirty="0"/>
              <a:t>Iron, B12, Folate</a:t>
            </a:r>
            <a:r>
              <a:rPr lang="en-GB" sz="2300" dirty="0"/>
              <a:t>) </a:t>
            </a:r>
          </a:p>
          <a:p>
            <a:r>
              <a:rPr lang="en-GB" sz="2300" dirty="0"/>
              <a:t> Bone marrow failure (e.g. </a:t>
            </a:r>
            <a:r>
              <a:rPr lang="en-GB" sz="2300" i="1" dirty="0"/>
              <a:t>a plastic anaemia</a:t>
            </a:r>
            <a:r>
              <a:rPr lang="en-GB" sz="2300" dirty="0"/>
              <a:t>) </a:t>
            </a:r>
          </a:p>
          <a:p>
            <a:r>
              <a:rPr lang="en-GB" sz="2300" dirty="0"/>
              <a:t> Bone marrow replacement (e.g. </a:t>
            </a:r>
            <a:r>
              <a:rPr lang="en-GB" sz="2300" i="1" dirty="0"/>
              <a:t>leukaemia, </a:t>
            </a:r>
            <a:r>
              <a:rPr lang="en-GB" sz="2300" i="1" dirty="0" smtClean="0"/>
              <a:t>lymphoma</a:t>
            </a:r>
            <a:r>
              <a:rPr lang="en-GB" sz="2300" dirty="0" smtClean="0"/>
              <a:t>) </a:t>
            </a:r>
            <a:endParaRPr lang="en-GB" sz="2300" dirty="0"/>
          </a:p>
          <a:p>
            <a:r>
              <a:rPr lang="en-GB" sz="2300" dirty="0"/>
              <a:t> Hypothyroidism</a:t>
            </a:r>
          </a:p>
          <a:p>
            <a:r>
              <a:rPr lang="en-GB" sz="2300" dirty="0"/>
              <a:t> Chronic renal failure (e.g. </a:t>
            </a:r>
            <a:r>
              <a:rPr lang="en-GB" sz="2300" i="1" dirty="0"/>
              <a:t>erythropoietin deficiency</a:t>
            </a:r>
            <a:r>
              <a:rPr lang="en-GB" sz="2300" dirty="0"/>
              <a:t>)</a:t>
            </a:r>
          </a:p>
          <a:p>
            <a:endParaRPr lang="en-GB" sz="2600" b="1" dirty="0" smtClean="0"/>
          </a:p>
          <a:p>
            <a:r>
              <a:rPr lang="en-GB" sz="2600" b="1" dirty="0" smtClean="0"/>
              <a:t>Increased destruction or excessive loss of RBC</a:t>
            </a:r>
          </a:p>
          <a:p>
            <a:r>
              <a:rPr lang="en-GB" sz="2100" dirty="0"/>
              <a:t>Acute haemorrhage</a:t>
            </a:r>
          </a:p>
          <a:p>
            <a:r>
              <a:rPr lang="en-GB" sz="2100" dirty="0"/>
              <a:t> Chronic blood loss (e.g. </a:t>
            </a:r>
            <a:r>
              <a:rPr lang="en-GB" sz="2100" i="1" dirty="0"/>
              <a:t>haemorrhoids, </a:t>
            </a:r>
            <a:r>
              <a:rPr lang="en-GB" sz="2100" i="1" dirty="0" err="1"/>
              <a:t>menorrhagia</a:t>
            </a:r>
            <a:r>
              <a:rPr lang="en-GB" sz="2100" i="1" dirty="0"/>
              <a:t>, peptic ulcer, cancer)</a:t>
            </a:r>
            <a:endParaRPr lang="en-GB" sz="2100" dirty="0"/>
          </a:p>
          <a:p>
            <a:r>
              <a:rPr lang="en-GB" sz="2100" dirty="0"/>
              <a:t> Haemolytic anaemia (e.g. </a:t>
            </a:r>
            <a:r>
              <a:rPr lang="en-GB" sz="2100" i="1" dirty="0"/>
              <a:t>congenital or acquired</a:t>
            </a:r>
            <a:r>
              <a:rPr lang="en-GB" sz="2100" dirty="0"/>
              <a:t>) </a:t>
            </a:r>
          </a:p>
          <a:p>
            <a:endParaRPr lang="en-GB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Anaemia/ clinical features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Signs and symptoms of anaemia are variable and depend on:</a:t>
            </a:r>
          </a:p>
          <a:p>
            <a:endParaRPr lang="en-GB" sz="2400" dirty="0" smtClean="0"/>
          </a:p>
          <a:p>
            <a:r>
              <a:rPr lang="en-GB" sz="2400" dirty="0" smtClean="0"/>
              <a:t>The severity of anaemia </a:t>
            </a:r>
          </a:p>
          <a:p>
            <a:endParaRPr lang="en-GB" sz="2400" dirty="0" smtClean="0"/>
          </a:p>
          <a:p>
            <a:r>
              <a:rPr lang="en-GB" sz="2400" dirty="0" smtClean="0"/>
              <a:t>Cause of anaemia </a:t>
            </a:r>
          </a:p>
          <a:p>
            <a:endParaRPr lang="en-GB" sz="2400" dirty="0" smtClean="0"/>
          </a:p>
          <a:p>
            <a:r>
              <a:rPr lang="en-GB" sz="2400" dirty="0" smtClean="0"/>
              <a:t>Rapidity with which it develops 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Anaemia/ clinical features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dirty="0" smtClean="0"/>
              <a:t>General</a:t>
            </a:r>
            <a:r>
              <a:rPr lang="en-GB" sz="2400" dirty="0" smtClean="0"/>
              <a:t>: pallor, weakness, malaise, tiredness, vertigo </a:t>
            </a:r>
          </a:p>
          <a:p>
            <a:endParaRPr lang="en-GB" sz="2400" dirty="0" smtClean="0"/>
          </a:p>
          <a:p>
            <a:r>
              <a:rPr lang="en-GB" sz="2400" b="1" dirty="0" smtClean="0"/>
              <a:t>CNS</a:t>
            </a:r>
            <a:r>
              <a:rPr lang="en-GB" sz="2400" dirty="0" smtClean="0"/>
              <a:t>: lack of concentration, decreased memory, syncope, seizures </a:t>
            </a:r>
          </a:p>
          <a:p>
            <a:endParaRPr lang="en-GB" sz="2400" dirty="0" smtClean="0"/>
          </a:p>
          <a:p>
            <a:r>
              <a:rPr lang="en-GB" sz="2400" b="1" dirty="0" smtClean="0"/>
              <a:t>CVS</a:t>
            </a:r>
            <a:r>
              <a:rPr lang="en-GB" sz="2400" dirty="0" smtClean="0"/>
              <a:t>: palpitation, dyspnoea, angina, congestive heart failure</a:t>
            </a:r>
          </a:p>
          <a:p>
            <a:endParaRPr lang="en-GB" sz="2400" dirty="0" smtClean="0"/>
          </a:p>
          <a:p>
            <a:r>
              <a:rPr lang="en-GB" sz="2400" b="1" dirty="0" smtClean="0"/>
              <a:t>GI</a:t>
            </a:r>
            <a:r>
              <a:rPr lang="en-GB" sz="2400" dirty="0" smtClean="0"/>
              <a:t>: anorexia, nausea, taste disturbance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Anaemia/ investigations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dirty="0" smtClean="0"/>
              <a:t>To assess the type, severity, and cause of anaemia </a:t>
            </a:r>
          </a:p>
          <a:p>
            <a:endParaRPr lang="en-GB" sz="2400" dirty="0"/>
          </a:p>
          <a:p>
            <a:r>
              <a:rPr lang="en-GB" sz="2400" dirty="0" smtClean="0"/>
              <a:t>Hb </a:t>
            </a:r>
          </a:p>
          <a:p>
            <a:endParaRPr lang="en-GB" sz="2400" dirty="0" smtClean="0"/>
          </a:p>
          <a:p>
            <a:r>
              <a:rPr lang="en-GB" sz="2400" dirty="0" smtClean="0"/>
              <a:t>MCV</a:t>
            </a:r>
          </a:p>
          <a:p>
            <a:endParaRPr lang="en-GB" sz="2400" dirty="0" smtClean="0"/>
          </a:p>
          <a:p>
            <a:r>
              <a:rPr lang="en-GB" sz="2400" dirty="0" smtClean="0"/>
              <a:t>RBC count </a:t>
            </a:r>
          </a:p>
          <a:p>
            <a:endParaRPr lang="en-GB" sz="2400" dirty="0" smtClean="0"/>
          </a:p>
          <a:p>
            <a:r>
              <a:rPr lang="en-GB" sz="2400" dirty="0" smtClean="0"/>
              <a:t>Haematinics </a:t>
            </a:r>
          </a:p>
          <a:p>
            <a:endParaRPr lang="en-GB" sz="2400" dirty="0" smtClean="0"/>
          </a:p>
          <a:p>
            <a:r>
              <a:rPr lang="en-GB" sz="2400" dirty="0" smtClean="0"/>
              <a:t>Disease specific investigations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Deficiency anemias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Iron deficiency </a:t>
            </a:r>
          </a:p>
          <a:p>
            <a:endParaRPr lang="en-GB" dirty="0" smtClean="0"/>
          </a:p>
          <a:p>
            <a:r>
              <a:rPr lang="en-GB" dirty="0" smtClean="0"/>
              <a:t>B12 deficiency </a:t>
            </a:r>
          </a:p>
          <a:p>
            <a:endParaRPr lang="en-GB" dirty="0" smtClean="0"/>
          </a:p>
          <a:p>
            <a:r>
              <a:rPr lang="en-GB" dirty="0" smtClean="0"/>
              <a:t>Folic acid deficiency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Iron deficiency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600" dirty="0" smtClean="0"/>
              <a:t>Is the most common cause of anaemia worldwide. </a:t>
            </a:r>
          </a:p>
          <a:p>
            <a:endParaRPr lang="en-GB" sz="2600" dirty="0" smtClean="0"/>
          </a:p>
          <a:p>
            <a:r>
              <a:rPr lang="en-GB" sz="2600" b="1" dirty="0" smtClean="0"/>
              <a:t>Causes:</a:t>
            </a:r>
          </a:p>
          <a:p>
            <a:endParaRPr lang="en-GB" sz="2600" dirty="0" smtClean="0"/>
          </a:p>
          <a:p>
            <a:r>
              <a:rPr lang="en-GB" sz="2600" dirty="0" smtClean="0"/>
              <a:t>chronic blood loss (menstruation, peptic ulcer, haemorrhoids, oesophageal varices,  GI malignancy) </a:t>
            </a:r>
          </a:p>
          <a:p>
            <a:endParaRPr lang="en-GB" sz="2600" dirty="0" smtClean="0"/>
          </a:p>
          <a:p>
            <a:r>
              <a:rPr lang="en-GB" sz="2600" dirty="0" smtClean="0"/>
              <a:t> nutritional deficiency (inadequate diet) </a:t>
            </a:r>
          </a:p>
          <a:p>
            <a:endParaRPr lang="en-GB" sz="2600" dirty="0" smtClean="0"/>
          </a:p>
          <a:p>
            <a:r>
              <a:rPr lang="en-GB" sz="2600" dirty="0" smtClean="0"/>
              <a:t>Increased demand (pregnancy, adolescence) </a:t>
            </a:r>
          </a:p>
          <a:p>
            <a:endParaRPr lang="en-GB" sz="2600" dirty="0" smtClean="0"/>
          </a:p>
          <a:p>
            <a:r>
              <a:rPr lang="en-GB" sz="2600" dirty="0" smtClean="0"/>
              <a:t>Malabsorption (gastrectomy, Crohn`s ....) 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1252</Words>
  <Application>Microsoft Office PowerPoint</Application>
  <PresentationFormat>On-screen Show (4:3)</PresentationFormat>
  <Paragraphs>273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Haematological disorders </vt:lpstr>
      <vt:lpstr>Anaemia </vt:lpstr>
      <vt:lpstr>Anaemia/classification </vt:lpstr>
      <vt:lpstr>Anaemia/ causes </vt:lpstr>
      <vt:lpstr>Anaemia/ clinical features </vt:lpstr>
      <vt:lpstr>Anaemia/ clinical features </vt:lpstr>
      <vt:lpstr>Anaemia/ investigations </vt:lpstr>
      <vt:lpstr>Deficiency anemias </vt:lpstr>
      <vt:lpstr>Iron deficiency  </vt:lpstr>
      <vt:lpstr>Iron deficiency  </vt:lpstr>
      <vt:lpstr>Iron deficiency  </vt:lpstr>
      <vt:lpstr>B12 deficiency </vt:lpstr>
      <vt:lpstr>B12 deficiency </vt:lpstr>
      <vt:lpstr>B12 deficiency </vt:lpstr>
      <vt:lpstr>Folate deficiency </vt:lpstr>
      <vt:lpstr>Folate deficiency </vt:lpstr>
      <vt:lpstr>Dental aspect </vt:lpstr>
      <vt:lpstr>Dental aspect </vt:lpstr>
      <vt:lpstr>Slide 19</vt:lpstr>
      <vt:lpstr>Haemolytic anemias </vt:lpstr>
      <vt:lpstr>Sickle cell anaemia </vt:lpstr>
      <vt:lpstr>Sickle cell anaemia </vt:lpstr>
      <vt:lpstr>Sickle cell anaemia </vt:lpstr>
      <vt:lpstr>Sickle cell anaemia </vt:lpstr>
      <vt:lpstr>Sickle cell anaemia </vt:lpstr>
      <vt:lpstr>Thalasamias </vt:lpstr>
      <vt:lpstr>Thalasamias </vt:lpstr>
      <vt:lpstr>Thalasamias </vt:lpstr>
      <vt:lpstr>Thalasamias </vt:lpstr>
      <vt:lpstr>Thalasamias </vt:lpstr>
      <vt:lpstr>Thalasamias </vt:lpstr>
      <vt:lpstr>Thalasamias </vt:lpstr>
      <vt:lpstr>Slide 33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Haematological disorders </dc:title>
  <dc:creator>user</dc:creator>
  <cp:lastModifiedBy>user</cp:lastModifiedBy>
  <cp:revision>2</cp:revision>
  <dcterms:created xsi:type="dcterms:W3CDTF">2013-05-02T07:18:29Z</dcterms:created>
  <dcterms:modified xsi:type="dcterms:W3CDTF">2013-05-02T15:18:48Z</dcterms:modified>
</cp:coreProperties>
</file>