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75" d="100"/>
          <a:sy n="75" d="100"/>
        </p:scale>
        <p:origin x="-37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FA336D1-9C84-435B-A6E9-6D0E30C3CAE5}" type="datetimeFigureOut">
              <a:rPr lang="en-US"/>
              <a:pPr>
                <a:defRPr/>
              </a:pPr>
              <a:t>11/21/2010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1FEAD02-6D63-44D7-BF26-34F792EC9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B779EB-BFF3-4ED7-9BBF-E8A1F883D06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1"/>
            <a:fld id="{5D562D1D-7235-4A8E-AAFB-80BEBC13CF1C}" type="slidenum">
              <a:rPr lang="en-US" sz="1200"/>
              <a:pPr algn="r" rtl="1"/>
              <a:t>10</a:t>
            </a:fld>
            <a:endParaRPr lang="en-US" sz="1200"/>
          </a:p>
        </p:txBody>
      </p:sp>
      <p:sp>
        <p:nvSpPr>
          <p:cNvPr id="33794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1"/>
            <a:fld id="{36D81F02-5DDC-4A28-A064-A56AA866F567}" type="slidenum">
              <a:rPr lang="en-US" sz="1200"/>
              <a:pPr algn="r" rtl="1"/>
              <a:t>11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1"/>
            <a:fld id="{FD67762E-84BD-497A-9E90-A3985A9B819A}" type="slidenum">
              <a:rPr lang="en-US" sz="1200"/>
              <a:pPr algn="r" rtl="1"/>
              <a:t>12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1"/>
            <a:fld id="{E37D930E-7E1E-4D94-9EB0-FC846296C2A9}" type="slidenum">
              <a:rPr lang="en-US" sz="1200"/>
              <a:pPr algn="r" rtl="1"/>
              <a:t>13</a:t>
            </a:fld>
            <a:endParaRPr lang="en-US" sz="1200"/>
          </a:p>
        </p:txBody>
      </p:sp>
      <p:sp>
        <p:nvSpPr>
          <p:cNvPr id="39938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1"/>
            <a:fld id="{8924EEA5-6369-4C48-8518-AAAD53DBE4FD}" type="slidenum">
              <a:rPr lang="en-US" sz="1200"/>
              <a:pPr algn="r" rtl="1"/>
              <a:t>14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1"/>
            <a:fld id="{48A1A804-5671-4784-BCB6-1DAB7B811865}" type="slidenum">
              <a:rPr lang="en-US" sz="1200"/>
              <a:pPr algn="r" rtl="1"/>
              <a:t>15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1"/>
            <a:fld id="{6114A396-E533-4E9C-8F39-DB15AF846383}" type="slidenum">
              <a:rPr lang="en-US" sz="1200"/>
              <a:pPr algn="r" rtl="1"/>
              <a:t>16</a:t>
            </a:fld>
            <a:endParaRPr lang="en-US" sz="1200"/>
          </a:p>
        </p:txBody>
      </p:sp>
      <p:sp>
        <p:nvSpPr>
          <p:cNvPr id="46082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1"/>
            <a:fld id="{4607AD1D-B4CA-465C-A1AC-2E3FFFDFE593}" type="slidenum">
              <a:rPr lang="en-US" sz="1200"/>
              <a:pPr algn="r" rtl="1"/>
              <a:t>17</a:t>
            </a:fld>
            <a:endParaRPr lang="en-US" sz="1200"/>
          </a:p>
        </p:txBody>
      </p:sp>
      <p:sp>
        <p:nvSpPr>
          <p:cNvPr id="48130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1"/>
            <a:fld id="{97983C84-1FF1-422A-A716-6EC9FCD680EF}" type="slidenum">
              <a:rPr lang="en-US" sz="1200"/>
              <a:pPr algn="r" rtl="1"/>
              <a:t>18</a:t>
            </a:fld>
            <a:endParaRPr lang="en-US" sz="1200"/>
          </a:p>
        </p:txBody>
      </p:sp>
      <p:sp>
        <p:nvSpPr>
          <p:cNvPr id="50178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1"/>
            <a:fld id="{407FF3F0-BC81-4348-9729-E2196F79A6A3}" type="slidenum">
              <a:rPr lang="en-US" sz="1200"/>
              <a:pPr algn="r" rtl="1"/>
              <a:t>19</a:t>
            </a:fld>
            <a:endParaRPr lang="en-US" sz="1200"/>
          </a:p>
        </p:txBody>
      </p:sp>
      <p:sp>
        <p:nvSpPr>
          <p:cNvPr id="52226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1"/>
            <a:fld id="{9A4FB23A-4166-436F-BD10-BA70ACEDAA8F}" type="slidenum">
              <a:rPr lang="en-US" sz="1200"/>
              <a:pPr algn="r" rtl="1"/>
              <a:t>2</a:t>
            </a:fld>
            <a:endParaRPr lang="en-US" sz="1200"/>
          </a:p>
        </p:txBody>
      </p:sp>
      <p:sp>
        <p:nvSpPr>
          <p:cNvPr id="17410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1"/>
            <a:fld id="{E661977E-631D-43DB-9AAA-D40548EA9E5B}" type="slidenum">
              <a:rPr lang="en-US" sz="1200"/>
              <a:pPr algn="r" rtl="1"/>
              <a:t>20</a:t>
            </a:fld>
            <a:endParaRPr lang="en-US" sz="1200"/>
          </a:p>
        </p:txBody>
      </p:sp>
      <p:sp>
        <p:nvSpPr>
          <p:cNvPr id="54274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1"/>
            <a:fld id="{26385486-824B-40E7-BA1D-EED8A2763FC3}" type="slidenum">
              <a:rPr lang="en-US" sz="1200"/>
              <a:pPr algn="r" rtl="1"/>
              <a:t>21</a:t>
            </a:fld>
            <a:endParaRPr lang="en-US" sz="1200"/>
          </a:p>
        </p:txBody>
      </p:sp>
      <p:sp>
        <p:nvSpPr>
          <p:cNvPr id="56322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1"/>
            <a:fld id="{9510A766-538C-462A-BAAC-747A0DFFF35E}" type="slidenum">
              <a:rPr lang="en-US" sz="1200"/>
              <a:pPr algn="r" rtl="1"/>
              <a:t>22</a:t>
            </a:fld>
            <a:endParaRPr lang="en-US" sz="1200"/>
          </a:p>
        </p:txBody>
      </p:sp>
      <p:sp>
        <p:nvSpPr>
          <p:cNvPr id="58370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1"/>
            <a:fld id="{5915DA3D-B61C-4A21-8CA2-FC094ED6EBE1}" type="slidenum">
              <a:rPr lang="en-US" sz="1200"/>
              <a:pPr algn="r" rtl="1"/>
              <a:t>23</a:t>
            </a:fld>
            <a:endParaRPr lang="en-US" sz="1200"/>
          </a:p>
        </p:txBody>
      </p:sp>
      <p:sp>
        <p:nvSpPr>
          <p:cNvPr id="60418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1"/>
            <a:fld id="{29672CD8-8BB8-4516-8839-29AC68B76812}" type="slidenum">
              <a:rPr lang="en-US" sz="1200"/>
              <a:pPr algn="r" rtl="1"/>
              <a:t>24</a:t>
            </a:fld>
            <a:endParaRPr lang="en-US" sz="1200"/>
          </a:p>
        </p:txBody>
      </p:sp>
      <p:sp>
        <p:nvSpPr>
          <p:cNvPr id="62466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1"/>
            <a:fld id="{F747409A-7142-4FF9-B08B-9E193EA97345}" type="slidenum">
              <a:rPr lang="en-US" sz="1200"/>
              <a:pPr algn="r" rtl="1"/>
              <a:t>25</a:t>
            </a:fld>
            <a:endParaRPr lang="en-US" sz="1200"/>
          </a:p>
        </p:txBody>
      </p:sp>
      <p:sp>
        <p:nvSpPr>
          <p:cNvPr id="64514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1"/>
            <a:fld id="{5994EF45-A6F9-4E49-8942-3267CCD6D1EB}" type="slidenum">
              <a:rPr lang="en-US" sz="1200"/>
              <a:pPr algn="r" rtl="1"/>
              <a:t>3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1"/>
            <a:fld id="{90A21E37-57BF-4F7B-9CFE-8864C40F5183}" type="slidenum">
              <a:rPr lang="en-US" sz="1200"/>
              <a:pPr algn="r" rtl="1"/>
              <a:t>4</a:t>
            </a:fld>
            <a:endParaRPr lang="en-US" sz="1200"/>
          </a:p>
        </p:txBody>
      </p:sp>
      <p:sp>
        <p:nvSpPr>
          <p:cNvPr id="21506" name="Rectangle 18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 w="9525">
            <a:noFill/>
          </a:ln>
        </p:spPr>
      </p:sp>
      <p:sp>
        <p:nvSpPr>
          <p:cNvPr id="21507" name="Rectangle 1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1508" name="Rectangle 30"/>
          <p:cNvSpPr>
            <a:spLocks noChangeArrowheads="1"/>
          </p:cNvSpPr>
          <p:nvPr/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en-US"/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F5BE47A6-B1DC-499A-A7FA-0599B3799972}" type="slidenum">
              <a:rPr lang="en-US" sz="1200"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en-US"/>
          </a:p>
        </p:txBody>
      </p:sp>
      <p:sp>
        <p:nvSpPr>
          <p:cNvPr id="21511" name="Rectangle 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1"/>
            <a:fld id="{A47C8664-15D4-4CDF-830F-14D9BE1F4E4F}" type="slidenum">
              <a:rPr lang="en-US" sz="1200"/>
              <a:pPr algn="r" rtl="1"/>
              <a:t>5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1"/>
            <a:fld id="{0A5BD195-1A56-44E1-B229-B19A03DE27D7}" type="slidenum">
              <a:rPr lang="en-US" sz="1200"/>
              <a:pPr algn="r" rtl="1"/>
              <a:t>6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1"/>
            <a:fld id="{F12B2AC3-FF02-47F7-9952-A3862FDBBAC9}" type="slidenum">
              <a:rPr lang="en-US" sz="1200"/>
              <a:pPr algn="r" rtl="1"/>
              <a:t>7</a:t>
            </a:fld>
            <a:endParaRPr lang="en-US" sz="1200"/>
          </a:p>
        </p:txBody>
      </p:sp>
      <p:sp>
        <p:nvSpPr>
          <p:cNvPr id="27650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1"/>
            <a:fld id="{817A7755-4859-4C89-BA71-434E7DF65E4D}" type="slidenum">
              <a:rPr lang="en-US" sz="1200"/>
              <a:pPr algn="r" rtl="1"/>
              <a:t>8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1"/>
            <a:fld id="{ED7A4390-6327-48B2-9F31-DA43B55EAAFE}" type="slidenum">
              <a:rPr lang="en-US" sz="1200"/>
              <a:pPr algn="r" rtl="1"/>
              <a:t>9</a:t>
            </a:fld>
            <a:endParaRPr lang="en-US" sz="1200"/>
          </a:p>
        </p:txBody>
      </p:sp>
      <p:sp>
        <p:nvSpPr>
          <p:cNvPr id="31746" name="Rectangle 6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 w="9525">
            <a:noFill/>
          </a:ln>
        </p:spPr>
      </p:sp>
      <p:sp>
        <p:nvSpPr>
          <p:cNvPr id="31747" name="Rectangle 16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1748" name="Rectangle 9"/>
          <p:cNvSpPr>
            <a:spLocks noChangeArrowheads="1"/>
          </p:cNvSpPr>
          <p:nvPr/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Rectangle 18"/>
          <p:cNvSpPr>
            <a:spLocks noChangeArrowheads="1"/>
          </p:cNvSpPr>
          <p:nvPr/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en-US"/>
          </a:p>
        </p:txBody>
      </p:sp>
      <p:sp>
        <p:nvSpPr>
          <p:cNvPr id="31750" name="Rectangle 31"/>
          <p:cNvSpPr>
            <a:spLocks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6522870-1215-4653-ADF9-EEE4A09673A2}" type="slidenum">
              <a:rPr lang="en-US" sz="1200"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en-US"/>
          </a:p>
        </p:txBody>
      </p:sp>
      <p:sp>
        <p:nvSpPr>
          <p:cNvPr id="31751" name="Rectangle 23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B1816-1F46-4A14-835F-8A1C826D8D2E}" type="datetimeFigureOut">
              <a:rPr lang="en-US"/>
              <a:pPr>
                <a:defRPr/>
              </a:pPr>
              <a:t>11/21/2010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87A2D-4B30-4C43-A848-5FBEE7ADA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1B275-C065-4B5E-AFD7-2A25472458E4}" type="datetimeFigureOut">
              <a:rPr lang="en-US"/>
              <a:pPr>
                <a:defRPr/>
              </a:pPr>
              <a:t>11/21/2010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C8DE1-132F-4B13-8F13-5A9421934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5595E-0902-40C6-AAD3-91AC4D679253}" type="datetimeFigureOut">
              <a:rPr lang="en-US"/>
              <a:pPr>
                <a:defRPr/>
              </a:pPr>
              <a:t>11/21/2010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A0097-1E61-4E64-9ADF-C235252A1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33A51-D649-4879-B51F-441ABD8AD9F3}" type="datetimeFigureOut">
              <a:rPr lang="en-US"/>
              <a:pPr>
                <a:defRPr/>
              </a:pPr>
              <a:t>11/21/2010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6BB1C-5A7E-4157-A244-D4D35D030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31F55-33FC-4DB0-AA31-2B3E37E9EA41}" type="datetimeFigureOut">
              <a:rPr lang="en-US"/>
              <a:pPr>
                <a:defRPr/>
              </a:pPr>
              <a:t>11/21/2010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0CD70-1EC8-49A8-84C6-5A78F12C5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8A971-C687-4D72-AF2E-4D73FB756F89}" type="datetimeFigureOut">
              <a:rPr lang="en-US"/>
              <a:pPr>
                <a:defRPr/>
              </a:pPr>
              <a:t>11/21/2010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F2E1D-53B4-400F-83E9-53D11B476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F4E01-3832-42BF-9EFF-FE470DF1EE1E}" type="datetimeFigureOut">
              <a:rPr lang="en-US"/>
              <a:pPr>
                <a:defRPr/>
              </a:pPr>
              <a:t>11/21/2010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D7F16-417B-44A0-9C4A-2D41950AD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C631D-F946-4CD8-A346-CDD2E1F22201}" type="datetimeFigureOut">
              <a:rPr lang="en-US"/>
              <a:pPr>
                <a:defRPr/>
              </a:pPr>
              <a:t>11/21/2010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30A6E-FA70-425A-B73C-A25ACD302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ACF0A-513F-4768-B8B5-27C8528C52B1}" type="datetimeFigureOut">
              <a:rPr lang="en-US"/>
              <a:pPr>
                <a:defRPr/>
              </a:pPr>
              <a:t>11/21/2010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D53FE-D176-4075-983D-83815C976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01FD2-8CA5-49B2-BF21-0CBF4DEC6ED5}" type="datetimeFigureOut">
              <a:rPr lang="en-US"/>
              <a:pPr>
                <a:defRPr/>
              </a:pPr>
              <a:t>11/21/2010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2C735-60C2-4566-B980-B7E1E15C2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3C425-5DA6-4D1C-8FD9-DF12C7A23763}" type="datetimeFigureOut">
              <a:rPr lang="en-US"/>
              <a:pPr>
                <a:defRPr/>
              </a:pPr>
              <a:t>11/21/2010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37BEA-8BF3-4AE5-A19A-9B0E4071A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652FA8-FCD8-4476-B19E-82C70B6DE10F}" type="datetimeFigureOut">
              <a:rPr lang="en-US"/>
              <a:pPr>
                <a:defRPr/>
              </a:pPr>
              <a:t>11/21/2010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F667CD-C6BE-470E-98CD-2B5776494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4" r:id="rId2"/>
    <p:sldLayoutId id="2147483733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4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images.google.com/imgres?imgurl=http://www.carsondental.com/admin/uploads/tubliseal_medium.jpg&amp;imgrefurl=http://www.carsondental.com/manufacturers/m-kerr-dental-products-products.php&amp;usg=__QlfdHRwVLHrKKEfZVY50HIT4evA=&amp;h=300&amp;w=300&amp;sz=47&amp;hl=en&amp;start=1&amp;tbnid=gSrlxEvSjK-ikM:&amp;tbnh=116&amp;tbnw=116&amp;prev=/images?q=tubliseal&amp;gbv=2&amp;hl=en&amp;sa=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sybronendo.com/pix/SybronEndo/Products/SealApex/Sealapex-1000x1000.jpg&amp;imgrefurl=http://www.sybronendo.com/index/sybronendo-fill-sealapex-xpress-02&amp;usg=__R0xd0AnHl0By_DIckQIs2qVuJ04=&amp;h=1000&amp;w=1000&amp;sz=381&amp;hl=en&amp;start=2&amp;tbnid=OFG_kw92Ak-L-M:&amp;tbnh=149&amp;tbnw=149&amp;prev=/images?q=sealapex&amp;gbv=2&amp;hl=en&amp;sa=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dentsply-india.com/images/uk%20images/ahplus.jpg&amp;imgrefurl=http://www.dentsply-india.com/product/endo3.htm&amp;usg=__A_uFld-9EjIzLklilgwJJYtw8Jk=&amp;h=203&amp;w=181&amp;sz=7&amp;hl=en&amp;start=1&amp;tbnid=QjauoYdUSJIiUM:&amp;tbnh=105&amp;tbnw=94&amp;prev=/images?q=ah+plus&amp;gbv=2&amp;hl=en&amp;sa=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lworldendo.com/eng/images/activgp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dentalproductshopper.com/files/product/images/guttaflow_src_1.jpg&amp;imgrefurl=http://www.dentalproductshopper.com/guttaflow&amp;usg=__wDuk5TQ9sbu8343-rD6_YBNVqco=&amp;h=400&amp;w=400&amp;sz=95&amp;hl=en&amp;start=3&amp;tbnid=ull6xdSwlqWDiM:&amp;tbnh=124&amp;tbnw=124&amp;prev=/images?q=guttaflow&amp;gbv=2&amp;hl=en&amp;sa=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direct.co.uk/images/root_canal_treatment_2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endoexperience.com/images/MTA.jpg&amp;imgrefurl=http://www.endoexperience.com/pro_misc.html&amp;usg=__c6gofhxNtUuore0tLuMIj4ZwQPs=&amp;h=138&amp;w=184&amp;sz=8&amp;hl=en&amp;start=3&amp;tbnid=IhNn07qL4Zcf3M:&amp;tbnh=77&amp;tbnw=102&amp;prev=/images?q=Mineral+trioxide+aggregate&amp;gbv=2&amp;hl=en&amp;sa=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nca.com/images/gutta_cone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nca.com/images/gutta_cone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838200"/>
            <a:ext cx="7772400" cy="4800600"/>
          </a:xfrm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en-US" sz="60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Endodontic Materials:</a:t>
            </a:r>
            <a:br>
              <a:rPr lang="en-US" sz="60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</a:br>
            <a:r>
              <a:rPr lang="en-US" sz="60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/>
            </a:r>
            <a:br>
              <a:rPr lang="en-US" sz="60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</a:br>
            <a:r>
              <a:rPr lang="en-US" sz="49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Root canal obturation materials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lIns="91440" rIns="91440" bIns="45720" anchor="ctr"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Sealers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Sealers are used in association with Gutta percha. </a:t>
            </a:r>
          </a:p>
          <a:p>
            <a:pPr>
              <a:defRPr/>
            </a:pPr>
            <a:r>
              <a:rPr lang="en-US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Functions of sealer</a:t>
            </a:r>
          </a:p>
          <a:p>
            <a:pPr lvl="1">
              <a:defRPr/>
            </a:pPr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Cementing (luting, binding) the core material (gutta percha) into the canal.</a:t>
            </a:r>
          </a:p>
          <a:p>
            <a:pPr lvl="1">
              <a:defRPr/>
            </a:pPr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Filling the discrepancies between the canal walls and core material</a:t>
            </a:r>
          </a:p>
          <a:p>
            <a:pPr lvl="1">
              <a:defRPr/>
            </a:pPr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Acting as a lubricant to enhance the positioning of the core filling material</a:t>
            </a:r>
          </a:p>
          <a:p>
            <a:pPr lvl="1">
              <a:defRPr/>
            </a:pPr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Acting as a bactericidal agent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lIns="91440" rIns="91440" bIns="45720" anchor="ctr"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Root canal sealers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Most sealers are toxic when freshly mixed</a:t>
            </a:r>
          </a:p>
          <a:p>
            <a:pPr>
              <a:lnSpc>
                <a:spcPct val="90000"/>
              </a:lnSpc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Toxicity substantially reduced when set</a:t>
            </a:r>
          </a:p>
          <a:p>
            <a:pPr>
              <a:lnSpc>
                <a:spcPct val="90000"/>
              </a:lnSpc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Most sealers are absorbable to some extent when exposed to tissue fluid</a:t>
            </a:r>
          </a:p>
          <a:p>
            <a:pPr>
              <a:lnSpc>
                <a:spcPct val="90000"/>
              </a:lnSpc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Ideally sealer should flow backwards out of the canal</a:t>
            </a:r>
          </a:p>
          <a:p>
            <a:pPr lvl="1">
              <a:lnSpc>
                <a:spcPct val="90000"/>
              </a:lnSpc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However, no evidence that apical extrusion reduces success rate providing preparation and obturation are meticulous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lIns="91440" rIns="91440" bIns="45720" anchor="ctr"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Zinc-oxide eugenol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>
              <a:defRPr/>
            </a:pPr>
            <a:r>
              <a:rPr lang="en-US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Grossmans, Tubliseal</a:t>
            </a:r>
          </a:p>
          <a:p>
            <a:pPr>
              <a:defRPr/>
            </a:pPr>
            <a:r>
              <a:rPr lang="en-US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Antibacterial</a:t>
            </a:r>
          </a:p>
          <a:p>
            <a:pPr>
              <a:defRPr/>
            </a:pPr>
            <a:r>
              <a:rPr lang="en-US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Radio-opaque</a:t>
            </a:r>
          </a:p>
          <a:p>
            <a:pPr>
              <a:defRPr/>
            </a:pPr>
            <a:r>
              <a:rPr lang="en-US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Slightly toxic when freshly mixed.</a:t>
            </a:r>
          </a:p>
          <a:p>
            <a:pPr>
              <a:defRPr/>
            </a:pPr>
            <a:r>
              <a:rPr lang="en-US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Good flow and working time</a:t>
            </a:r>
          </a:p>
          <a:p>
            <a:pPr>
              <a:defRPr/>
            </a:pPr>
            <a:r>
              <a:rPr lang="en-US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Does not adhere</a:t>
            </a:r>
          </a:p>
          <a:p>
            <a:pPr>
              <a:defRPr/>
            </a:pPr>
            <a:r>
              <a:rPr lang="en-US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soluble</a:t>
            </a:r>
          </a:p>
        </p:txBody>
      </p:sp>
      <p:pic>
        <p:nvPicPr>
          <p:cNvPr id="36867" name="Picture 4" descr="Image4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003800" y="2451100"/>
            <a:ext cx="3529013" cy="2235200"/>
          </a:xfrm>
        </p:spPr>
      </p:pic>
      <p:pic>
        <p:nvPicPr>
          <p:cNvPr id="36868" name="Picture 22" descr="http://t1.gstatic.com/images?q=tbn:gSrlxEvSjK-ikM:http://www.carsondental.com/admin/uploads/tubliseal_medium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4776788"/>
            <a:ext cx="19288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lIns="91440" rIns="91440" bIns="45720" anchor="ctr"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Calcium hydroxide based sealers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Sealapex, Apexit</a:t>
            </a:r>
          </a:p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Radio-opaque</a:t>
            </a:r>
          </a:p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Soluble</a:t>
            </a:r>
          </a:p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Biocompatible</a:t>
            </a:r>
          </a:p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Antimicrobial</a:t>
            </a:r>
          </a:p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Does not adhere</a:t>
            </a:r>
          </a:p>
        </p:txBody>
      </p:sp>
      <p:pic>
        <p:nvPicPr>
          <p:cNvPr id="38915" name="Picture 24" descr="http://t3.gstatic.com/images?q=tbn:OFG_kw92Ak-L-M:http://www.sybronendo.com/pix/SybronEndo/Products/SealApex/Sealapex-1000x1000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142875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lIns="91440" rIns="91440" bIns="45720" anchor="ctr"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Resin based sealers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AH26, AH Plus, Endorez, Epiphany, RealSeal.</a:t>
            </a:r>
          </a:p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Adhesive</a:t>
            </a:r>
          </a:p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Antibacterial</a:t>
            </a:r>
          </a:p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Toxic when freshly mixed</a:t>
            </a:r>
          </a:p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Show setting shrinkage when set</a:t>
            </a:r>
          </a:p>
        </p:txBody>
      </p:sp>
      <p:pic>
        <p:nvPicPr>
          <p:cNvPr id="40963" name="Picture 26" descr="http://t2.gstatic.com/images?q=tbn:QjauoYdUSJIiUM:http://www.dentsply-india.com/images/uk%2520images/ahplus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2924175"/>
            <a:ext cx="19986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lIns="91440" rIns="91440" bIns="45720" anchor="ctr"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Glass-ionomer based sealers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Ketac Endo and ActiV GP sealer.</a:t>
            </a:r>
          </a:p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Mildly antibacterial</a:t>
            </a:r>
          </a:p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Adheres to dentine</a:t>
            </a:r>
          </a:p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Slightly soluble</a:t>
            </a:r>
          </a:p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Unset GIC is cytotoxic but when set this reduces with time</a:t>
            </a:r>
          </a:p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Very difficult to be removed</a:t>
            </a:r>
          </a:p>
        </p:txBody>
      </p:sp>
      <p:pic>
        <p:nvPicPr>
          <p:cNvPr id="43011" name="Picture 28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1643063"/>
            <a:ext cx="2214562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lIns="91440" rIns="91440" bIns="45720" anchor="ctr"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Silicone based sealers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636838"/>
            <a:ext cx="8229600" cy="3097212"/>
          </a:xfrm>
        </p:spPr>
        <p:txBody>
          <a:bodyPr/>
          <a:lstStyle/>
          <a:p>
            <a:pPr>
              <a:defRPr/>
            </a:pPr>
            <a:r>
              <a:rPr lang="en-US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Roekoseal sealer.</a:t>
            </a:r>
          </a:p>
          <a:p>
            <a:pPr>
              <a:defRPr/>
            </a:pPr>
            <a:r>
              <a:rPr lang="en-US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Slightly expands when set. </a:t>
            </a:r>
          </a:p>
          <a:p>
            <a:pPr>
              <a:defRPr/>
            </a:pPr>
            <a:r>
              <a:rPr lang="en-US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Addition type silicone.</a:t>
            </a:r>
          </a:p>
          <a:p>
            <a:pPr>
              <a:defRPr/>
            </a:pPr>
            <a:r>
              <a:rPr lang="en-US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GuttaFlow is Roekoseal sealer with added gutta percha particles.</a:t>
            </a:r>
          </a:p>
          <a:p>
            <a:pPr>
              <a:defRPr/>
            </a:pPr>
            <a:r>
              <a:rPr lang="en-US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Does not adhere to root canal.</a:t>
            </a:r>
          </a:p>
        </p:txBody>
      </p:sp>
      <p:pic>
        <p:nvPicPr>
          <p:cNvPr id="45059" name="Picture 30" descr="http://t2.gstatic.com/images?q=tbn:ull6xdSwlqWDiM:http://www.dentalproductshopper.com/files/product/images/guttaflow_src_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1428750"/>
            <a:ext cx="207168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lIns="91440" rIns="91440" bIns="45720" anchor="ctr"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New root canal filling materials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Resilon: resin-based cones. Similar in appearance and handling to gutta percha cones. Used with any resin-based sealer.</a:t>
            </a:r>
          </a:p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Endorez cones: resin-coated gutta percha. Used with endorez sealer or any other resin-based sealer.</a:t>
            </a:r>
          </a:p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ActiV GP: glass ionomer coated gutta percha. Used with glass ionomer based sealers.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lIns="91440" rIns="91440" bIns="45720" anchor="ctr"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Retrograde root filling materials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Ideal properties</a:t>
            </a:r>
          </a:p>
          <a:p>
            <a:pPr lvl="1">
              <a:lnSpc>
                <a:spcPct val="90000"/>
              </a:lnSpc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Seals apex</a:t>
            </a:r>
          </a:p>
          <a:p>
            <a:pPr lvl="1">
              <a:lnSpc>
                <a:spcPct val="90000"/>
              </a:lnSpc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Biocompatible</a:t>
            </a:r>
          </a:p>
          <a:p>
            <a:pPr lvl="1">
              <a:lnSpc>
                <a:spcPct val="90000"/>
              </a:lnSpc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Ease of handling</a:t>
            </a:r>
          </a:p>
          <a:p>
            <a:pPr lvl="1">
              <a:lnSpc>
                <a:spcPct val="90000"/>
              </a:lnSpc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Moisture and blood tolerant</a:t>
            </a:r>
          </a:p>
          <a:p>
            <a:pPr lvl="1">
              <a:lnSpc>
                <a:spcPct val="90000"/>
              </a:lnSpc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Low solubility</a:t>
            </a:r>
          </a:p>
          <a:p>
            <a:pPr lvl="1">
              <a:lnSpc>
                <a:spcPct val="90000"/>
              </a:lnSpc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Radio-opaque</a:t>
            </a:r>
          </a:p>
          <a:p>
            <a:pPr lvl="1">
              <a:lnSpc>
                <a:spcPct val="90000"/>
              </a:lnSpc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Good tissue response</a:t>
            </a:r>
          </a:p>
          <a:p>
            <a:pPr lvl="1">
              <a:lnSpc>
                <a:spcPct val="90000"/>
              </a:lnSpc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Bonds to dentine</a:t>
            </a:r>
          </a:p>
        </p:txBody>
      </p:sp>
      <p:pic>
        <p:nvPicPr>
          <p:cNvPr id="49155" name="Picture 7" descr="http://www.potomac-dentists.com/uploads/Apicoectom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1500188"/>
            <a:ext cx="2071687" cy="509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lIns="91440" rIns="91440" bIns="45720" anchor="ctr"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Amalgam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Corrosion</a:t>
            </a:r>
          </a:p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Apical inflammation</a:t>
            </a:r>
          </a:p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Poor sealing ability</a:t>
            </a:r>
          </a:p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Mercury toxicity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lIns="91440" rIns="91440" bIns="45720" anchor="ctr"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Obturating materials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After cleaning and shaping of canals, they are filled.</a:t>
            </a:r>
          </a:p>
          <a:p>
            <a:pPr>
              <a:lnSpc>
                <a:spcPct val="90000"/>
              </a:lnSpc>
              <a:defRPr/>
            </a:pPr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Ideal properties of root canal filling materials: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Antimicrobial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Biocompatible.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Good flow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Adhesive in nature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Dimensionally stable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Not affected by moisture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Radio-opaque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Good handling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Easily removed, post prep or retreat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Does not stain dentine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Cheap</a:t>
            </a:r>
          </a:p>
        </p:txBody>
      </p:sp>
      <p:pic>
        <p:nvPicPr>
          <p:cNvPr id="16387" name="Picture 2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3071813"/>
            <a:ext cx="34512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lIns="91440" rIns="91440" bIns="45720" anchor="ctr"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IRM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Modified zinc oxide-eugenol</a:t>
            </a:r>
          </a:p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Seals better than amalgam</a:t>
            </a:r>
          </a:p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Need high powder to liquid ratio to decrease toxicity and solubility</a:t>
            </a:r>
          </a:p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Short working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lIns="91440" rIns="91440" bIns="45720" anchor="ctr"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Super EBA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Modified zinc oxide-eugenol</a:t>
            </a:r>
          </a:p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High compressive and tensile strength</a:t>
            </a:r>
          </a:p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Neutral pH</a:t>
            </a:r>
          </a:p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Low solubility</a:t>
            </a:r>
          </a:p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Not affected by blood</a:t>
            </a:r>
          </a:p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Good tissue 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lIns="91440" rIns="91440" bIns="45720" anchor="ctr"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Composite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Problems with moisture control</a:t>
            </a:r>
          </a:p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Some good results in sealing ability but further work required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lIns="91440" rIns="91440" bIns="45720" anchor="ctr"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Glass Ionomer Cements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Bonds to tooth substance</a:t>
            </a:r>
          </a:p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Biocompatibilty (Toxicity reduces when set)</a:t>
            </a:r>
          </a:p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Some antibacterial properties</a:t>
            </a:r>
          </a:p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Seal superior to amalgam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lIns="91440" rIns="91440" bIns="45720" anchor="ctr"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New materials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Diaket (Tricalcium phosphate paste)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Polyvinyl resin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Good tissue response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?cementum forming</a:t>
            </a:r>
          </a:p>
          <a:p>
            <a:pPr>
              <a:lnSpc>
                <a:spcPct val="80000"/>
              </a:lnSpc>
              <a:defRPr/>
            </a:pPr>
            <a:r>
              <a:rPr lang="en-US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Mineral Trioxide aggregates (MTA)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Seals better than amalgam or super EPA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Not adversly affected by blood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Marginal adaptation better than amalgam, IRM or super EBA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?cytotoxicity</a:t>
            </a:r>
          </a:p>
          <a:p>
            <a:pPr>
              <a:lnSpc>
                <a:spcPct val="80000"/>
              </a:lnSpc>
              <a:defRPr/>
            </a:pPr>
            <a:r>
              <a:rPr lang="en-US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Laser</a:t>
            </a:r>
          </a:p>
          <a:p>
            <a:pPr>
              <a:lnSpc>
                <a:spcPct val="80000"/>
              </a:lnSpc>
              <a:defRPr/>
            </a:pPr>
            <a:r>
              <a:rPr lang="en-US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Hydroxyapatite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lIns="91440" rIns="91440" bIns="45720" anchor="ctr"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MTA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Mineral trioxide aggregate:</a:t>
            </a:r>
          </a:p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Pulp capping</a:t>
            </a:r>
          </a:p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Pulpotomy and partial 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Pulpotomy.</a:t>
            </a:r>
          </a:p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Perforation repair </a:t>
            </a:r>
          </a:p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Internal and external resorption.</a:t>
            </a:r>
          </a:p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Nonsurgical apical closure</a:t>
            </a:r>
          </a:p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Surgical root end filling</a:t>
            </a:r>
          </a:p>
        </p:txBody>
      </p:sp>
      <p:pic>
        <p:nvPicPr>
          <p:cNvPr id="63491" name="Picture 32" descr="http://t3.gstatic.com/images?q=tbn:IhNn07qL4Zcf3M:http://www.endoexperience.com/images/MT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2714625"/>
            <a:ext cx="30289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lIns="91440" rIns="91440" bIns="45720" anchor="ctr"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Gutta Percha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935163"/>
            <a:ext cx="7859713" cy="4389437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 2" pitchFamily="18" charset="2"/>
              <a:buNone/>
            </a:pPr>
            <a:r>
              <a:rPr lang="en-GB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Gutta percha </a:t>
            </a:r>
            <a:r>
              <a:rPr lang="en-GB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“</a:t>
            </a:r>
            <a:r>
              <a:rPr lang="en-GB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Isoprene</a:t>
            </a:r>
            <a:r>
              <a:rPr lang="en-GB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”</a:t>
            </a:r>
            <a:r>
              <a:rPr lang="en-GB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(C</a:t>
            </a:r>
            <a:r>
              <a:rPr lang="en-GB" baseline="-25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  <a:r>
              <a:rPr lang="en-GB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GB" baseline="-25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r>
              <a:rPr lang="en-GB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is one of the oldest and most common root filling material in use today. </a:t>
            </a:r>
          </a:p>
          <a:p>
            <a:pPr algn="just">
              <a:lnSpc>
                <a:spcPct val="90000"/>
              </a:lnSpc>
              <a:buFont typeface="Wingdings 2" pitchFamily="18" charset="2"/>
              <a:buNone/>
            </a:pPr>
            <a:r>
              <a:rPr lang="en-GB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natural latex (rubber) produced from a genus of tropical trees</a:t>
            </a:r>
          </a:p>
          <a:p>
            <a:pPr algn="just">
              <a:lnSpc>
                <a:spcPct val="90000"/>
              </a:lnSpc>
              <a:buFont typeface="Wingdings 2" pitchFamily="18" charset="2"/>
              <a:buNone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Polymers of isoprene: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Cis-natural rubber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Trans-gutta percha.</a:t>
            </a:r>
          </a:p>
        </p:txBody>
      </p:sp>
      <p:pic>
        <p:nvPicPr>
          <p:cNvPr id="1843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3716338"/>
            <a:ext cx="1930400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066800"/>
            <a:ext cx="7931150" cy="4389438"/>
          </a:xfrm>
        </p:spPr>
        <p:txBody>
          <a:bodyPr/>
          <a:lstStyle/>
          <a:p>
            <a:pPr algn="just">
              <a:buFont typeface="Wingdings 2" pitchFamily="18" charset="2"/>
              <a:buNone/>
              <a:defRPr/>
            </a:pPr>
            <a:r>
              <a:rPr lang="en-GB" sz="31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Gutta percha points used in clinic consists of:</a:t>
            </a:r>
            <a:endParaRPr lang="en-US" sz="31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Gutta percha 20%</a:t>
            </a:r>
          </a:p>
          <a:p>
            <a:pPr>
              <a:defRPr/>
            </a:pPr>
            <a:r>
              <a:rPr lang="en-US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Zinc oxide 60-75%</a:t>
            </a:r>
          </a:p>
          <a:p>
            <a:pPr>
              <a:defRPr/>
            </a:pPr>
            <a:r>
              <a:rPr lang="en-US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Metal sulphides, waxes, resin, opacifiers</a:t>
            </a:r>
          </a:p>
          <a:p>
            <a:pPr>
              <a:buFont typeface="Wingdings 2" pitchFamily="18" charset="2"/>
              <a:buNone/>
              <a:defRPr/>
            </a:pPr>
            <a:endParaRPr lang="en-US" sz="22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 2" pitchFamily="18" charset="2"/>
              <a:buNone/>
              <a:defRPr/>
            </a:pPr>
            <a:r>
              <a:rPr lang="en-US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Gutta percha is available in 2 phases; Alpha and Beta.</a:t>
            </a:r>
          </a:p>
        </p:txBody>
      </p:sp>
      <p:pic>
        <p:nvPicPr>
          <p:cNvPr id="20482" name="Picture 20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4114800"/>
            <a:ext cx="21082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524000"/>
            <a:ext cx="8229600" cy="281940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Gutta percha taken from trees is the Alpha phase.</a:t>
            </a:r>
          </a:p>
          <a:p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Gutta percha in points used in the clinic is the Beta phase.</a:t>
            </a:r>
          </a:p>
          <a:p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Both phases differ in Melting temperature, volumetric changes and flow characteristics when molten.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Image3"/>
          <p:cNvPicPr>
            <a:picLocks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981075"/>
            <a:ext cx="8532813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lIns="91440" rIns="91440" bIns="45720" anchor="ctr"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Gutta percha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173288"/>
            <a:ext cx="8229600" cy="4151312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Advantages of gutta percha:</a:t>
            </a:r>
          </a:p>
          <a:p>
            <a:pPr>
              <a:lnSpc>
                <a:spcPct val="90000"/>
              </a:lnSpc>
              <a:defRPr/>
            </a:pPr>
            <a:r>
              <a:rPr lang="en-US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Biocompatible</a:t>
            </a:r>
          </a:p>
          <a:p>
            <a:pPr>
              <a:lnSpc>
                <a:spcPct val="90000"/>
              </a:lnSpc>
              <a:defRPr/>
            </a:pPr>
            <a:r>
              <a:rPr lang="en-US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Dimensionally stable</a:t>
            </a:r>
          </a:p>
          <a:p>
            <a:pPr>
              <a:lnSpc>
                <a:spcPct val="90000"/>
              </a:lnSpc>
              <a:defRPr/>
            </a:pPr>
            <a:r>
              <a:rPr lang="en-US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Compactable </a:t>
            </a:r>
          </a:p>
          <a:p>
            <a:pPr>
              <a:lnSpc>
                <a:spcPct val="90000"/>
              </a:lnSpc>
              <a:defRPr/>
            </a:pPr>
            <a:r>
              <a:rPr lang="en-US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Easily removed</a:t>
            </a:r>
          </a:p>
          <a:p>
            <a:pPr>
              <a:lnSpc>
                <a:spcPct val="90000"/>
              </a:lnSpc>
              <a:defRPr/>
            </a:pPr>
            <a:r>
              <a:rPr lang="en-US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Cheap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Disadvantages of gutta percha:</a:t>
            </a:r>
          </a:p>
          <a:p>
            <a:pPr>
              <a:lnSpc>
                <a:spcPct val="90000"/>
              </a:lnSpc>
              <a:defRPr/>
            </a:pPr>
            <a:r>
              <a:rPr lang="en-US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Does not adhere to dentine </a:t>
            </a:r>
          </a:p>
          <a:p>
            <a:pPr>
              <a:lnSpc>
                <a:spcPct val="90000"/>
              </a:lnSpc>
              <a:defRPr/>
            </a:pPr>
            <a:r>
              <a:rPr lang="en-US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Lacks rigidity</a:t>
            </a:r>
          </a:p>
          <a:p>
            <a:pPr>
              <a:lnSpc>
                <a:spcPct val="90000"/>
              </a:lnSpc>
              <a:defRPr/>
            </a:pPr>
            <a:endParaRPr lang="en-US" sz="22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sz="22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endParaRPr lang="en-US" sz="22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endParaRPr lang="en-US" sz="22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6627" name="Picture 20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2357438"/>
            <a:ext cx="21082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lIns="91440" rIns="91440" bIns="45720" anchor="ctr"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Metal points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Silver (gold, tin, lead and titanium have been used)</a:t>
            </a:r>
          </a:p>
          <a:p>
            <a:pPr>
              <a:lnSpc>
                <a:spcPct val="90000"/>
              </a:lnSpc>
              <a:defRPr/>
            </a:pPr>
            <a:r>
              <a:rPr lang="en-US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Introduced in 1930</a:t>
            </a:r>
            <a:r>
              <a:rPr lang="en-US" sz="22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’</a:t>
            </a:r>
            <a:r>
              <a:rPr lang="en-US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</a:p>
          <a:p>
            <a:pPr>
              <a:lnSpc>
                <a:spcPct val="90000"/>
              </a:lnSpc>
              <a:defRPr/>
            </a:pPr>
            <a:r>
              <a:rPr lang="en-US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Silver preferred due to antibacterial effect</a:t>
            </a:r>
          </a:p>
          <a:p>
            <a:pPr>
              <a:lnSpc>
                <a:spcPct val="90000"/>
              </a:lnSpc>
              <a:defRPr/>
            </a:pPr>
            <a:r>
              <a:rPr lang="en-US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Rigid, unyielding</a:t>
            </a:r>
          </a:p>
          <a:p>
            <a:pPr>
              <a:lnSpc>
                <a:spcPct val="90000"/>
              </a:lnSpc>
              <a:defRPr/>
            </a:pPr>
            <a:r>
              <a:rPr lang="en-US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Impossible to adapt to canals</a:t>
            </a:r>
          </a:p>
          <a:p>
            <a:pPr>
              <a:lnSpc>
                <a:spcPct val="90000"/>
              </a:lnSpc>
              <a:defRPr/>
            </a:pPr>
            <a:r>
              <a:rPr lang="en-US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Poor seal as canal not commonly circular in shape</a:t>
            </a:r>
          </a:p>
          <a:p>
            <a:pPr>
              <a:lnSpc>
                <a:spcPct val="90000"/>
              </a:lnSpc>
              <a:defRPr/>
            </a:pPr>
            <a:r>
              <a:rPr lang="en-US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Corrosion</a:t>
            </a:r>
          </a:p>
          <a:p>
            <a:pPr>
              <a:lnSpc>
                <a:spcPct val="90000"/>
              </a:lnSpc>
              <a:defRPr/>
            </a:pPr>
            <a:r>
              <a:rPr lang="en-US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Difficult to remove for post</a:t>
            </a:r>
          </a:p>
          <a:p>
            <a:pPr>
              <a:lnSpc>
                <a:spcPct val="90000"/>
              </a:lnSpc>
              <a:defRPr/>
            </a:pPr>
            <a:r>
              <a:rPr lang="en-US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Titanium- biocompatible and avoids corrosion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rIns="91440" bIns="45720"/>
          <a:lstStyle/>
          <a:p>
            <a:pPr>
              <a:defRPr/>
            </a:pPr>
            <a:r>
              <a:rPr kumimoji="1" lang="en-US" sz="46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sym typeface="Wingdings" pitchFamily="2" charset="2"/>
              </a:rPr>
              <a:t>Silver Point Failure</a:t>
            </a:r>
          </a:p>
        </p:txBody>
      </p:sp>
      <p:pic>
        <p:nvPicPr>
          <p:cNvPr id="30722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4200" y="2417763"/>
            <a:ext cx="5638800" cy="380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463</TotalTime>
  <Words>691</Words>
  <Application>Microsoft Office PowerPoint</Application>
  <PresentationFormat>On-screen Show (4:3)</PresentationFormat>
  <Paragraphs>188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Constantia</vt:lpstr>
      <vt:lpstr>Wingdings 2</vt:lpstr>
      <vt:lpstr>Arial Black</vt:lpstr>
      <vt:lpstr>Wingdings</vt:lpstr>
      <vt:lpstr>Times New Roman</vt:lpstr>
      <vt:lpstr>Flow</vt:lpstr>
      <vt:lpstr>Flow</vt:lpstr>
      <vt:lpstr>Flow</vt:lpstr>
      <vt:lpstr>Flow</vt:lpstr>
      <vt:lpstr>Endodontic Materials:  Root canal obturation materials</vt:lpstr>
      <vt:lpstr>Obturating materials</vt:lpstr>
      <vt:lpstr>Gutta Percha</vt:lpstr>
      <vt:lpstr>Slide 4</vt:lpstr>
      <vt:lpstr>Slide 5</vt:lpstr>
      <vt:lpstr>Slide 6</vt:lpstr>
      <vt:lpstr>Gutta percha</vt:lpstr>
      <vt:lpstr>Metal points</vt:lpstr>
      <vt:lpstr>Silver Point Failure</vt:lpstr>
      <vt:lpstr>Sealers</vt:lpstr>
      <vt:lpstr>Root canal sealers</vt:lpstr>
      <vt:lpstr>Zinc-oxide eugenol</vt:lpstr>
      <vt:lpstr>Calcium hydroxide based sealers</vt:lpstr>
      <vt:lpstr>Resin based sealers</vt:lpstr>
      <vt:lpstr>Glass-ionomer based sealers</vt:lpstr>
      <vt:lpstr>Silicone based sealers</vt:lpstr>
      <vt:lpstr>New root canal filling materials</vt:lpstr>
      <vt:lpstr>Retrograde root filling materials</vt:lpstr>
      <vt:lpstr>Amalgam</vt:lpstr>
      <vt:lpstr>IRM</vt:lpstr>
      <vt:lpstr>Super EBA</vt:lpstr>
      <vt:lpstr>Composite</vt:lpstr>
      <vt:lpstr>Glass Ionomer Cements</vt:lpstr>
      <vt:lpstr>New materials</vt:lpstr>
      <vt:lpstr>MTA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Endodontic Materials: Root canal irrigants  and medicaments</dc:title>
  <dc:creator>Dr Mohammad Hammad</dc:creator>
  <cp:lastModifiedBy>Mohammad Hammad</cp:lastModifiedBy>
  <cp:revision>40</cp:revision>
  <dcterms:created xsi:type="dcterms:W3CDTF">2010-11-19T16:45:55Z</dcterms:created>
  <dcterms:modified xsi:type="dcterms:W3CDTF">2010-11-21T10:14:03Z</dcterms:modified>
</cp:coreProperties>
</file>