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8" r:id="rId3"/>
    <p:sldId id="279" r:id="rId4"/>
    <p:sldId id="257" r:id="rId5"/>
    <p:sldId id="303" r:id="rId6"/>
    <p:sldId id="304" r:id="rId7"/>
    <p:sldId id="305" r:id="rId8"/>
    <p:sldId id="307" r:id="rId9"/>
    <p:sldId id="309" r:id="rId10"/>
    <p:sldId id="310" r:id="rId11"/>
    <p:sldId id="314" r:id="rId12"/>
    <p:sldId id="306" r:id="rId13"/>
    <p:sldId id="315" r:id="rId14"/>
    <p:sldId id="316" r:id="rId15"/>
    <p:sldId id="352" r:id="rId16"/>
    <p:sldId id="317" r:id="rId17"/>
    <p:sldId id="318" r:id="rId18"/>
    <p:sldId id="319" r:id="rId19"/>
    <p:sldId id="320" r:id="rId20"/>
    <p:sldId id="260" r:id="rId21"/>
    <p:sldId id="322" r:id="rId22"/>
    <p:sldId id="323" r:id="rId23"/>
    <p:sldId id="331" r:id="rId24"/>
    <p:sldId id="324" r:id="rId25"/>
    <p:sldId id="325" r:id="rId26"/>
    <p:sldId id="321" r:id="rId27"/>
    <p:sldId id="334" r:id="rId28"/>
    <p:sldId id="340" r:id="rId29"/>
    <p:sldId id="353" r:id="rId30"/>
    <p:sldId id="354" r:id="rId31"/>
    <p:sldId id="356" r:id="rId32"/>
    <p:sldId id="335" r:id="rId33"/>
    <p:sldId id="336" r:id="rId34"/>
    <p:sldId id="337" r:id="rId35"/>
    <p:sldId id="338" r:id="rId36"/>
    <p:sldId id="339" r:id="rId37"/>
    <p:sldId id="35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94A20C-CD1C-414A-90B4-4E563BBCAC0B}" type="datetimeFigureOut">
              <a:rPr lang="en-US" smtClean="0"/>
              <a:pPr/>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5814C-6273-46A8-974B-523D8626E7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smtClean="0"/>
          </a:p>
        </p:txBody>
      </p:sp>
      <p:sp>
        <p:nvSpPr>
          <p:cNvPr id="156676" name="Slide Number Placeholder 3"/>
          <p:cNvSpPr>
            <a:spLocks noGrp="1"/>
          </p:cNvSpPr>
          <p:nvPr>
            <p:ph type="sldNum" sz="quarter" idx="5"/>
          </p:nvPr>
        </p:nvSpPr>
        <p:spPr>
          <a:noFill/>
        </p:spPr>
        <p:txBody>
          <a:bodyPr/>
          <a:lstStyle/>
          <a:p>
            <a:fld id="{FD136FA8-37B7-4E10-A45F-8357CAA6A080}"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E37EF31-86DD-48A2-9010-F26A22E5B9FE}" type="slidenum">
              <a:rPr lang="en-US" sz="1200">
                <a:latin typeface="Calibri" pitchFamily="34" charset="0"/>
              </a:rPr>
              <a:pPr algn="r"/>
              <a:t>24</a:t>
            </a:fld>
            <a:endParaRPr lang="en-US" sz="1200">
              <a:latin typeface="Calibri"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4EE5458-4FD1-4080-8896-BF3CB801B838}" type="slidenum">
              <a:rPr lang="en-US" sz="1200">
                <a:latin typeface="Calibri" pitchFamily="34" charset="0"/>
              </a:rPr>
              <a:pPr algn="r"/>
              <a:t>27</a:t>
            </a:fld>
            <a:endParaRPr lang="en-US" sz="1200">
              <a:latin typeface="Calibri"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TRALI </a:t>
            </a:r>
            <a:r>
              <a:rPr lang="en-US" baseline="0" dirty="0" smtClean="0"/>
              <a:t>is a development of acute lung injury or ARDS within 6 hours of transfusion. Typically characterized by SOB, Hypoxia, and bilateral patchy infiltrates on CXR. </a:t>
            </a:r>
            <a:r>
              <a:rPr lang="en-US" b="1" baseline="0" dirty="0" smtClean="0"/>
              <a:t>More likely to have hypotension. </a:t>
            </a:r>
          </a:p>
          <a:p>
            <a:endParaRPr lang="en-US" baseline="0" dirty="0" smtClean="0"/>
          </a:p>
          <a:p>
            <a:r>
              <a:rPr lang="en-US" baseline="0" dirty="0" smtClean="0"/>
              <a:t>TACO is development of acute pulmonary edema with transfusion. Typically begins near end of transfusion or within 6 hours. Headache common. Typically presents with SOB, Hypoxia, and tachycardia. </a:t>
            </a:r>
            <a:r>
              <a:rPr lang="en-US" b="1" baseline="0" dirty="0" smtClean="0"/>
              <a:t>More likely to have hypertension. </a:t>
            </a:r>
            <a:endParaRPr lang="en-US" b="1" dirty="0"/>
          </a:p>
        </p:txBody>
      </p:sp>
      <p:sp>
        <p:nvSpPr>
          <p:cNvPr id="4" name="Slide Number Placeholder 3"/>
          <p:cNvSpPr>
            <a:spLocks noGrp="1"/>
          </p:cNvSpPr>
          <p:nvPr>
            <p:ph type="sldNum" sz="quarter" idx="10"/>
          </p:nvPr>
        </p:nvSpPr>
        <p:spPr/>
        <p:txBody>
          <a:bodyPr/>
          <a:lstStyle/>
          <a:p>
            <a:fld id="{0DEF8D6C-6453-428E-9B65-59D8FD7807C4}" type="slidenum">
              <a:rPr lang="en-US" smtClean="0"/>
              <a:pPr/>
              <a:t>28</a:t>
            </a:fld>
            <a:endParaRPr lang="en-US"/>
          </a:p>
        </p:txBody>
      </p:sp>
    </p:spTree>
    <p:extLst>
      <p:ext uri="{BB962C8B-B14F-4D97-AF65-F5344CB8AC3E}">
        <p14:creationId xmlns:p14="http://schemas.microsoft.com/office/powerpoint/2010/main" xmlns="" val="2842494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smtClean="0"/>
          </a:p>
        </p:txBody>
      </p:sp>
      <p:sp>
        <p:nvSpPr>
          <p:cNvPr id="156676" name="Slide Number Placeholder 3"/>
          <p:cNvSpPr>
            <a:spLocks noGrp="1"/>
          </p:cNvSpPr>
          <p:nvPr>
            <p:ph type="sldNum" sz="quarter" idx="5"/>
          </p:nvPr>
        </p:nvSpPr>
        <p:spPr>
          <a:noFill/>
        </p:spPr>
        <p:txBody>
          <a:bodyPr/>
          <a:lstStyle/>
          <a:p>
            <a:fld id="{FD136FA8-37B7-4E10-A45F-8357CAA6A080}" type="slidenum">
              <a:rPr lang="en-US" smtClean="0"/>
              <a:pPr/>
              <a:t>32</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smtClean="0"/>
          </a:p>
        </p:txBody>
      </p:sp>
      <p:sp>
        <p:nvSpPr>
          <p:cNvPr id="168964" name="Slide Number Placeholder 3"/>
          <p:cNvSpPr>
            <a:spLocks noGrp="1"/>
          </p:cNvSpPr>
          <p:nvPr>
            <p:ph type="sldNum" sz="quarter" idx="5"/>
          </p:nvPr>
        </p:nvSpPr>
        <p:spPr>
          <a:noFill/>
        </p:spPr>
        <p:txBody>
          <a:bodyPr/>
          <a:lstStyle/>
          <a:p>
            <a:fld id="{6311F8FE-A1CE-4BF0-A81E-93FE43C0EDA4}" type="slidenum">
              <a:rPr lang="en-US" smtClean="0"/>
              <a:pPr/>
              <a:t>33</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en-US" smtClean="0"/>
          </a:p>
        </p:txBody>
      </p:sp>
      <p:sp>
        <p:nvSpPr>
          <p:cNvPr id="169988" name="Slide Number Placeholder 3"/>
          <p:cNvSpPr>
            <a:spLocks noGrp="1"/>
          </p:cNvSpPr>
          <p:nvPr>
            <p:ph type="sldNum" sz="quarter" idx="5"/>
          </p:nvPr>
        </p:nvSpPr>
        <p:spPr>
          <a:noFill/>
        </p:spPr>
        <p:txBody>
          <a:bodyPr/>
          <a:lstStyle/>
          <a:p>
            <a:fld id="{932A5EED-EA22-4528-B648-57D06405B69C}" type="slidenum">
              <a:rPr lang="en-US" smtClean="0"/>
              <a:pPr/>
              <a:t>34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smtClean="0"/>
          </a:p>
        </p:txBody>
      </p:sp>
      <p:sp>
        <p:nvSpPr>
          <p:cNvPr id="157700" name="Slide Number Placeholder 3"/>
          <p:cNvSpPr>
            <a:spLocks noGrp="1"/>
          </p:cNvSpPr>
          <p:nvPr>
            <p:ph type="sldNum" sz="quarter" idx="5"/>
          </p:nvPr>
        </p:nvSpPr>
        <p:spPr>
          <a:noFill/>
        </p:spPr>
        <p:txBody>
          <a:bodyPr/>
          <a:lstStyle/>
          <a:p>
            <a:fld id="{D459212A-F7FB-47E1-8400-D9903B6AA28D}"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
        <p:nvSpPr>
          <p:cNvPr id="107524" name="Slide Number Placeholder 3"/>
          <p:cNvSpPr>
            <a:spLocks noGrp="1"/>
          </p:cNvSpPr>
          <p:nvPr>
            <p:ph type="sldNum" sz="quarter" idx="5"/>
          </p:nvPr>
        </p:nvSpPr>
        <p:spPr>
          <a:noFill/>
        </p:spPr>
        <p:txBody>
          <a:bodyPr/>
          <a:lstStyle/>
          <a:p>
            <a:fld id="{D48C2638-FFD5-4D5C-AE30-22662148EFF5}"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A28A93E9-414C-4C4A-851B-CB6F76F1D238}"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175EBB4E-4D5F-486B-9D31-0E237B454667}" type="slidenum">
              <a:rPr lang="en-US" smtClean="0"/>
              <a:pPr/>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5E89C21E-A25B-4D99-AB2E-5C908333C234}" type="slidenum">
              <a:rPr lang="en-US" smtClean="0"/>
              <a:pPr/>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E68EAD93-277E-42A4-B96B-25309D22B3EB}" type="slidenum">
              <a:rPr lang="en-US" smtClean="0"/>
              <a:pPr/>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A5C6543-58C6-4DFE-A44C-845E7E27C74C}" type="slidenum">
              <a:rPr lang="en-US" smtClean="0"/>
              <a:pPr/>
              <a:t>22</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8005C11-15CD-44C0-B877-3893947AC787}" type="slidenum">
              <a:rPr lang="en-US" smtClean="0"/>
              <a:pPr/>
              <a:t>23</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n.wikipedia.org/wiki/Image:ABO_blood_type.sv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BLOOD TRANSFUSION</a:t>
            </a:r>
            <a:endParaRPr lang="en-US" b="1" dirty="0"/>
          </a:p>
        </p:txBody>
      </p:sp>
      <p:sp>
        <p:nvSpPr>
          <p:cNvPr id="3" name="Subtitle 2"/>
          <p:cNvSpPr>
            <a:spLocks noGrp="1"/>
          </p:cNvSpPr>
          <p:nvPr>
            <p:ph type="subTitle" idx="1"/>
          </p:nvPr>
        </p:nvSpPr>
        <p:spPr/>
        <p:txBody>
          <a:bodyPr>
            <a:normAutofit fontScale="85000" lnSpcReduction="20000"/>
          </a:bodyPr>
          <a:lstStyle/>
          <a:p>
            <a:r>
              <a:rPr lang="en-US" dirty="0" smtClean="0"/>
              <a:t>Dr. </a:t>
            </a:r>
            <a:r>
              <a:rPr lang="en-US" dirty="0" err="1" smtClean="0"/>
              <a:t>Khaled</a:t>
            </a:r>
            <a:r>
              <a:rPr lang="en-US" dirty="0" smtClean="0"/>
              <a:t> </a:t>
            </a:r>
            <a:r>
              <a:rPr lang="en-US" dirty="0" err="1" smtClean="0"/>
              <a:t>Daradka</a:t>
            </a:r>
            <a:endParaRPr lang="en-US" dirty="0" smtClean="0"/>
          </a:p>
          <a:p>
            <a:r>
              <a:rPr lang="en-US" dirty="0" smtClean="0"/>
              <a:t>University Of Jordan</a:t>
            </a:r>
          </a:p>
          <a:p>
            <a:r>
              <a:rPr lang="en-US" dirty="0" smtClean="0"/>
              <a:t>School Of Medicine</a:t>
            </a:r>
          </a:p>
          <a:p>
            <a:r>
              <a:rPr lang="en-US" dirty="0" smtClean="0"/>
              <a:t>General </a:t>
            </a:r>
            <a:r>
              <a:rPr lang="en-US" dirty="0" smtClean="0"/>
              <a:t>S</a:t>
            </a:r>
            <a:r>
              <a:rPr lang="en-US" dirty="0" smtClean="0"/>
              <a:t>urgery Department </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209800" y="228600"/>
            <a:ext cx="4481548" cy="707886"/>
          </a:xfrm>
          <a:prstGeom prst="rect">
            <a:avLst/>
          </a:prstGeom>
          <a:noFill/>
          <a:ln w="9525">
            <a:noFill/>
            <a:miter lim="800000"/>
            <a:headEnd/>
            <a:tailEnd/>
          </a:ln>
          <a:effectLst/>
        </p:spPr>
        <p:txBody>
          <a:bodyPr wrap="none">
            <a:spAutoFit/>
          </a:bodyPr>
          <a:lstStyle/>
          <a:p>
            <a:r>
              <a:rPr lang="en-US" sz="4000" b="1" dirty="0">
                <a:latin typeface="+mj-lt"/>
              </a:rPr>
              <a:t>Major Blood Groups</a:t>
            </a:r>
          </a:p>
        </p:txBody>
      </p:sp>
      <p:sp>
        <p:nvSpPr>
          <p:cNvPr id="21509" name="Text Box 5"/>
          <p:cNvSpPr txBox="1">
            <a:spLocks noChangeArrowheads="1"/>
          </p:cNvSpPr>
          <p:nvPr/>
        </p:nvSpPr>
        <p:spPr bwMode="auto">
          <a:xfrm>
            <a:off x="3429000" y="914400"/>
            <a:ext cx="1693091" cy="707886"/>
          </a:xfrm>
          <a:prstGeom prst="rect">
            <a:avLst/>
          </a:prstGeom>
          <a:noFill/>
          <a:ln w="9525">
            <a:noFill/>
            <a:miter lim="800000"/>
            <a:headEnd/>
            <a:tailEnd/>
          </a:ln>
          <a:effectLst/>
        </p:spPr>
        <p:txBody>
          <a:bodyPr wrap="none">
            <a:spAutoFit/>
          </a:bodyPr>
          <a:lstStyle/>
          <a:p>
            <a:pPr algn="ctr"/>
            <a:r>
              <a:rPr lang="en-US" sz="4000" b="1" dirty="0">
                <a:latin typeface="+mj-lt"/>
              </a:rPr>
              <a:t>Rhesus</a:t>
            </a:r>
          </a:p>
        </p:txBody>
      </p:sp>
      <p:sp>
        <p:nvSpPr>
          <p:cNvPr id="21510" name="Text Box 6"/>
          <p:cNvSpPr txBox="1">
            <a:spLocks noChangeArrowheads="1"/>
          </p:cNvSpPr>
          <p:nvPr/>
        </p:nvSpPr>
        <p:spPr bwMode="auto">
          <a:xfrm>
            <a:off x="228600" y="2209800"/>
            <a:ext cx="8686799" cy="4893647"/>
          </a:xfrm>
          <a:prstGeom prst="rect">
            <a:avLst/>
          </a:prstGeom>
          <a:noFill/>
          <a:ln w="9525">
            <a:noFill/>
            <a:miter lim="800000"/>
            <a:headEnd/>
            <a:tailEnd/>
          </a:ln>
          <a:effectLst/>
        </p:spPr>
        <p:txBody>
          <a:bodyPr wrap="square">
            <a:spAutoFit/>
          </a:bodyPr>
          <a:lstStyle/>
          <a:p>
            <a:r>
              <a:rPr lang="en-US" sz="2400" dirty="0" smtClean="0"/>
              <a:t> </a:t>
            </a:r>
            <a:endParaRPr lang="en-US" sz="2400" dirty="0" smtClean="0"/>
          </a:p>
          <a:p>
            <a:pPr>
              <a:buFont typeface="Wingdings" pitchFamily="2" charset="2"/>
              <a:buChar char="Ø"/>
            </a:pPr>
            <a:r>
              <a:rPr lang="en-US" sz="2400" dirty="0" smtClean="0"/>
              <a:t> 47 </a:t>
            </a:r>
            <a:r>
              <a:rPr lang="en-US" sz="2400" dirty="0"/>
              <a:t>Antigens make up </a:t>
            </a:r>
            <a:r>
              <a:rPr lang="en-US" sz="2400" dirty="0" smtClean="0"/>
              <a:t>the Rhesus </a:t>
            </a:r>
            <a:r>
              <a:rPr lang="en-US" sz="2400" dirty="0"/>
              <a:t>Blood </a:t>
            </a:r>
            <a:r>
              <a:rPr lang="en-US" sz="2400" dirty="0" smtClean="0"/>
              <a:t>Group</a:t>
            </a:r>
          </a:p>
          <a:p>
            <a:pPr>
              <a:buFont typeface="Wingdings" pitchFamily="2" charset="2"/>
              <a:buChar char="Ø"/>
            </a:pPr>
            <a:endParaRPr lang="en-US" sz="2400" dirty="0" smtClean="0"/>
          </a:p>
          <a:p>
            <a:pPr>
              <a:buFont typeface="Wingdings" pitchFamily="2" charset="2"/>
              <a:buChar char="Ø"/>
            </a:pPr>
            <a:r>
              <a:rPr lang="en-US" sz="2400" dirty="0" smtClean="0"/>
              <a:t>  The </a:t>
            </a:r>
            <a:r>
              <a:rPr lang="en-US" sz="2400" dirty="0"/>
              <a:t>most significant is </a:t>
            </a:r>
            <a:r>
              <a:rPr lang="en-US" sz="2400" dirty="0" smtClean="0"/>
              <a:t>the D antigen</a:t>
            </a:r>
          </a:p>
          <a:p>
            <a:pPr>
              <a:buFont typeface="Wingdings" pitchFamily="2" charset="2"/>
              <a:buChar char="Ø"/>
            </a:pPr>
            <a:endParaRPr lang="en-US" sz="2400" dirty="0" smtClean="0"/>
          </a:p>
          <a:p>
            <a:pPr>
              <a:buFont typeface="Wingdings" pitchFamily="2" charset="2"/>
              <a:buChar char="Ø"/>
            </a:pPr>
            <a:r>
              <a:rPr lang="en-US" sz="2400" dirty="0" smtClean="0"/>
              <a:t>  There </a:t>
            </a:r>
            <a:r>
              <a:rPr lang="en-US" sz="2400" dirty="0" smtClean="0"/>
              <a:t>is no naturally </a:t>
            </a:r>
            <a:r>
              <a:rPr lang="en-US" sz="2400" dirty="0" smtClean="0"/>
              <a:t>occurring Anti D</a:t>
            </a:r>
          </a:p>
          <a:p>
            <a:pPr>
              <a:buFont typeface="Wingdings" pitchFamily="2" charset="2"/>
              <a:buChar char="Ø"/>
            </a:pPr>
            <a:endParaRPr lang="en-US" sz="2400" dirty="0" smtClean="0"/>
          </a:p>
          <a:p>
            <a:pPr>
              <a:buFont typeface="Wingdings" pitchFamily="2" charset="2"/>
              <a:buChar char="Ø"/>
            </a:pPr>
            <a:r>
              <a:rPr lang="en-US" sz="2400" dirty="0" smtClean="0"/>
              <a:t>  Production </a:t>
            </a:r>
            <a:r>
              <a:rPr lang="en-US" sz="2400" dirty="0" smtClean="0"/>
              <a:t>of Anti D in </a:t>
            </a:r>
            <a:r>
              <a:rPr lang="en-US" sz="2400" dirty="0" smtClean="0"/>
              <a:t>the RH </a:t>
            </a:r>
            <a:r>
              <a:rPr lang="en-US" sz="2400" dirty="0" smtClean="0"/>
              <a:t>negative </a:t>
            </a:r>
            <a:r>
              <a:rPr lang="en-US" sz="2400" dirty="0" smtClean="0"/>
              <a:t>recipient requires previous exposure to </a:t>
            </a:r>
            <a:r>
              <a:rPr lang="en-US" sz="2400" dirty="0" smtClean="0"/>
              <a:t>the D </a:t>
            </a:r>
            <a:r>
              <a:rPr lang="en-US" sz="2400" dirty="0" smtClean="0"/>
              <a:t>antigen (in </a:t>
            </a:r>
            <a:r>
              <a:rPr lang="en-US" sz="2400" dirty="0" err="1" smtClean="0"/>
              <a:t>utero</a:t>
            </a:r>
            <a:r>
              <a:rPr lang="en-US" sz="2400" dirty="0" smtClean="0"/>
              <a:t> or by transfusion)</a:t>
            </a:r>
          </a:p>
          <a:p>
            <a:pPr algn="ctr"/>
            <a:endParaRPr lang="en-US" sz="2400" dirty="0" smtClean="0"/>
          </a:p>
          <a:p>
            <a:pPr algn="ctr"/>
            <a:endParaRPr lang="en-US" sz="2400" dirty="0" smtClean="0"/>
          </a:p>
          <a:p>
            <a:pPr algn="ctr"/>
            <a:endParaRPr lang="en-US" sz="2400" dirty="0" smtClean="0"/>
          </a:p>
          <a:p>
            <a:pPr algn="ctr"/>
            <a:endParaRPr lang="en-US" sz="2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4" name="Freeform 152"/>
          <p:cNvSpPr>
            <a:spLocks/>
          </p:cNvSpPr>
          <p:nvPr/>
        </p:nvSpPr>
        <p:spPr bwMode="auto">
          <a:xfrm rot="4521216" flipH="1" flipV="1">
            <a:off x="5276850" y="2000250"/>
            <a:ext cx="352425" cy="568325"/>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sp>
        <p:nvSpPr>
          <p:cNvPr id="18583" name="Freeform 151"/>
          <p:cNvSpPr>
            <a:spLocks/>
          </p:cNvSpPr>
          <p:nvPr/>
        </p:nvSpPr>
        <p:spPr bwMode="auto">
          <a:xfrm rot="4521216">
            <a:off x="3095625" y="3124200"/>
            <a:ext cx="352425" cy="568325"/>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sp>
        <p:nvSpPr>
          <p:cNvPr id="18582" name="Freeform 150"/>
          <p:cNvSpPr>
            <a:spLocks/>
          </p:cNvSpPr>
          <p:nvPr/>
        </p:nvSpPr>
        <p:spPr bwMode="auto">
          <a:xfrm rot="-2017787">
            <a:off x="5224463" y="3208338"/>
            <a:ext cx="482600" cy="228600"/>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sp>
        <p:nvSpPr>
          <p:cNvPr id="18581" name="Freeform 149"/>
          <p:cNvSpPr>
            <a:spLocks/>
          </p:cNvSpPr>
          <p:nvPr/>
        </p:nvSpPr>
        <p:spPr bwMode="auto">
          <a:xfrm rot="2126743">
            <a:off x="3941763" y="3840163"/>
            <a:ext cx="254000" cy="619125"/>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sp>
        <p:nvSpPr>
          <p:cNvPr id="18580" name="Freeform 148"/>
          <p:cNvSpPr>
            <a:spLocks/>
          </p:cNvSpPr>
          <p:nvPr/>
        </p:nvSpPr>
        <p:spPr bwMode="auto">
          <a:xfrm>
            <a:off x="4699000" y="3814763"/>
            <a:ext cx="406400" cy="381000"/>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grpSp>
        <p:nvGrpSpPr>
          <p:cNvPr id="2" name="Group 5"/>
          <p:cNvGrpSpPr>
            <a:grpSpLocks/>
          </p:cNvGrpSpPr>
          <p:nvPr/>
        </p:nvGrpSpPr>
        <p:grpSpPr bwMode="auto">
          <a:xfrm rot="-5400000">
            <a:off x="3154363" y="2762250"/>
            <a:ext cx="109537" cy="265113"/>
            <a:chOff x="520" y="3338"/>
            <a:chExt cx="91" cy="215"/>
          </a:xfrm>
        </p:grpSpPr>
        <p:sp>
          <p:nvSpPr>
            <p:cNvPr id="18438" name="Rectangle 6"/>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439" name="Oval 7"/>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3" name="Group 8"/>
          <p:cNvGrpSpPr>
            <a:grpSpLocks/>
          </p:cNvGrpSpPr>
          <p:nvPr/>
        </p:nvGrpSpPr>
        <p:grpSpPr bwMode="auto">
          <a:xfrm rot="5400000">
            <a:off x="5521325" y="2762251"/>
            <a:ext cx="109537" cy="265112"/>
            <a:chOff x="520" y="3338"/>
            <a:chExt cx="91" cy="215"/>
          </a:xfrm>
        </p:grpSpPr>
        <p:sp>
          <p:nvSpPr>
            <p:cNvPr id="18441" name="Rectangle 9"/>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442" name="Oval 10"/>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4" name="Group 12"/>
          <p:cNvGrpSpPr>
            <a:grpSpLocks/>
          </p:cNvGrpSpPr>
          <p:nvPr/>
        </p:nvGrpSpPr>
        <p:grpSpPr bwMode="auto">
          <a:xfrm flipV="1">
            <a:off x="4341813" y="3929063"/>
            <a:ext cx="111125" cy="261937"/>
            <a:chOff x="520" y="3338"/>
            <a:chExt cx="91" cy="215"/>
          </a:xfrm>
        </p:grpSpPr>
        <p:sp>
          <p:nvSpPr>
            <p:cNvPr id="18445" name="Rectangle 13"/>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446" name="Oval 14"/>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5" name="Group 15"/>
          <p:cNvGrpSpPr>
            <a:grpSpLocks/>
          </p:cNvGrpSpPr>
          <p:nvPr/>
        </p:nvGrpSpPr>
        <p:grpSpPr bwMode="auto">
          <a:xfrm>
            <a:off x="4341813" y="1620838"/>
            <a:ext cx="111125" cy="260350"/>
            <a:chOff x="520" y="3338"/>
            <a:chExt cx="91" cy="215"/>
          </a:xfrm>
        </p:grpSpPr>
        <p:sp>
          <p:nvSpPr>
            <p:cNvPr id="18448" name="Rectangle 16"/>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449" name="Oval 17"/>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6" name="Group 19"/>
          <p:cNvGrpSpPr>
            <a:grpSpLocks/>
          </p:cNvGrpSpPr>
          <p:nvPr/>
        </p:nvGrpSpPr>
        <p:grpSpPr bwMode="auto">
          <a:xfrm rot="8136319">
            <a:off x="5164138" y="3598863"/>
            <a:ext cx="111125" cy="260350"/>
            <a:chOff x="520" y="3338"/>
            <a:chExt cx="91" cy="215"/>
          </a:xfrm>
        </p:grpSpPr>
        <p:sp>
          <p:nvSpPr>
            <p:cNvPr id="18452" name="Rectangle 20"/>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453" name="Oval 21"/>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7" name="Group 22"/>
          <p:cNvGrpSpPr>
            <a:grpSpLocks/>
          </p:cNvGrpSpPr>
          <p:nvPr/>
        </p:nvGrpSpPr>
        <p:grpSpPr bwMode="auto">
          <a:xfrm rot="-2663681">
            <a:off x="3524250" y="1924050"/>
            <a:ext cx="111125" cy="260350"/>
            <a:chOff x="520" y="3338"/>
            <a:chExt cx="91" cy="215"/>
          </a:xfrm>
        </p:grpSpPr>
        <p:sp>
          <p:nvSpPr>
            <p:cNvPr id="18455" name="Rectangle 23"/>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456" name="Oval 24"/>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8" name="Group 683"/>
          <p:cNvGrpSpPr>
            <a:grpSpLocks/>
          </p:cNvGrpSpPr>
          <p:nvPr/>
        </p:nvGrpSpPr>
        <p:grpSpPr bwMode="auto">
          <a:xfrm>
            <a:off x="3316288" y="1825625"/>
            <a:ext cx="2170112" cy="2143125"/>
            <a:chOff x="2089" y="1150"/>
            <a:chExt cx="1367" cy="1350"/>
          </a:xfrm>
        </p:grpSpPr>
        <p:grpSp>
          <p:nvGrpSpPr>
            <p:cNvPr id="9" name="Group 26"/>
            <p:cNvGrpSpPr>
              <a:grpSpLocks/>
            </p:cNvGrpSpPr>
            <p:nvPr/>
          </p:nvGrpSpPr>
          <p:grpSpPr bwMode="auto">
            <a:xfrm rot="2736319" flipV="1">
              <a:off x="2209" y="2258"/>
              <a:ext cx="69" cy="167"/>
              <a:chOff x="520" y="3338"/>
              <a:chExt cx="91" cy="215"/>
            </a:xfrm>
          </p:grpSpPr>
          <p:sp>
            <p:nvSpPr>
              <p:cNvPr id="18459" name="Rectangle 27"/>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460" name="Oval 28"/>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0" name="Group 29"/>
            <p:cNvGrpSpPr>
              <a:grpSpLocks/>
            </p:cNvGrpSpPr>
            <p:nvPr/>
          </p:nvGrpSpPr>
          <p:grpSpPr bwMode="auto">
            <a:xfrm rot="2736319">
              <a:off x="3266" y="1223"/>
              <a:ext cx="69" cy="167"/>
              <a:chOff x="520" y="3338"/>
              <a:chExt cx="91" cy="215"/>
            </a:xfrm>
          </p:grpSpPr>
          <p:sp>
            <p:nvSpPr>
              <p:cNvPr id="18462" name="Rectangle 30"/>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463" name="Oval 31"/>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18464" name="Oval 32"/>
            <p:cNvSpPr>
              <a:spLocks noChangeArrowheads="1"/>
            </p:cNvSpPr>
            <p:nvPr/>
          </p:nvSpPr>
          <p:spPr bwMode="auto">
            <a:xfrm rot="2736319">
              <a:off x="2098" y="1141"/>
              <a:ext cx="1350" cy="1367"/>
            </a:xfrm>
            <a:prstGeom prst="ellipse">
              <a:avLst/>
            </a:prstGeom>
            <a:gradFill rotWithShape="1">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lstStyle/>
            <a:p>
              <a:endParaRPr lang="en-US"/>
            </a:p>
          </p:txBody>
        </p:sp>
      </p:grpSp>
      <p:sp>
        <p:nvSpPr>
          <p:cNvPr id="18578" name="Text Box 146"/>
          <p:cNvSpPr txBox="1">
            <a:spLocks noChangeArrowheads="1"/>
          </p:cNvSpPr>
          <p:nvPr/>
        </p:nvSpPr>
        <p:spPr bwMode="auto">
          <a:xfrm>
            <a:off x="622300" y="152400"/>
            <a:ext cx="7912100" cy="1015663"/>
          </a:xfrm>
          <a:prstGeom prst="rect">
            <a:avLst/>
          </a:prstGeom>
          <a:noFill/>
          <a:ln w="9525">
            <a:noFill/>
            <a:miter lim="800000"/>
            <a:headEnd/>
            <a:tailEnd/>
          </a:ln>
          <a:effectLst/>
        </p:spPr>
        <p:txBody>
          <a:bodyPr wrap="square">
            <a:spAutoFit/>
          </a:bodyPr>
          <a:lstStyle/>
          <a:p>
            <a:pPr algn="ctr"/>
            <a:r>
              <a:rPr lang="en-US" sz="3200" b="1" dirty="0" smtClean="0"/>
              <a:t>Why do we care?</a:t>
            </a:r>
          </a:p>
          <a:p>
            <a:pPr algn="ctr"/>
            <a:r>
              <a:rPr lang="en-US" sz="2800" dirty="0" smtClean="0"/>
              <a:t>Intravascular </a:t>
            </a:r>
            <a:r>
              <a:rPr lang="en-US" sz="2800" dirty="0" err="1"/>
              <a:t>hemolysis</a:t>
            </a:r>
            <a:r>
              <a:rPr lang="en-US" sz="2800" dirty="0"/>
              <a:t> of donor RBC’s</a:t>
            </a:r>
          </a:p>
        </p:txBody>
      </p:sp>
      <p:grpSp>
        <p:nvGrpSpPr>
          <p:cNvPr id="11" name="Group 153"/>
          <p:cNvGrpSpPr>
            <a:grpSpLocks/>
          </p:cNvGrpSpPr>
          <p:nvPr/>
        </p:nvGrpSpPr>
        <p:grpSpPr bwMode="auto">
          <a:xfrm rot="466593">
            <a:off x="5254625" y="3660775"/>
            <a:ext cx="677863" cy="657225"/>
            <a:chOff x="2750" y="2244"/>
            <a:chExt cx="1577" cy="1553"/>
          </a:xfrm>
        </p:grpSpPr>
        <p:grpSp>
          <p:nvGrpSpPr>
            <p:cNvPr id="12" name="Group 154"/>
            <p:cNvGrpSpPr>
              <a:grpSpLocks/>
            </p:cNvGrpSpPr>
            <p:nvPr/>
          </p:nvGrpSpPr>
          <p:grpSpPr bwMode="auto">
            <a:xfrm>
              <a:off x="3423" y="2244"/>
              <a:ext cx="261" cy="719"/>
              <a:chOff x="3423" y="2244"/>
              <a:chExt cx="261" cy="719"/>
            </a:xfrm>
          </p:grpSpPr>
          <p:sp>
            <p:nvSpPr>
              <p:cNvPr id="18587" name="Rectangle 155"/>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588" name="Rectangle 156"/>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589" name="Rectangle 157"/>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590" name="Rectangle 158"/>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3" name="Group 159"/>
            <p:cNvGrpSpPr>
              <a:grpSpLocks/>
            </p:cNvGrpSpPr>
            <p:nvPr/>
          </p:nvGrpSpPr>
          <p:grpSpPr bwMode="auto">
            <a:xfrm rot="3652130">
              <a:off x="3837" y="2496"/>
              <a:ext cx="261" cy="719"/>
              <a:chOff x="3423" y="2244"/>
              <a:chExt cx="261" cy="719"/>
            </a:xfrm>
          </p:grpSpPr>
          <p:sp>
            <p:nvSpPr>
              <p:cNvPr id="18592" name="Rectangle 160"/>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593" name="Rectangle 161"/>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594" name="Rectangle 162"/>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595" name="Rectangle 163"/>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4" name="Group 164"/>
            <p:cNvGrpSpPr>
              <a:grpSpLocks/>
            </p:cNvGrpSpPr>
            <p:nvPr/>
          </p:nvGrpSpPr>
          <p:grpSpPr bwMode="auto">
            <a:xfrm rot="17958582" flipH="1">
              <a:off x="2979" y="2490"/>
              <a:ext cx="261" cy="719"/>
              <a:chOff x="3423" y="2244"/>
              <a:chExt cx="261" cy="719"/>
            </a:xfrm>
          </p:grpSpPr>
          <p:sp>
            <p:nvSpPr>
              <p:cNvPr id="18597" name="Rectangle 165"/>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598" name="Rectangle 166"/>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599" name="Rectangle 167"/>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00" name="Rectangle 168"/>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5" name="Group 169"/>
            <p:cNvGrpSpPr>
              <a:grpSpLocks/>
            </p:cNvGrpSpPr>
            <p:nvPr/>
          </p:nvGrpSpPr>
          <p:grpSpPr bwMode="auto">
            <a:xfrm rot="18736300" flipV="1">
              <a:off x="3759" y="3042"/>
              <a:ext cx="261" cy="719"/>
              <a:chOff x="3423" y="2244"/>
              <a:chExt cx="261" cy="719"/>
            </a:xfrm>
          </p:grpSpPr>
          <p:sp>
            <p:nvSpPr>
              <p:cNvPr id="18602" name="Rectangle 170"/>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03" name="Rectangle 171"/>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04" name="Rectangle 172"/>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05" name="Rectangle 173"/>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6" name="Group 174"/>
            <p:cNvGrpSpPr>
              <a:grpSpLocks/>
            </p:cNvGrpSpPr>
            <p:nvPr/>
          </p:nvGrpSpPr>
          <p:grpSpPr bwMode="auto">
            <a:xfrm rot="23906876" flipH="1" flipV="1">
              <a:off x="3111" y="3078"/>
              <a:ext cx="261" cy="719"/>
              <a:chOff x="3423" y="2244"/>
              <a:chExt cx="261" cy="719"/>
            </a:xfrm>
          </p:grpSpPr>
          <p:sp>
            <p:nvSpPr>
              <p:cNvPr id="18607" name="Rectangle 175"/>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08" name="Rectangle 176"/>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09" name="Rectangle 177"/>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10" name="Rectangle 178"/>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17" name="Group 179"/>
          <p:cNvGrpSpPr>
            <a:grpSpLocks/>
          </p:cNvGrpSpPr>
          <p:nvPr/>
        </p:nvGrpSpPr>
        <p:grpSpPr bwMode="auto">
          <a:xfrm rot="2924680">
            <a:off x="5731670" y="2536031"/>
            <a:ext cx="677862" cy="657225"/>
            <a:chOff x="2750" y="2244"/>
            <a:chExt cx="1577" cy="1553"/>
          </a:xfrm>
        </p:grpSpPr>
        <p:grpSp>
          <p:nvGrpSpPr>
            <p:cNvPr id="18" name="Group 180"/>
            <p:cNvGrpSpPr>
              <a:grpSpLocks/>
            </p:cNvGrpSpPr>
            <p:nvPr/>
          </p:nvGrpSpPr>
          <p:grpSpPr bwMode="auto">
            <a:xfrm>
              <a:off x="3423" y="2244"/>
              <a:ext cx="261" cy="719"/>
              <a:chOff x="3423" y="2244"/>
              <a:chExt cx="261" cy="719"/>
            </a:xfrm>
          </p:grpSpPr>
          <p:sp>
            <p:nvSpPr>
              <p:cNvPr id="18613" name="Rectangle 181"/>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14" name="Rectangle 182"/>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15" name="Rectangle 183"/>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16" name="Rectangle 184"/>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9" name="Group 185"/>
            <p:cNvGrpSpPr>
              <a:grpSpLocks/>
            </p:cNvGrpSpPr>
            <p:nvPr/>
          </p:nvGrpSpPr>
          <p:grpSpPr bwMode="auto">
            <a:xfrm rot="3652130">
              <a:off x="3837" y="2496"/>
              <a:ext cx="261" cy="719"/>
              <a:chOff x="3423" y="2244"/>
              <a:chExt cx="261" cy="719"/>
            </a:xfrm>
          </p:grpSpPr>
          <p:sp>
            <p:nvSpPr>
              <p:cNvPr id="18618" name="Rectangle 186"/>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19" name="Rectangle 187"/>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20" name="Rectangle 188"/>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21" name="Rectangle 189"/>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20" name="Group 190"/>
            <p:cNvGrpSpPr>
              <a:grpSpLocks/>
            </p:cNvGrpSpPr>
            <p:nvPr/>
          </p:nvGrpSpPr>
          <p:grpSpPr bwMode="auto">
            <a:xfrm rot="17958582" flipH="1">
              <a:off x="2979" y="2490"/>
              <a:ext cx="261" cy="719"/>
              <a:chOff x="3423" y="2244"/>
              <a:chExt cx="261" cy="719"/>
            </a:xfrm>
          </p:grpSpPr>
          <p:sp>
            <p:nvSpPr>
              <p:cNvPr id="18623" name="Rectangle 191"/>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24" name="Rectangle 192"/>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25" name="Rectangle 193"/>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26" name="Rectangle 194"/>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21" name="Group 195"/>
            <p:cNvGrpSpPr>
              <a:grpSpLocks/>
            </p:cNvGrpSpPr>
            <p:nvPr/>
          </p:nvGrpSpPr>
          <p:grpSpPr bwMode="auto">
            <a:xfrm rot="18736300" flipV="1">
              <a:off x="3759" y="3042"/>
              <a:ext cx="261" cy="719"/>
              <a:chOff x="3423" y="2244"/>
              <a:chExt cx="261" cy="719"/>
            </a:xfrm>
          </p:grpSpPr>
          <p:sp>
            <p:nvSpPr>
              <p:cNvPr id="18628" name="Rectangle 196"/>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29" name="Rectangle 197"/>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30" name="Rectangle 198"/>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31" name="Rectangle 199"/>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22" name="Group 200"/>
            <p:cNvGrpSpPr>
              <a:grpSpLocks/>
            </p:cNvGrpSpPr>
            <p:nvPr/>
          </p:nvGrpSpPr>
          <p:grpSpPr bwMode="auto">
            <a:xfrm rot="23906876" flipH="1" flipV="1">
              <a:off x="3111" y="3078"/>
              <a:ext cx="261" cy="719"/>
              <a:chOff x="3423" y="2244"/>
              <a:chExt cx="261" cy="719"/>
            </a:xfrm>
          </p:grpSpPr>
          <p:sp>
            <p:nvSpPr>
              <p:cNvPr id="18633" name="Rectangle 201"/>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34" name="Rectangle 202"/>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35" name="Rectangle 203"/>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36" name="Rectangle 204"/>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23" name="Group 205"/>
          <p:cNvGrpSpPr>
            <a:grpSpLocks/>
          </p:cNvGrpSpPr>
          <p:nvPr/>
        </p:nvGrpSpPr>
        <p:grpSpPr bwMode="auto">
          <a:xfrm rot="832229">
            <a:off x="5273675" y="1441450"/>
            <a:ext cx="677863" cy="657225"/>
            <a:chOff x="2750" y="2244"/>
            <a:chExt cx="1577" cy="1553"/>
          </a:xfrm>
        </p:grpSpPr>
        <p:grpSp>
          <p:nvGrpSpPr>
            <p:cNvPr id="24" name="Group 206"/>
            <p:cNvGrpSpPr>
              <a:grpSpLocks/>
            </p:cNvGrpSpPr>
            <p:nvPr/>
          </p:nvGrpSpPr>
          <p:grpSpPr bwMode="auto">
            <a:xfrm>
              <a:off x="3423" y="2244"/>
              <a:ext cx="261" cy="719"/>
              <a:chOff x="3423" y="2244"/>
              <a:chExt cx="261" cy="719"/>
            </a:xfrm>
          </p:grpSpPr>
          <p:sp>
            <p:nvSpPr>
              <p:cNvPr id="18639" name="Rectangle 207"/>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40" name="Rectangle 208"/>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41" name="Rectangle 209"/>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42" name="Rectangle 210"/>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25" name="Group 211"/>
            <p:cNvGrpSpPr>
              <a:grpSpLocks/>
            </p:cNvGrpSpPr>
            <p:nvPr/>
          </p:nvGrpSpPr>
          <p:grpSpPr bwMode="auto">
            <a:xfrm rot="3652130">
              <a:off x="3837" y="2496"/>
              <a:ext cx="261" cy="719"/>
              <a:chOff x="3423" y="2244"/>
              <a:chExt cx="261" cy="719"/>
            </a:xfrm>
          </p:grpSpPr>
          <p:sp>
            <p:nvSpPr>
              <p:cNvPr id="18644" name="Rectangle 212"/>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45" name="Rectangle 213"/>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46" name="Rectangle 214"/>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47" name="Rectangle 215"/>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26" name="Group 216"/>
            <p:cNvGrpSpPr>
              <a:grpSpLocks/>
            </p:cNvGrpSpPr>
            <p:nvPr/>
          </p:nvGrpSpPr>
          <p:grpSpPr bwMode="auto">
            <a:xfrm rot="17958582" flipH="1">
              <a:off x="2979" y="2490"/>
              <a:ext cx="261" cy="719"/>
              <a:chOff x="3423" y="2244"/>
              <a:chExt cx="261" cy="719"/>
            </a:xfrm>
          </p:grpSpPr>
          <p:sp>
            <p:nvSpPr>
              <p:cNvPr id="18649" name="Rectangle 217"/>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50" name="Rectangle 218"/>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51" name="Rectangle 219"/>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52" name="Rectangle 220"/>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27" name="Group 221"/>
            <p:cNvGrpSpPr>
              <a:grpSpLocks/>
            </p:cNvGrpSpPr>
            <p:nvPr/>
          </p:nvGrpSpPr>
          <p:grpSpPr bwMode="auto">
            <a:xfrm rot="18736300" flipV="1">
              <a:off x="3759" y="3042"/>
              <a:ext cx="261" cy="719"/>
              <a:chOff x="3423" y="2244"/>
              <a:chExt cx="261" cy="719"/>
            </a:xfrm>
          </p:grpSpPr>
          <p:sp>
            <p:nvSpPr>
              <p:cNvPr id="18654" name="Rectangle 222"/>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55" name="Rectangle 223"/>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56" name="Rectangle 224"/>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57" name="Rectangle 225"/>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28" name="Group 226"/>
            <p:cNvGrpSpPr>
              <a:grpSpLocks/>
            </p:cNvGrpSpPr>
            <p:nvPr/>
          </p:nvGrpSpPr>
          <p:grpSpPr bwMode="auto">
            <a:xfrm rot="23906876" flipH="1" flipV="1">
              <a:off x="3111" y="3078"/>
              <a:ext cx="261" cy="719"/>
              <a:chOff x="3423" y="2244"/>
              <a:chExt cx="261" cy="719"/>
            </a:xfrm>
          </p:grpSpPr>
          <p:sp>
            <p:nvSpPr>
              <p:cNvPr id="18659" name="Rectangle 227"/>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60" name="Rectangle 228"/>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61" name="Rectangle 229"/>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62" name="Rectangle 230"/>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29" name="Group 231"/>
          <p:cNvGrpSpPr>
            <a:grpSpLocks/>
          </p:cNvGrpSpPr>
          <p:nvPr/>
        </p:nvGrpSpPr>
        <p:grpSpPr bwMode="auto">
          <a:xfrm rot="182553">
            <a:off x="4035425" y="4165600"/>
            <a:ext cx="677863" cy="657225"/>
            <a:chOff x="2750" y="2244"/>
            <a:chExt cx="1577" cy="1553"/>
          </a:xfrm>
        </p:grpSpPr>
        <p:grpSp>
          <p:nvGrpSpPr>
            <p:cNvPr id="30" name="Group 232"/>
            <p:cNvGrpSpPr>
              <a:grpSpLocks/>
            </p:cNvGrpSpPr>
            <p:nvPr/>
          </p:nvGrpSpPr>
          <p:grpSpPr bwMode="auto">
            <a:xfrm>
              <a:off x="3423" y="2244"/>
              <a:ext cx="261" cy="719"/>
              <a:chOff x="3423" y="2244"/>
              <a:chExt cx="261" cy="719"/>
            </a:xfrm>
          </p:grpSpPr>
          <p:sp>
            <p:nvSpPr>
              <p:cNvPr id="18665" name="Rectangle 233"/>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66" name="Rectangle 234"/>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67" name="Rectangle 235"/>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68" name="Rectangle 236"/>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31" name="Group 237"/>
            <p:cNvGrpSpPr>
              <a:grpSpLocks/>
            </p:cNvGrpSpPr>
            <p:nvPr/>
          </p:nvGrpSpPr>
          <p:grpSpPr bwMode="auto">
            <a:xfrm rot="3652130">
              <a:off x="3837" y="2496"/>
              <a:ext cx="261" cy="719"/>
              <a:chOff x="3423" y="2244"/>
              <a:chExt cx="261" cy="719"/>
            </a:xfrm>
          </p:grpSpPr>
          <p:sp>
            <p:nvSpPr>
              <p:cNvPr id="18670" name="Rectangle 238"/>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71" name="Rectangle 239"/>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72" name="Rectangle 240"/>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73" name="Rectangle 241"/>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32" name="Group 242"/>
            <p:cNvGrpSpPr>
              <a:grpSpLocks/>
            </p:cNvGrpSpPr>
            <p:nvPr/>
          </p:nvGrpSpPr>
          <p:grpSpPr bwMode="auto">
            <a:xfrm rot="17958582" flipH="1">
              <a:off x="2979" y="2490"/>
              <a:ext cx="261" cy="719"/>
              <a:chOff x="3423" y="2244"/>
              <a:chExt cx="261" cy="719"/>
            </a:xfrm>
          </p:grpSpPr>
          <p:sp>
            <p:nvSpPr>
              <p:cNvPr id="18675" name="Rectangle 243"/>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76" name="Rectangle 244"/>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77" name="Rectangle 245"/>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78" name="Rectangle 246"/>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33" name="Group 247"/>
            <p:cNvGrpSpPr>
              <a:grpSpLocks/>
            </p:cNvGrpSpPr>
            <p:nvPr/>
          </p:nvGrpSpPr>
          <p:grpSpPr bwMode="auto">
            <a:xfrm rot="18736300" flipV="1">
              <a:off x="3759" y="3042"/>
              <a:ext cx="261" cy="719"/>
              <a:chOff x="3423" y="2244"/>
              <a:chExt cx="261" cy="719"/>
            </a:xfrm>
          </p:grpSpPr>
          <p:sp>
            <p:nvSpPr>
              <p:cNvPr id="18680" name="Rectangle 248"/>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81" name="Rectangle 249"/>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82" name="Rectangle 250"/>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83" name="Rectangle 251"/>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34" name="Group 252"/>
            <p:cNvGrpSpPr>
              <a:grpSpLocks/>
            </p:cNvGrpSpPr>
            <p:nvPr/>
          </p:nvGrpSpPr>
          <p:grpSpPr bwMode="auto">
            <a:xfrm rot="23906876" flipH="1" flipV="1">
              <a:off x="3111" y="3078"/>
              <a:ext cx="261" cy="719"/>
              <a:chOff x="3423" y="2244"/>
              <a:chExt cx="261" cy="719"/>
            </a:xfrm>
          </p:grpSpPr>
          <p:sp>
            <p:nvSpPr>
              <p:cNvPr id="18685" name="Rectangle 253"/>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86" name="Rectangle 254"/>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87" name="Rectangle 255"/>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88" name="Rectangle 256"/>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18435" name="Group 257"/>
          <p:cNvGrpSpPr>
            <a:grpSpLocks/>
          </p:cNvGrpSpPr>
          <p:nvPr/>
        </p:nvGrpSpPr>
        <p:grpSpPr bwMode="auto">
          <a:xfrm rot="-635001">
            <a:off x="2854325" y="3660775"/>
            <a:ext cx="677863" cy="657225"/>
            <a:chOff x="2750" y="2244"/>
            <a:chExt cx="1577" cy="1553"/>
          </a:xfrm>
        </p:grpSpPr>
        <p:grpSp>
          <p:nvGrpSpPr>
            <p:cNvPr id="18436" name="Group 258"/>
            <p:cNvGrpSpPr>
              <a:grpSpLocks/>
            </p:cNvGrpSpPr>
            <p:nvPr/>
          </p:nvGrpSpPr>
          <p:grpSpPr bwMode="auto">
            <a:xfrm>
              <a:off x="3423" y="2244"/>
              <a:ext cx="261" cy="719"/>
              <a:chOff x="3423" y="2244"/>
              <a:chExt cx="261" cy="719"/>
            </a:xfrm>
          </p:grpSpPr>
          <p:sp>
            <p:nvSpPr>
              <p:cNvPr id="18691" name="Rectangle 259"/>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92" name="Rectangle 260"/>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93" name="Rectangle 261"/>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94" name="Rectangle 262"/>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37" name="Group 263"/>
            <p:cNvGrpSpPr>
              <a:grpSpLocks/>
            </p:cNvGrpSpPr>
            <p:nvPr/>
          </p:nvGrpSpPr>
          <p:grpSpPr bwMode="auto">
            <a:xfrm rot="3652130">
              <a:off x="3837" y="2496"/>
              <a:ext cx="261" cy="719"/>
              <a:chOff x="3423" y="2244"/>
              <a:chExt cx="261" cy="719"/>
            </a:xfrm>
          </p:grpSpPr>
          <p:sp>
            <p:nvSpPr>
              <p:cNvPr id="18696" name="Rectangle 264"/>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97" name="Rectangle 265"/>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698" name="Rectangle 266"/>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699" name="Rectangle 267"/>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40" name="Group 268"/>
            <p:cNvGrpSpPr>
              <a:grpSpLocks/>
            </p:cNvGrpSpPr>
            <p:nvPr/>
          </p:nvGrpSpPr>
          <p:grpSpPr bwMode="auto">
            <a:xfrm rot="17958582" flipH="1">
              <a:off x="2979" y="2490"/>
              <a:ext cx="261" cy="719"/>
              <a:chOff x="3423" y="2244"/>
              <a:chExt cx="261" cy="719"/>
            </a:xfrm>
          </p:grpSpPr>
          <p:sp>
            <p:nvSpPr>
              <p:cNvPr id="18701" name="Rectangle 269"/>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02" name="Rectangle 270"/>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703" name="Rectangle 271"/>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04" name="Rectangle 272"/>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43" name="Group 273"/>
            <p:cNvGrpSpPr>
              <a:grpSpLocks/>
            </p:cNvGrpSpPr>
            <p:nvPr/>
          </p:nvGrpSpPr>
          <p:grpSpPr bwMode="auto">
            <a:xfrm rot="18736300" flipV="1">
              <a:off x="3759" y="3042"/>
              <a:ext cx="261" cy="719"/>
              <a:chOff x="3423" y="2244"/>
              <a:chExt cx="261" cy="719"/>
            </a:xfrm>
          </p:grpSpPr>
          <p:sp>
            <p:nvSpPr>
              <p:cNvPr id="18706" name="Rectangle 274"/>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07" name="Rectangle 275"/>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708" name="Rectangle 276"/>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09" name="Rectangle 277"/>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44" name="Group 278"/>
            <p:cNvGrpSpPr>
              <a:grpSpLocks/>
            </p:cNvGrpSpPr>
            <p:nvPr/>
          </p:nvGrpSpPr>
          <p:grpSpPr bwMode="auto">
            <a:xfrm rot="23906876" flipH="1" flipV="1">
              <a:off x="3111" y="3078"/>
              <a:ext cx="261" cy="719"/>
              <a:chOff x="3423" y="2244"/>
              <a:chExt cx="261" cy="719"/>
            </a:xfrm>
          </p:grpSpPr>
          <p:sp>
            <p:nvSpPr>
              <p:cNvPr id="18711" name="Rectangle 279"/>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12" name="Rectangle 280"/>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713" name="Rectangle 281"/>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14" name="Rectangle 282"/>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18447" name="Group 283"/>
          <p:cNvGrpSpPr>
            <a:grpSpLocks/>
          </p:cNvGrpSpPr>
          <p:nvPr/>
        </p:nvGrpSpPr>
        <p:grpSpPr bwMode="auto">
          <a:xfrm rot="18377018" flipH="1">
            <a:off x="2397920" y="2574131"/>
            <a:ext cx="677862" cy="657225"/>
            <a:chOff x="2750" y="2244"/>
            <a:chExt cx="1577" cy="1553"/>
          </a:xfrm>
        </p:grpSpPr>
        <p:grpSp>
          <p:nvGrpSpPr>
            <p:cNvPr id="18450" name="Group 284"/>
            <p:cNvGrpSpPr>
              <a:grpSpLocks/>
            </p:cNvGrpSpPr>
            <p:nvPr/>
          </p:nvGrpSpPr>
          <p:grpSpPr bwMode="auto">
            <a:xfrm>
              <a:off x="3423" y="2244"/>
              <a:ext cx="261" cy="719"/>
              <a:chOff x="3423" y="2244"/>
              <a:chExt cx="261" cy="719"/>
            </a:xfrm>
          </p:grpSpPr>
          <p:sp>
            <p:nvSpPr>
              <p:cNvPr id="18717" name="Rectangle 285"/>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18" name="Rectangle 286"/>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719" name="Rectangle 287"/>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20" name="Rectangle 288"/>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51" name="Group 289"/>
            <p:cNvGrpSpPr>
              <a:grpSpLocks/>
            </p:cNvGrpSpPr>
            <p:nvPr/>
          </p:nvGrpSpPr>
          <p:grpSpPr bwMode="auto">
            <a:xfrm rot="3652130">
              <a:off x="3837" y="2496"/>
              <a:ext cx="261" cy="719"/>
              <a:chOff x="3423" y="2244"/>
              <a:chExt cx="261" cy="719"/>
            </a:xfrm>
          </p:grpSpPr>
          <p:sp>
            <p:nvSpPr>
              <p:cNvPr id="18722" name="Rectangle 290"/>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23" name="Rectangle 291"/>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724" name="Rectangle 292"/>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25" name="Rectangle 293"/>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54" name="Group 294"/>
            <p:cNvGrpSpPr>
              <a:grpSpLocks/>
            </p:cNvGrpSpPr>
            <p:nvPr/>
          </p:nvGrpSpPr>
          <p:grpSpPr bwMode="auto">
            <a:xfrm rot="17958582" flipH="1">
              <a:off x="2979" y="2490"/>
              <a:ext cx="261" cy="719"/>
              <a:chOff x="3423" y="2244"/>
              <a:chExt cx="261" cy="719"/>
            </a:xfrm>
          </p:grpSpPr>
          <p:sp>
            <p:nvSpPr>
              <p:cNvPr id="18727" name="Rectangle 295"/>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28" name="Rectangle 296"/>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729" name="Rectangle 297"/>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30" name="Rectangle 298"/>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57" name="Group 299"/>
            <p:cNvGrpSpPr>
              <a:grpSpLocks/>
            </p:cNvGrpSpPr>
            <p:nvPr/>
          </p:nvGrpSpPr>
          <p:grpSpPr bwMode="auto">
            <a:xfrm rot="18736300" flipV="1">
              <a:off x="3759" y="3042"/>
              <a:ext cx="261" cy="719"/>
              <a:chOff x="3423" y="2244"/>
              <a:chExt cx="261" cy="719"/>
            </a:xfrm>
          </p:grpSpPr>
          <p:sp>
            <p:nvSpPr>
              <p:cNvPr id="18732" name="Rectangle 300"/>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33" name="Rectangle 301"/>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734" name="Rectangle 302"/>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35" name="Rectangle 303"/>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58" name="Group 304"/>
            <p:cNvGrpSpPr>
              <a:grpSpLocks/>
            </p:cNvGrpSpPr>
            <p:nvPr/>
          </p:nvGrpSpPr>
          <p:grpSpPr bwMode="auto">
            <a:xfrm rot="23906876" flipH="1" flipV="1">
              <a:off x="3111" y="3078"/>
              <a:ext cx="261" cy="719"/>
              <a:chOff x="3423" y="2244"/>
              <a:chExt cx="261" cy="719"/>
            </a:xfrm>
          </p:grpSpPr>
          <p:sp>
            <p:nvSpPr>
              <p:cNvPr id="18737" name="Rectangle 305"/>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38" name="Rectangle 306"/>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739" name="Rectangle 307"/>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40" name="Rectangle 308"/>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sp>
        <p:nvSpPr>
          <p:cNvPr id="18742" name="Freeform 310"/>
          <p:cNvSpPr>
            <a:spLocks/>
          </p:cNvSpPr>
          <p:nvPr/>
        </p:nvSpPr>
        <p:spPr bwMode="auto">
          <a:xfrm rot="4521216" flipH="1" flipV="1">
            <a:off x="7800975" y="3714750"/>
            <a:ext cx="352425" cy="568325"/>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sp>
        <p:nvSpPr>
          <p:cNvPr id="18743" name="Freeform 311"/>
          <p:cNvSpPr>
            <a:spLocks/>
          </p:cNvSpPr>
          <p:nvPr/>
        </p:nvSpPr>
        <p:spPr bwMode="auto">
          <a:xfrm rot="4521216">
            <a:off x="5619750" y="4838700"/>
            <a:ext cx="352425" cy="568325"/>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sp>
        <p:nvSpPr>
          <p:cNvPr id="18744" name="Freeform 312"/>
          <p:cNvSpPr>
            <a:spLocks/>
          </p:cNvSpPr>
          <p:nvPr/>
        </p:nvSpPr>
        <p:spPr bwMode="auto">
          <a:xfrm rot="-2017787">
            <a:off x="7748588" y="4922838"/>
            <a:ext cx="482600" cy="228600"/>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sp>
        <p:nvSpPr>
          <p:cNvPr id="18745" name="Freeform 313"/>
          <p:cNvSpPr>
            <a:spLocks/>
          </p:cNvSpPr>
          <p:nvPr/>
        </p:nvSpPr>
        <p:spPr bwMode="auto">
          <a:xfrm rot="2126743">
            <a:off x="6465888" y="5554663"/>
            <a:ext cx="254000" cy="619125"/>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sp>
        <p:nvSpPr>
          <p:cNvPr id="18746" name="Freeform 314"/>
          <p:cNvSpPr>
            <a:spLocks/>
          </p:cNvSpPr>
          <p:nvPr/>
        </p:nvSpPr>
        <p:spPr bwMode="auto">
          <a:xfrm>
            <a:off x="7223125" y="5529263"/>
            <a:ext cx="406400" cy="381000"/>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grpSp>
        <p:nvGrpSpPr>
          <p:cNvPr id="18461" name="Group 315"/>
          <p:cNvGrpSpPr>
            <a:grpSpLocks/>
          </p:cNvGrpSpPr>
          <p:nvPr/>
        </p:nvGrpSpPr>
        <p:grpSpPr bwMode="auto">
          <a:xfrm rot="-5400000">
            <a:off x="5678488" y="4476750"/>
            <a:ext cx="109537" cy="265113"/>
            <a:chOff x="520" y="3338"/>
            <a:chExt cx="91" cy="215"/>
          </a:xfrm>
        </p:grpSpPr>
        <p:sp>
          <p:nvSpPr>
            <p:cNvPr id="18748" name="Rectangle 316"/>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749" name="Oval 317"/>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465" name="Group 318"/>
          <p:cNvGrpSpPr>
            <a:grpSpLocks/>
          </p:cNvGrpSpPr>
          <p:nvPr/>
        </p:nvGrpSpPr>
        <p:grpSpPr bwMode="auto">
          <a:xfrm rot="5400000">
            <a:off x="8045450" y="4476751"/>
            <a:ext cx="109537" cy="265112"/>
            <a:chOff x="520" y="3338"/>
            <a:chExt cx="91" cy="215"/>
          </a:xfrm>
        </p:grpSpPr>
        <p:sp>
          <p:nvSpPr>
            <p:cNvPr id="18751" name="Rectangle 319"/>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752" name="Oval 320"/>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466" name="Group 321"/>
          <p:cNvGrpSpPr>
            <a:grpSpLocks/>
          </p:cNvGrpSpPr>
          <p:nvPr/>
        </p:nvGrpSpPr>
        <p:grpSpPr bwMode="auto">
          <a:xfrm flipV="1">
            <a:off x="6865938" y="5643563"/>
            <a:ext cx="111125" cy="261937"/>
            <a:chOff x="520" y="3338"/>
            <a:chExt cx="91" cy="215"/>
          </a:xfrm>
        </p:grpSpPr>
        <p:sp>
          <p:nvSpPr>
            <p:cNvPr id="18754" name="Rectangle 322"/>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755" name="Oval 323"/>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467" name="Group 324"/>
          <p:cNvGrpSpPr>
            <a:grpSpLocks/>
          </p:cNvGrpSpPr>
          <p:nvPr/>
        </p:nvGrpSpPr>
        <p:grpSpPr bwMode="auto">
          <a:xfrm>
            <a:off x="6865938" y="3335338"/>
            <a:ext cx="111125" cy="260350"/>
            <a:chOff x="520" y="3338"/>
            <a:chExt cx="91" cy="215"/>
          </a:xfrm>
        </p:grpSpPr>
        <p:sp>
          <p:nvSpPr>
            <p:cNvPr id="18757" name="Rectangle 325"/>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758" name="Oval 326"/>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468" name="Group 327"/>
          <p:cNvGrpSpPr>
            <a:grpSpLocks/>
          </p:cNvGrpSpPr>
          <p:nvPr/>
        </p:nvGrpSpPr>
        <p:grpSpPr bwMode="auto">
          <a:xfrm rot="8136319">
            <a:off x="7688263" y="5313363"/>
            <a:ext cx="111125" cy="260350"/>
            <a:chOff x="520" y="3338"/>
            <a:chExt cx="91" cy="215"/>
          </a:xfrm>
        </p:grpSpPr>
        <p:sp>
          <p:nvSpPr>
            <p:cNvPr id="18760" name="Rectangle 328"/>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761" name="Oval 329"/>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469" name="Group 330"/>
          <p:cNvGrpSpPr>
            <a:grpSpLocks/>
          </p:cNvGrpSpPr>
          <p:nvPr/>
        </p:nvGrpSpPr>
        <p:grpSpPr bwMode="auto">
          <a:xfrm rot="-2663681">
            <a:off x="6048375" y="3638550"/>
            <a:ext cx="111125" cy="260350"/>
            <a:chOff x="520" y="3338"/>
            <a:chExt cx="91" cy="215"/>
          </a:xfrm>
        </p:grpSpPr>
        <p:sp>
          <p:nvSpPr>
            <p:cNvPr id="18763" name="Rectangle 331"/>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764" name="Oval 332"/>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470" name="Group 333"/>
          <p:cNvGrpSpPr>
            <a:grpSpLocks/>
          </p:cNvGrpSpPr>
          <p:nvPr/>
        </p:nvGrpSpPr>
        <p:grpSpPr bwMode="auto">
          <a:xfrm rot="2736319" flipV="1">
            <a:off x="6030913" y="5299075"/>
            <a:ext cx="109537" cy="265113"/>
            <a:chOff x="520" y="3338"/>
            <a:chExt cx="91" cy="215"/>
          </a:xfrm>
        </p:grpSpPr>
        <p:sp>
          <p:nvSpPr>
            <p:cNvPr id="18766" name="Rectangle 334"/>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767" name="Oval 335"/>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471" name="Group 336"/>
          <p:cNvGrpSpPr>
            <a:grpSpLocks/>
          </p:cNvGrpSpPr>
          <p:nvPr/>
        </p:nvGrpSpPr>
        <p:grpSpPr bwMode="auto">
          <a:xfrm rot="2736319">
            <a:off x="7708900" y="3656013"/>
            <a:ext cx="109538" cy="265112"/>
            <a:chOff x="520" y="3338"/>
            <a:chExt cx="91" cy="215"/>
          </a:xfrm>
        </p:grpSpPr>
        <p:sp>
          <p:nvSpPr>
            <p:cNvPr id="18769" name="Rectangle 337"/>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770" name="Oval 338"/>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18771" name="Oval 339"/>
          <p:cNvSpPr>
            <a:spLocks noChangeArrowheads="1"/>
          </p:cNvSpPr>
          <p:nvPr/>
        </p:nvSpPr>
        <p:spPr bwMode="auto">
          <a:xfrm rot="2736319">
            <a:off x="5853906" y="3526632"/>
            <a:ext cx="2143125" cy="2170112"/>
          </a:xfrm>
          <a:prstGeom prst="ellipse">
            <a:avLst/>
          </a:prstGeom>
          <a:gradFill rotWithShape="1">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lstStyle/>
          <a:p>
            <a:endParaRPr lang="en-US"/>
          </a:p>
        </p:txBody>
      </p:sp>
      <p:grpSp>
        <p:nvGrpSpPr>
          <p:cNvPr id="18472" name="Group 340"/>
          <p:cNvGrpSpPr>
            <a:grpSpLocks/>
          </p:cNvGrpSpPr>
          <p:nvPr/>
        </p:nvGrpSpPr>
        <p:grpSpPr bwMode="auto">
          <a:xfrm rot="466593">
            <a:off x="7778750" y="5375275"/>
            <a:ext cx="677863" cy="657225"/>
            <a:chOff x="2750" y="2244"/>
            <a:chExt cx="1577" cy="1553"/>
          </a:xfrm>
        </p:grpSpPr>
        <p:grpSp>
          <p:nvGrpSpPr>
            <p:cNvPr id="18473" name="Group 341"/>
            <p:cNvGrpSpPr>
              <a:grpSpLocks/>
            </p:cNvGrpSpPr>
            <p:nvPr/>
          </p:nvGrpSpPr>
          <p:grpSpPr bwMode="auto">
            <a:xfrm>
              <a:off x="3423" y="2244"/>
              <a:ext cx="261" cy="719"/>
              <a:chOff x="3423" y="2244"/>
              <a:chExt cx="261" cy="719"/>
            </a:xfrm>
          </p:grpSpPr>
          <p:sp>
            <p:nvSpPr>
              <p:cNvPr id="18774" name="Rectangle 342"/>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75" name="Rectangle 343"/>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776" name="Rectangle 344"/>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77" name="Rectangle 345"/>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74" name="Group 346"/>
            <p:cNvGrpSpPr>
              <a:grpSpLocks/>
            </p:cNvGrpSpPr>
            <p:nvPr/>
          </p:nvGrpSpPr>
          <p:grpSpPr bwMode="auto">
            <a:xfrm rot="3652130">
              <a:off x="3837" y="2496"/>
              <a:ext cx="261" cy="719"/>
              <a:chOff x="3423" y="2244"/>
              <a:chExt cx="261" cy="719"/>
            </a:xfrm>
          </p:grpSpPr>
          <p:sp>
            <p:nvSpPr>
              <p:cNvPr id="18779" name="Rectangle 347"/>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80" name="Rectangle 348"/>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781" name="Rectangle 349"/>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82" name="Rectangle 350"/>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75" name="Group 351"/>
            <p:cNvGrpSpPr>
              <a:grpSpLocks/>
            </p:cNvGrpSpPr>
            <p:nvPr/>
          </p:nvGrpSpPr>
          <p:grpSpPr bwMode="auto">
            <a:xfrm rot="17958582" flipH="1">
              <a:off x="2979" y="2490"/>
              <a:ext cx="261" cy="719"/>
              <a:chOff x="3423" y="2244"/>
              <a:chExt cx="261" cy="719"/>
            </a:xfrm>
          </p:grpSpPr>
          <p:sp>
            <p:nvSpPr>
              <p:cNvPr id="18784" name="Rectangle 352"/>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85" name="Rectangle 353"/>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786" name="Rectangle 354"/>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87" name="Rectangle 355"/>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76" name="Group 356"/>
            <p:cNvGrpSpPr>
              <a:grpSpLocks/>
            </p:cNvGrpSpPr>
            <p:nvPr/>
          </p:nvGrpSpPr>
          <p:grpSpPr bwMode="auto">
            <a:xfrm rot="18736300" flipV="1">
              <a:off x="3759" y="3042"/>
              <a:ext cx="261" cy="719"/>
              <a:chOff x="3423" y="2244"/>
              <a:chExt cx="261" cy="719"/>
            </a:xfrm>
          </p:grpSpPr>
          <p:sp>
            <p:nvSpPr>
              <p:cNvPr id="18789" name="Rectangle 357"/>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90" name="Rectangle 358"/>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791" name="Rectangle 359"/>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92" name="Rectangle 360"/>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77" name="Group 361"/>
            <p:cNvGrpSpPr>
              <a:grpSpLocks/>
            </p:cNvGrpSpPr>
            <p:nvPr/>
          </p:nvGrpSpPr>
          <p:grpSpPr bwMode="auto">
            <a:xfrm rot="23906876" flipH="1" flipV="1">
              <a:off x="3111" y="3078"/>
              <a:ext cx="261" cy="719"/>
              <a:chOff x="3423" y="2244"/>
              <a:chExt cx="261" cy="719"/>
            </a:xfrm>
          </p:grpSpPr>
          <p:sp>
            <p:nvSpPr>
              <p:cNvPr id="18794" name="Rectangle 362"/>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95" name="Rectangle 363"/>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796" name="Rectangle 364"/>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797" name="Rectangle 365"/>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18478" name="Group 366"/>
          <p:cNvGrpSpPr>
            <a:grpSpLocks/>
          </p:cNvGrpSpPr>
          <p:nvPr/>
        </p:nvGrpSpPr>
        <p:grpSpPr bwMode="auto">
          <a:xfrm rot="2924680">
            <a:off x="8255795" y="4250531"/>
            <a:ext cx="677862" cy="657225"/>
            <a:chOff x="2750" y="2244"/>
            <a:chExt cx="1577" cy="1553"/>
          </a:xfrm>
        </p:grpSpPr>
        <p:grpSp>
          <p:nvGrpSpPr>
            <p:cNvPr id="18479" name="Group 367"/>
            <p:cNvGrpSpPr>
              <a:grpSpLocks/>
            </p:cNvGrpSpPr>
            <p:nvPr/>
          </p:nvGrpSpPr>
          <p:grpSpPr bwMode="auto">
            <a:xfrm>
              <a:off x="3423" y="2244"/>
              <a:ext cx="261" cy="719"/>
              <a:chOff x="3423" y="2244"/>
              <a:chExt cx="261" cy="719"/>
            </a:xfrm>
          </p:grpSpPr>
          <p:sp>
            <p:nvSpPr>
              <p:cNvPr id="18800" name="Rectangle 368"/>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01" name="Rectangle 369"/>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02" name="Rectangle 370"/>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03" name="Rectangle 371"/>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80" name="Group 372"/>
            <p:cNvGrpSpPr>
              <a:grpSpLocks/>
            </p:cNvGrpSpPr>
            <p:nvPr/>
          </p:nvGrpSpPr>
          <p:grpSpPr bwMode="auto">
            <a:xfrm rot="3652130">
              <a:off x="3837" y="2496"/>
              <a:ext cx="261" cy="719"/>
              <a:chOff x="3423" y="2244"/>
              <a:chExt cx="261" cy="719"/>
            </a:xfrm>
          </p:grpSpPr>
          <p:sp>
            <p:nvSpPr>
              <p:cNvPr id="18805" name="Rectangle 373"/>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06" name="Rectangle 374"/>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07" name="Rectangle 375"/>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08" name="Rectangle 376"/>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81" name="Group 377"/>
            <p:cNvGrpSpPr>
              <a:grpSpLocks/>
            </p:cNvGrpSpPr>
            <p:nvPr/>
          </p:nvGrpSpPr>
          <p:grpSpPr bwMode="auto">
            <a:xfrm rot="17958582" flipH="1">
              <a:off x="2979" y="2490"/>
              <a:ext cx="261" cy="719"/>
              <a:chOff x="3423" y="2244"/>
              <a:chExt cx="261" cy="719"/>
            </a:xfrm>
          </p:grpSpPr>
          <p:sp>
            <p:nvSpPr>
              <p:cNvPr id="18810" name="Rectangle 378"/>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11" name="Rectangle 379"/>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12" name="Rectangle 380"/>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13" name="Rectangle 381"/>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82" name="Group 382"/>
            <p:cNvGrpSpPr>
              <a:grpSpLocks/>
            </p:cNvGrpSpPr>
            <p:nvPr/>
          </p:nvGrpSpPr>
          <p:grpSpPr bwMode="auto">
            <a:xfrm rot="18736300" flipV="1">
              <a:off x="3759" y="3042"/>
              <a:ext cx="261" cy="719"/>
              <a:chOff x="3423" y="2244"/>
              <a:chExt cx="261" cy="719"/>
            </a:xfrm>
          </p:grpSpPr>
          <p:sp>
            <p:nvSpPr>
              <p:cNvPr id="18815" name="Rectangle 383"/>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16" name="Rectangle 384"/>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17" name="Rectangle 385"/>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18" name="Rectangle 386"/>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83" name="Group 387"/>
            <p:cNvGrpSpPr>
              <a:grpSpLocks/>
            </p:cNvGrpSpPr>
            <p:nvPr/>
          </p:nvGrpSpPr>
          <p:grpSpPr bwMode="auto">
            <a:xfrm rot="23906876" flipH="1" flipV="1">
              <a:off x="3111" y="3078"/>
              <a:ext cx="261" cy="719"/>
              <a:chOff x="3423" y="2244"/>
              <a:chExt cx="261" cy="719"/>
            </a:xfrm>
          </p:grpSpPr>
          <p:sp>
            <p:nvSpPr>
              <p:cNvPr id="18820" name="Rectangle 388"/>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21" name="Rectangle 389"/>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22" name="Rectangle 390"/>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23" name="Rectangle 391"/>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18484" name="Group 392"/>
          <p:cNvGrpSpPr>
            <a:grpSpLocks/>
          </p:cNvGrpSpPr>
          <p:nvPr/>
        </p:nvGrpSpPr>
        <p:grpSpPr bwMode="auto">
          <a:xfrm rot="832229">
            <a:off x="7797800" y="3155950"/>
            <a:ext cx="677863" cy="657225"/>
            <a:chOff x="2750" y="2244"/>
            <a:chExt cx="1577" cy="1553"/>
          </a:xfrm>
        </p:grpSpPr>
        <p:grpSp>
          <p:nvGrpSpPr>
            <p:cNvPr id="18485" name="Group 393"/>
            <p:cNvGrpSpPr>
              <a:grpSpLocks/>
            </p:cNvGrpSpPr>
            <p:nvPr/>
          </p:nvGrpSpPr>
          <p:grpSpPr bwMode="auto">
            <a:xfrm>
              <a:off x="3423" y="2244"/>
              <a:ext cx="261" cy="719"/>
              <a:chOff x="3423" y="2244"/>
              <a:chExt cx="261" cy="719"/>
            </a:xfrm>
          </p:grpSpPr>
          <p:sp>
            <p:nvSpPr>
              <p:cNvPr id="18826" name="Rectangle 394"/>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27" name="Rectangle 395"/>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28" name="Rectangle 396"/>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29" name="Rectangle 397"/>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86" name="Group 398"/>
            <p:cNvGrpSpPr>
              <a:grpSpLocks/>
            </p:cNvGrpSpPr>
            <p:nvPr/>
          </p:nvGrpSpPr>
          <p:grpSpPr bwMode="auto">
            <a:xfrm rot="3652130">
              <a:off x="3837" y="2496"/>
              <a:ext cx="261" cy="719"/>
              <a:chOff x="3423" y="2244"/>
              <a:chExt cx="261" cy="719"/>
            </a:xfrm>
          </p:grpSpPr>
          <p:sp>
            <p:nvSpPr>
              <p:cNvPr id="18831" name="Rectangle 399"/>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32" name="Rectangle 400"/>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33" name="Rectangle 401"/>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34" name="Rectangle 402"/>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87" name="Group 403"/>
            <p:cNvGrpSpPr>
              <a:grpSpLocks/>
            </p:cNvGrpSpPr>
            <p:nvPr/>
          </p:nvGrpSpPr>
          <p:grpSpPr bwMode="auto">
            <a:xfrm rot="17958582" flipH="1">
              <a:off x="2979" y="2490"/>
              <a:ext cx="261" cy="719"/>
              <a:chOff x="3423" y="2244"/>
              <a:chExt cx="261" cy="719"/>
            </a:xfrm>
          </p:grpSpPr>
          <p:sp>
            <p:nvSpPr>
              <p:cNvPr id="18836" name="Rectangle 404"/>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37" name="Rectangle 405"/>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38" name="Rectangle 406"/>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39" name="Rectangle 407"/>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88" name="Group 408"/>
            <p:cNvGrpSpPr>
              <a:grpSpLocks/>
            </p:cNvGrpSpPr>
            <p:nvPr/>
          </p:nvGrpSpPr>
          <p:grpSpPr bwMode="auto">
            <a:xfrm rot="18736300" flipV="1">
              <a:off x="3759" y="3042"/>
              <a:ext cx="261" cy="719"/>
              <a:chOff x="3423" y="2244"/>
              <a:chExt cx="261" cy="719"/>
            </a:xfrm>
          </p:grpSpPr>
          <p:sp>
            <p:nvSpPr>
              <p:cNvPr id="18841" name="Rectangle 409"/>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42" name="Rectangle 410"/>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43" name="Rectangle 411"/>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44" name="Rectangle 412"/>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89" name="Group 413"/>
            <p:cNvGrpSpPr>
              <a:grpSpLocks/>
            </p:cNvGrpSpPr>
            <p:nvPr/>
          </p:nvGrpSpPr>
          <p:grpSpPr bwMode="auto">
            <a:xfrm rot="23906876" flipH="1" flipV="1">
              <a:off x="3111" y="3078"/>
              <a:ext cx="261" cy="719"/>
              <a:chOff x="3423" y="2244"/>
              <a:chExt cx="261" cy="719"/>
            </a:xfrm>
          </p:grpSpPr>
          <p:sp>
            <p:nvSpPr>
              <p:cNvPr id="18846" name="Rectangle 414"/>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47" name="Rectangle 415"/>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48" name="Rectangle 416"/>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49" name="Rectangle 417"/>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18490" name="Group 418"/>
          <p:cNvGrpSpPr>
            <a:grpSpLocks/>
          </p:cNvGrpSpPr>
          <p:nvPr/>
        </p:nvGrpSpPr>
        <p:grpSpPr bwMode="auto">
          <a:xfrm rot="182553">
            <a:off x="6559550" y="5880100"/>
            <a:ext cx="677863" cy="657225"/>
            <a:chOff x="2750" y="2244"/>
            <a:chExt cx="1577" cy="1553"/>
          </a:xfrm>
        </p:grpSpPr>
        <p:grpSp>
          <p:nvGrpSpPr>
            <p:cNvPr id="18491" name="Group 419"/>
            <p:cNvGrpSpPr>
              <a:grpSpLocks/>
            </p:cNvGrpSpPr>
            <p:nvPr/>
          </p:nvGrpSpPr>
          <p:grpSpPr bwMode="auto">
            <a:xfrm>
              <a:off x="3423" y="2244"/>
              <a:ext cx="261" cy="719"/>
              <a:chOff x="3423" y="2244"/>
              <a:chExt cx="261" cy="719"/>
            </a:xfrm>
          </p:grpSpPr>
          <p:sp>
            <p:nvSpPr>
              <p:cNvPr id="18852" name="Rectangle 420"/>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53" name="Rectangle 421"/>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54" name="Rectangle 422"/>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55" name="Rectangle 423"/>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92" name="Group 424"/>
            <p:cNvGrpSpPr>
              <a:grpSpLocks/>
            </p:cNvGrpSpPr>
            <p:nvPr/>
          </p:nvGrpSpPr>
          <p:grpSpPr bwMode="auto">
            <a:xfrm rot="3652130">
              <a:off x="3837" y="2496"/>
              <a:ext cx="261" cy="719"/>
              <a:chOff x="3423" y="2244"/>
              <a:chExt cx="261" cy="719"/>
            </a:xfrm>
          </p:grpSpPr>
          <p:sp>
            <p:nvSpPr>
              <p:cNvPr id="18857" name="Rectangle 425"/>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58" name="Rectangle 426"/>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59" name="Rectangle 427"/>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60" name="Rectangle 428"/>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93" name="Group 429"/>
            <p:cNvGrpSpPr>
              <a:grpSpLocks/>
            </p:cNvGrpSpPr>
            <p:nvPr/>
          </p:nvGrpSpPr>
          <p:grpSpPr bwMode="auto">
            <a:xfrm rot="17958582" flipH="1">
              <a:off x="2979" y="2490"/>
              <a:ext cx="261" cy="719"/>
              <a:chOff x="3423" y="2244"/>
              <a:chExt cx="261" cy="719"/>
            </a:xfrm>
          </p:grpSpPr>
          <p:sp>
            <p:nvSpPr>
              <p:cNvPr id="18862" name="Rectangle 430"/>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63" name="Rectangle 431"/>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64" name="Rectangle 432"/>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65" name="Rectangle 433"/>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94" name="Group 434"/>
            <p:cNvGrpSpPr>
              <a:grpSpLocks/>
            </p:cNvGrpSpPr>
            <p:nvPr/>
          </p:nvGrpSpPr>
          <p:grpSpPr bwMode="auto">
            <a:xfrm rot="18736300" flipV="1">
              <a:off x="3759" y="3042"/>
              <a:ext cx="261" cy="719"/>
              <a:chOff x="3423" y="2244"/>
              <a:chExt cx="261" cy="719"/>
            </a:xfrm>
          </p:grpSpPr>
          <p:sp>
            <p:nvSpPr>
              <p:cNvPr id="18867" name="Rectangle 435"/>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68" name="Rectangle 436"/>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69" name="Rectangle 437"/>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70" name="Rectangle 438"/>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495" name="Group 439"/>
            <p:cNvGrpSpPr>
              <a:grpSpLocks/>
            </p:cNvGrpSpPr>
            <p:nvPr/>
          </p:nvGrpSpPr>
          <p:grpSpPr bwMode="auto">
            <a:xfrm rot="23906876" flipH="1" flipV="1">
              <a:off x="3111" y="3078"/>
              <a:ext cx="261" cy="719"/>
              <a:chOff x="3423" y="2244"/>
              <a:chExt cx="261" cy="719"/>
            </a:xfrm>
          </p:grpSpPr>
          <p:sp>
            <p:nvSpPr>
              <p:cNvPr id="18872" name="Rectangle 440"/>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73" name="Rectangle 441"/>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74" name="Rectangle 442"/>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75" name="Rectangle 443"/>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18560" name="Group 444"/>
          <p:cNvGrpSpPr>
            <a:grpSpLocks/>
          </p:cNvGrpSpPr>
          <p:nvPr/>
        </p:nvGrpSpPr>
        <p:grpSpPr bwMode="auto">
          <a:xfrm rot="-635001">
            <a:off x="5378450" y="5375275"/>
            <a:ext cx="677863" cy="657225"/>
            <a:chOff x="2750" y="2244"/>
            <a:chExt cx="1577" cy="1553"/>
          </a:xfrm>
        </p:grpSpPr>
        <p:grpSp>
          <p:nvGrpSpPr>
            <p:cNvPr id="18561" name="Group 445"/>
            <p:cNvGrpSpPr>
              <a:grpSpLocks/>
            </p:cNvGrpSpPr>
            <p:nvPr/>
          </p:nvGrpSpPr>
          <p:grpSpPr bwMode="auto">
            <a:xfrm>
              <a:off x="3423" y="2244"/>
              <a:ext cx="261" cy="719"/>
              <a:chOff x="3423" y="2244"/>
              <a:chExt cx="261" cy="719"/>
            </a:xfrm>
          </p:grpSpPr>
          <p:sp>
            <p:nvSpPr>
              <p:cNvPr id="18878" name="Rectangle 446"/>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79" name="Rectangle 447"/>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80" name="Rectangle 448"/>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81" name="Rectangle 449"/>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562" name="Group 450"/>
            <p:cNvGrpSpPr>
              <a:grpSpLocks/>
            </p:cNvGrpSpPr>
            <p:nvPr/>
          </p:nvGrpSpPr>
          <p:grpSpPr bwMode="auto">
            <a:xfrm rot="3652130">
              <a:off x="3837" y="2496"/>
              <a:ext cx="261" cy="719"/>
              <a:chOff x="3423" y="2244"/>
              <a:chExt cx="261" cy="719"/>
            </a:xfrm>
          </p:grpSpPr>
          <p:sp>
            <p:nvSpPr>
              <p:cNvPr id="18883" name="Rectangle 451"/>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84" name="Rectangle 452"/>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85" name="Rectangle 453"/>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86" name="Rectangle 454"/>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563" name="Group 455"/>
            <p:cNvGrpSpPr>
              <a:grpSpLocks/>
            </p:cNvGrpSpPr>
            <p:nvPr/>
          </p:nvGrpSpPr>
          <p:grpSpPr bwMode="auto">
            <a:xfrm rot="17958582" flipH="1">
              <a:off x="2979" y="2490"/>
              <a:ext cx="261" cy="719"/>
              <a:chOff x="3423" y="2244"/>
              <a:chExt cx="261" cy="719"/>
            </a:xfrm>
          </p:grpSpPr>
          <p:sp>
            <p:nvSpPr>
              <p:cNvPr id="18888" name="Rectangle 456"/>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89" name="Rectangle 457"/>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90" name="Rectangle 458"/>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91" name="Rectangle 459"/>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564" name="Group 460"/>
            <p:cNvGrpSpPr>
              <a:grpSpLocks/>
            </p:cNvGrpSpPr>
            <p:nvPr/>
          </p:nvGrpSpPr>
          <p:grpSpPr bwMode="auto">
            <a:xfrm rot="18736300" flipV="1">
              <a:off x="3759" y="3042"/>
              <a:ext cx="261" cy="719"/>
              <a:chOff x="3423" y="2244"/>
              <a:chExt cx="261" cy="719"/>
            </a:xfrm>
          </p:grpSpPr>
          <p:sp>
            <p:nvSpPr>
              <p:cNvPr id="18893" name="Rectangle 461"/>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94" name="Rectangle 462"/>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895" name="Rectangle 463"/>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96" name="Rectangle 464"/>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565" name="Group 465"/>
            <p:cNvGrpSpPr>
              <a:grpSpLocks/>
            </p:cNvGrpSpPr>
            <p:nvPr/>
          </p:nvGrpSpPr>
          <p:grpSpPr bwMode="auto">
            <a:xfrm rot="23906876" flipH="1" flipV="1">
              <a:off x="3111" y="3078"/>
              <a:ext cx="261" cy="719"/>
              <a:chOff x="3423" y="2244"/>
              <a:chExt cx="261" cy="719"/>
            </a:xfrm>
          </p:grpSpPr>
          <p:sp>
            <p:nvSpPr>
              <p:cNvPr id="18898" name="Rectangle 466"/>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899" name="Rectangle 467"/>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00" name="Rectangle 468"/>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01" name="Rectangle 469"/>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18566" name="Group 470"/>
          <p:cNvGrpSpPr>
            <a:grpSpLocks/>
          </p:cNvGrpSpPr>
          <p:nvPr/>
        </p:nvGrpSpPr>
        <p:grpSpPr bwMode="auto">
          <a:xfrm rot="18377018" flipH="1">
            <a:off x="4922045" y="4288631"/>
            <a:ext cx="677862" cy="657225"/>
            <a:chOff x="2750" y="2244"/>
            <a:chExt cx="1577" cy="1553"/>
          </a:xfrm>
        </p:grpSpPr>
        <p:grpSp>
          <p:nvGrpSpPr>
            <p:cNvPr id="18567" name="Group 471"/>
            <p:cNvGrpSpPr>
              <a:grpSpLocks/>
            </p:cNvGrpSpPr>
            <p:nvPr/>
          </p:nvGrpSpPr>
          <p:grpSpPr bwMode="auto">
            <a:xfrm>
              <a:off x="3423" y="2244"/>
              <a:ext cx="261" cy="719"/>
              <a:chOff x="3423" y="2244"/>
              <a:chExt cx="261" cy="719"/>
            </a:xfrm>
          </p:grpSpPr>
          <p:sp>
            <p:nvSpPr>
              <p:cNvPr id="18904" name="Rectangle 472"/>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05" name="Rectangle 473"/>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06" name="Rectangle 474"/>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07" name="Rectangle 475"/>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568" name="Group 476"/>
            <p:cNvGrpSpPr>
              <a:grpSpLocks/>
            </p:cNvGrpSpPr>
            <p:nvPr/>
          </p:nvGrpSpPr>
          <p:grpSpPr bwMode="auto">
            <a:xfrm rot="3652130">
              <a:off x="3837" y="2496"/>
              <a:ext cx="261" cy="719"/>
              <a:chOff x="3423" y="2244"/>
              <a:chExt cx="261" cy="719"/>
            </a:xfrm>
          </p:grpSpPr>
          <p:sp>
            <p:nvSpPr>
              <p:cNvPr id="18909" name="Rectangle 477"/>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10" name="Rectangle 478"/>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11" name="Rectangle 479"/>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12" name="Rectangle 480"/>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569" name="Group 481"/>
            <p:cNvGrpSpPr>
              <a:grpSpLocks/>
            </p:cNvGrpSpPr>
            <p:nvPr/>
          </p:nvGrpSpPr>
          <p:grpSpPr bwMode="auto">
            <a:xfrm rot="17958582" flipH="1">
              <a:off x="2979" y="2490"/>
              <a:ext cx="261" cy="719"/>
              <a:chOff x="3423" y="2244"/>
              <a:chExt cx="261" cy="719"/>
            </a:xfrm>
          </p:grpSpPr>
          <p:sp>
            <p:nvSpPr>
              <p:cNvPr id="18914" name="Rectangle 482"/>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15" name="Rectangle 483"/>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16" name="Rectangle 484"/>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17" name="Rectangle 485"/>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570" name="Group 486"/>
            <p:cNvGrpSpPr>
              <a:grpSpLocks/>
            </p:cNvGrpSpPr>
            <p:nvPr/>
          </p:nvGrpSpPr>
          <p:grpSpPr bwMode="auto">
            <a:xfrm rot="18736300" flipV="1">
              <a:off x="3759" y="3042"/>
              <a:ext cx="261" cy="719"/>
              <a:chOff x="3423" y="2244"/>
              <a:chExt cx="261" cy="719"/>
            </a:xfrm>
          </p:grpSpPr>
          <p:sp>
            <p:nvSpPr>
              <p:cNvPr id="18919" name="Rectangle 487"/>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20" name="Rectangle 488"/>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21" name="Rectangle 489"/>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22" name="Rectangle 490"/>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571" name="Group 491"/>
            <p:cNvGrpSpPr>
              <a:grpSpLocks/>
            </p:cNvGrpSpPr>
            <p:nvPr/>
          </p:nvGrpSpPr>
          <p:grpSpPr bwMode="auto">
            <a:xfrm rot="23906876" flipH="1" flipV="1">
              <a:off x="3111" y="3078"/>
              <a:ext cx="261" cy="719"/>
              <a:chOff x="3423" y="2244"/>
              <a:chExt cx="261" cy="719"/>
            </a:xfrm>
          </p:grpSpPr>
          <p:sp>
            <p:nvSpPr>
              <p:cNvPr id="18924" name="Rectangle 492"/>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25" name="Rectangle 493"/>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26" name="Rectangle 494"/>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27" name="Rectangle 495"/>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sp>
        <p:nvSpPr>
          <p:cNvPr id="18928" name="Freeform 496"/>
          <p:cNvSpPr>
            <a:spLocks/>
          </p:cNvSpPr>
          <p:nvPr/>
        </p:nvSpPr>
        <p:spPr bwMode="auto">
          <a:xfrm rot="8291203" flipH="1" flipV="1">
            <a:off x="2803525" y="4937125"/>
            <a:ext cx="352425" cy="568325"/>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sp>
        <p:nvSpPr>
          <p:cNvPr id="18929" name="Freeform 497"/>
          <p:cNvSpPr>
            <a:spLocks/>
          </p:cNvSpPr>
          <p:nvPr/>
        </p:nvSpPr>
        <p:spPr bwMode="auto">
          <a:xfrm rot="8291203">
            <a:off x="808038" y="3509963"/>
            <a:ext cx="352425" cy="568325"/>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sp>
        <p:nvSpPr>
          <p:cNvPr id="18930" name="Freeform 498"/>
          <p:cNvSpPr>
            <a:spLocks/>
          </p:cNvSpPr>
          <p:nvPr/>
        </p:nvSpPr>
        <p:spPr bwMode="auto">
          <a:xfrm rot="1752200">
            <a:off x="1820863" y="5591175"/>
            <a:ext cx="482600" cy="228600"/>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sp>
        <p:nvSpPr>
          <p:cNvPr id="18931" name="Freeform 499"/>
          <p:cNvSpPr>
            <a:spLocks/>
          </p:cNvSpPr>
          <p:nvPr/>
        </p:nvSpPr>
        <p:spPr bwMode="auto">
          <a:xfrm rot="5896730">
            <a:off x="561976" y="4530725"/>
            <a:ext cx="254000" cy="619125"/>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sp>
        <p:nvSpPr>
          <p:cNvPr id="18932" name="Freeform 500"/>
          <p:cNvSpPr>
            <a:spLocks/>
          </p:cNvSpPr>
          <p:nvPr/>
        </p:nvSpPr>
        <p:spPr bwMode="auto">
          <a:xfrm rot="3769988">
            <a:off x="995363" y="5326063"/>
            <a:ext cx="406400" cy="381000"/>
          </a:xfrm>
          <a:custGeom>
            <a:avLst/>
            <a:gdLst/>
            <a:ahLst/>
            <a:cxnLst>
              <a:cxn ang="0">
                <a:pos x="6" y="30"/>
              </a:cxn>
              <a:cxn ang="0">
                <a:pos x="16" y="59"/>
              </a:cxn>
              <a:cxn ang="0">
                <a:pos x="18" y="93"/>
              </a:cxn>
              <a:cxn ang="0">
                <a:pos x="10" y="128"/>
              </a:cxn>
              <a:cxn ang="0">
                <a:pos x="0" y="144"/>
              </a:cxn>
              <a:cxn ang="0">
                <a:pos x="31" y="137"/>
              </a:cxn>
              <a:cxn ang="0">
                <a:pos x="42" y="128"/>
              </a:cxn>
              <a:cxn ang="0">
                <a:pos x="42" y="116"/>
              </a:cxn>
              <a:cxn ang="0">
                <a:pos x="54" y="126"/>
              </a:cxn>
              <a:cxn ang="0">
                <a:pos x="67" y="128"/>
              </a:cxn>
              <a:cxn ang="0">
                <a:pos x="91" y="129"/>
              </a:cxn>
              <a:cxn ang="0">
                <a:pos x="88" y="114"/>
              </a:cxn>
              <a:cxn ang="0">
                <a:pos x="85" y="104"/>
              </a:cxn>
              <a:cxn ang="0">
                <a:pos x="109" y="114"/>
              </a:cxn>
              <a:cxn ang="0">
                <a:pos x="120" y="113"/>
              </a:cxn>
              <a:cxn ang="0">
                <a:pos x="132" y="102"/>
              </a:cxn>
              <a:cxn ang="0">
                <a:pos x="120" y="93"/>
              </a:cxn>
              <a:cxn ang="0">
                <a:pos x="151" y="87"/>
              </a:cxn>
              <a:cxn ang="0">
                <a:pos x="160" y="81"/>
              </a:cxn>
              <a:cxn ang="0">
                <a:pos x="145" y="72"/>
              </a:cxn>
              <a:cxn ang="0">
                <a:pos x="126" y="68"/>
              </a:cxn>
              <a:cxn ang="0">
                <a:pos x="111" y="60"/>
              </a:cxn>
              <a:cxn ang="0">
                <a:pos x="94" y="48"/>
              </a:cxn>
              <a:cxn ang="0">
                <a:pos x="79" y="29"/>
              </a:cxn>
              <a:cxn ang="0">
                <a:pos x="70" y="15"/>
              </a:cxn>
              <a:cxn ang="0">
                <a:pos x="58" y="0"/>
              </a:cxn>
              <a:cxn ang="0">
                <a:pos x="6" y="30"/>
              </a:cxn>
            </a:cxnLst>
            <a:rect l="0" t="0" r="r" b="b"/>
            <a:pathLst>
              <a:path w="160" h="144">
                <a:moveTo>
                  <a:pt x="6" y="30"/>
                </a:moveTo>
                <a:lnTo>
                  <a:pt x="16" y="59"/>
                </a:lnTo>
                <a:lnTo>
                  <a:pt x="18" y="93"/>
                </a:lnTo>
                <a:lnTo>
                  <a:pt x="10" y="128"/>
                </a:lnTo>
                <a:lnTo>
                  <a:pt x="0" y="144"/>
                </a:lnTo>
                <a:lnTo>
                  <a:pt x="31" y="137"/>
                </a:lnTo>
                <a:lnTo>
                  <a:pt x="42" y="128"/>
                </a:lnTo>
                <a:lnTo>
                  <a:pt x="42" y="116"/>
                </a:lnTo>
                <a:lnTo>
                  <a:pt x="54" y="126"/>
                </a:lnTo>
                <a:lnTo>
                  <a:pt x="67" y="128"/>
                </a:lnTo>
                <a:lnTo>
                  <a:pt x="91" y="129"/>
                </a:lnTo>
                <a:lnTo>
                  <a:pt x="88" y="114"/>
                </a:lnTo>
                <a:lnTo>
                  <a:pt x="85" y="104"/>
                </a:lnTo>
                <a:lnTo>
                  <a:pt x="109" y="114"/>
                </a:lnTo>
                <a:lnTo>
                  <a:pt x="120" y="113"/>
                </a:lnTo>
                <a:lnTo>
                  <a:pt x="132" y="102"/>
                </a:lnTo>
                <a:lnTo>
                  <a:pt x="120" y="93"/>
                </a:lnTo>
                <a:lnTo>
                  <a:pt x="151" y="87"/>
                </a:lnTo>
                <a:lnTo>
                  <a:pt x="160" y="81"/>
                </a:lnTo>
                <a:lnTo>
                  <a:pt x="145" y="72"/>
                </a:lnTo>
                <a:lnTo>
                  <a:pt x="126" y="68"/>
                </a:lnTo>
                <a:lnTo>
                  <a:pt x="111" y="60"/>
                </a:lnTo>
                <a:lnTo>
                  <a:pt x="94" y="48"/>
                </a:lnTo>
                <a:lnTo>
                  <a:pt x="79" y="29"/>
                </a:lnTo>
                <a:lnTo>
                  <a:pt x="70" y="15"/>
                </a:lnTo>
                <a:lnTo>
                  <a:pt x="58" y="0"/>
                </a:lnTo>
                <a:lnTo>
                  <a:pt x="6" y="30"/>
                </a:lnTo>
                <a:close/>
              </a:path>
            </a:pathLst>
          </a:custGeom>
          <a:gradFill rotWithShape="1">
            <a:gsLst>
              <a:gs pos="0">
                <a:srgbClr val="FF0000"/>
              </a:gs>
              <a:gs pos="100000">
                <a:srgbClr val="FF0000">
                  <a:gamma/>
                  <a:shade val="46275"/>
                  <a:invGamma/>
                </a:srgbClr>
              </a:gs>
            </a:gsLst>
            <a:path path="rect">
              <a:fillToRect l="50000" t="50000" r="50000" b="50000"/>
            </a:path>
          </a:gradFill>
          <a:ln w="9525">
            <a:noFill/>
            <a:round/>
            <a:headEnd/>
            <a:tailEnd/>
          </a:ln>
          <a:effectLst/>
        </p:spPr>
        <p:txBody>
          <a:bodyPr/>
          <a:lstStyle/>
          <a:p>
            <a:endParaRPr lang="en-US"/>
          </a:p>
        </p:txBody>
      </p:sp>
      <p:grpSp>
        <p:nvGrpSpPr>
          <p:cNvPr id="18572" name="Group 501"/>
          <p:cNvGrpSpPr>
            <a:grpSpLocks/>
          </p:cNvGrpSpPr>
          <p:nvPr/>
        </p:nvGrpSpPr>
        <p:grpSpPr bwMode="auto">
          <a:xfrm rot="-1630012">
            <a:off x="1357313" y="3370263"/>
            <a:ext cx="109537" cy="265112"/>
            <a:chOff x="520" y="3338"/>
            <a:chExt cx="91" cy="215"/>
          </a:xfrm>
        </p:grpSpPr>
        <p:sp>
          <p:nvSpPr>
            <p:cNvPr id="18934" name="Rectangle 502"/>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935" name="Oval 503"/>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573" name="Group 504"/>
          <p:cNvGrpSpPr>
            <a:grpSpLocks/>
          </p:cNvGrpSpPr>
          <p:nvPr/>
        </p:nvGrpSpPr>
        <p:grpSpPr bwMode="auto">
          <a:xfrm rot="9169988">
            <a:off x="2436813" y="5476875"/>
            <a:ext cx="109537" cy="265113"/>
            <a:chOff x="520" y="3338"/>
            <a:chExt cx="91" cy="215"/>
          </a:xfrm>
        </p:grpSpPr>
        <p:sp>
          <p:nvSpPr>
            <p:cNvPr id="18937" name="Rectangle 505"/>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938" name="Oval 506"/>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574" name="Group 507"/>
          <p:cNvGrpSpPr>
            <a:grpSpLocks/>
          </p:cNvGrpSpPr>
          <p:nvPr/>
        </p:nvGrpSpPr>
        <p:grpSpPr bwMode="auto">
          <a:xfrm rot="3769988" flipV="1">
            <a:off x="861219" y="4961732"/>
            <a:ext cx="111125" cy="261937"/>
            <a:chOff x="520" y="3338"/>
            <a:chExt cx="91" cy="215"/>
          </a:xfrm>
        </p:grpSpPr>
        <p:sp>
          <p:nvSpPr>
            <p:cNvPr id="18940" name="Rectangle 508"/>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941" name="Oval 509"/>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575" name="Group 510"/>
          <p:cNvGrpSpPr>
            <a:grpSpLocks/>
          </p:cNvGrpSpPr>
          <p:nvPr/>
        </p:nvGrpSpPr>
        <p:grpSpPr bwMode="auto">
          <a:xfrm rot="3769988">
            <a:off x="2917825" y="3908426"/>
            <a:ext cx="111125" cy="260350"/>
            <a:chOff x="520" y="3338"/>
            <a:chExt cx="91" cy="215"/>
          </a:xfrm>
        </p:grpSpPr>
        <p:sp>
          <p:nvSpPr>
            <p:cNvPr id="18943" name="Rectangle 511"/>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944" name="Oval 512"/>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576" name="Group 513"/>
          <p:cNvGrpSpPr>
            <a:grpSpLocks/>
          </p:cNvGrpSpPr>
          <p:nvPr/>
        </p:nvGrpSpPr>
        <p:grpSpPr bwMode="auto">
          <a:xfrm rot="11906307">
            <a:off x="1533525" y="5541963"/>
            <a:ext cx="111125" cy="260350"/>
            <a:chOff x="520" y="3338"/>
            <a:chExt cx="91" cy="215"/>
          </a:xfrm>
        </p:grpSpPr>
        <p:sp>
          <p:nvSpPr>
            <p:cNvPr id="18946" name="Rectangle 514"/>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947" name="Oval 515"/>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577" name="Group 516"/>
          <p:cNvGrpSpPr>
            <a:grpSpLocks/>
          </p:cNvGrpSpPr>
          <p:nvPr/>
        </p:nvGrpSpPr>
        <p:grpSpPr bwMode="auto">
          <a:xfrm rot="1106307">
            <a:off x="2274888" y="3319463"/>
            <a:ext cx="111125" cy="260350"/>
            <a:chOff x="520" y="3338"/>
            <a:chExt cx="91" cy="215"/>
          </a:xfrm>
        </p:grpSpPr>
        <p:sp>
          <p:nvSpPr>
            <p:cNvPr id="18949" name="Rectangle 517"/>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950" name="Oval 518"/>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579" name="Group 519"/>
          <p:cNvGrpSpPr>
            <a:grpSpLocks/>
          </p:cNvGrpSpPr>
          <p:nvPr/>
        </p:nvGrpSpPr>
        <p:grpSpPr bwMode="auto">
          <a:xfrm rot="6506307" flipV="1">
            <a:off x="785813" y="4059237"/>
            <a:ext cx="109538" cy="265113"/>
            <a:chOff x="520" y="3338"/>
            <a:chExt cx="91" cy="215"/>
          </a:xfrm>
        </p:grpSpPr>
        <p:sp>
          <p:nvSpPr>
            <p:cNvPr id="18952" name="Rectangle 520"/>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953" name="Oval 521"/>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18585" name="Group 522"/>
          <p:cNvGrpSpPr>
            <a:grpSpLocks/>
          </p:cNvGrpSpPr>
          <p:nvPr/>
        </p:nvGrpSpPr>
        <p:grpSpPr bwMode="auto">
          <a:xfrm rot="6506307">
            <a:off x="3014663" y="4802187"/>
            <a:ext cx="109538" cy="265113"/>
            <a:chOff x="520" y="3338"/>
            <a:chExt cx="91" cy="215"/>
          </a:xfrm>
        </p:grpSpPr>
        <p:sp>
          <p:nvSpPr>
            <p:cNvPr id="18955" name="Rectangle 523"/>
            <p:cNvSpPr>
              <a:spLocks noChangeArrowheads="1"/>
            </p:cNvSpPr>
            <p:nvPr/>
          </p:nvSpPr>
          <p:spPr bwMode="auto">
            <a:xfrm>
              <a:off x="537" y="3394"/>
              <a:ext cx="56" cy="15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956" name="Oval 524"/>
            <p:cNvSpPr>
              <a:spLocks noChangeArrowheads="1"/>
            </p:cNvSpPr>
            <p:nvPr/>
          </p:nvSpPr>
          <p:spPr bwMode="auto">
            <a:xfrm>
              <a:off x="520" y="3338"/>
              <a:ext cx="91" cy="91"/>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18957" name="Oval 525"/>
          <p:cNvSpPr>
            <a:spLocks noChangeArrowheads="1"/>
          </p:cNvSpPr>
          <p:nvPr/>
        </p:nvSpPr>
        <p:spPr bwMode="auto">
          <a:xfrm rot="6506307">
            <a:off x="883444" y="3480594"/>
            <a:ext cx="2143125" cy="2170113"/>
          </a:xfrm>
          <a:prstGeom prst="ellipse">
            <a:avLst/>
          </a:prstGeom>
          <a:gradFill rotWithShape="1">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lstStyle/>
          <a:p>
            <a:endParaRPr lang="en-US"/>
          </a:p>
        </p:txBody>
      </p:sp>
      <p:grpSp>
        <p:nvGrpSpPr>
          <p:cNvPr id="18586" name="Group 526"/>
          <p:cNvGrpSpPr>
            <a:grpSpLocks/>
          </p:cNvGrpSpPr>
          <p:nvPr/>
        </p:nvGrpSpPr>
        <p:grpSpPr bwMode="auto">
          <a:xfrm rot="4236581">
            <a:off x="1189831" y="5795169"/>
            <a:ext cx="677863" cy="657225"/>
            <a:chOff x="2750" y="2244"/>
            <a:chExt cx="1577" cy="1553"/>
          </a:xfrm>
        </p:grpSpPr>
        <p:grpSp>
          <p:nvGrpSpPr>
            <p:cNvPr id="18591" name="Group 527"/>
            <p:cNvGrpSpPr>
              <a:grpSpLocks/>
            </p:cNvGrpSpPr>
            <p:nvPr/>
          </p:nvGrpSpPr>
          <p:grpSpPr bwMode="auto">
            <a:xfrm>
              <a:off x="3423" y="2244"/>
              <a:ext cx="261" cy="719"/>
              <a:chOff x="3423" y="2244"/>
              <a:chExt cx="261" cy="719"/>
            </a:xfrm>
          </p:grpSpPr>
          <p:sp>
            <p:nvSpPr>
              <p:cNvPr id="18960" name="Rectangle 528"/>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61" name="Rectangle 529"/>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62" name="Rectangle 530"/>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63" name="Rectangle 531"/>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596" name="Group 532"/>
            <p:cNvGrpSpPr>
              <a:grpSpLocks/>
            </p:cNvGrpSpPr>
            <p:nvPr/>
          </p:nvGrpSpPr>
          <p:grpSpPr bwMode="auto">
            <a:xfrm rot="3652130">
              <a:off x="3837" y="2496"/>
              <a:ext cx="261" cy="719"/>
              <a:chOff x="3423" y="2244"/>
              <a:chExt cx="261" cy="719"/>
            </a:xfrm>
          </p:grpSpPr>
          <p:sp>
            <p:nvSpPr>
              <p:cNvPr id="18965" name="Rectangle 533"/>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66" name="Rectangle 534"/>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67" name="Rectangle 535"/>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68" name="Rectangle 536"/>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01" name="Group 537"/>
            <p:cNvGrpSpPr>
              <a:grpSpLocks/>
            </p:cNvGrpSpPr>
            <p:nvPr/>
          </p:nvGrpSpPr>
          <p:grpSpPr bwMode="auto">
            <a:xfrm rot="17958582" flipH="1">
              <a:off x="2979" y="2490"/>
              <a:ext cx="261" cy="719"/>
              <a:chOff x="3423" y="2244"/>
              <a:chExt cx="261" cy="719"/>
            </a:xfrm>
          </p:grpSpPr>
          <p:sp>
            <p:nvSpPr>
              <p:cNvPr id="18970" name="Rectangle 538"/>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71" name="Rectangle 539"/>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72" name="Rectangle 540"/>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73" name="Rectangle 541"/>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06" name="Group 542"/>
            <p:cNvGrpSpPr>
              <a:grpSpLocks/>
            </p:cNvGrpSpPr>
            <p:nvPr/>
          </p:nvGrpSpPr>
          <p:grpSpPr bwMode="auto">
            <a:xfrm rot="18736300" flipV="1">
              <a:off x="3759" y="3042"/>
              <a:ext cx="261" cy="719"/>
              <a:chOff x="3423" y="2244"/>
              <a:chExt cx="261" cy="719"/>
            </a:xfrm>
          </p:grpSpPr>
          <p:sp>
            <p:nvSpPr>
              <p:cNvPr id="18975" name="Rectangle 543"/>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76" name="Rectangle 544"/>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77" name="Rectangle 545"/>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78" name="Rectangle 546"/>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11" name="Group 547"/>
            <p:cNvGrpSpPr>
              <a:grpSpLocks/>
            </p:cNvGrpSpPr>
            <p:nvPr/>
          </p:nvGrpSpPr>
          <p:grpSpPr bwMode="auto">
            <a:xfrm rot="23906876" flipH="1" flipV="1">
              <a:off x="3111" y="3078"/>
              <a:ext cx="261" cy="719"/>
              <a:chOff x="3423" y="2244"/>
              <a:chExt cx="261" cy="719"/>
            </a:xfrm>
          </p:grpSpPr>
          <p:sp>
            <p:nvSpPr>
              <p:cNvPr id="18980" name="Rectangle 548"/>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81" name="Rectangle 549"/>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82" name="Rectangle 550"/>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83" name="Rectangle 551"/>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18612" name="Group 552"/>
          <p:cNvGrpSpPr>
            <a:grpSpLocks/>
          </p:cNvGrpSpPr>
          <p:nvPr/>
        </p:nvGrpSpPr>
        <p:grpSpPr bwMode="auto">
          <a:xfrm rot="6694668">
            <a:off x="2405856" y="5706269"/>
            <a:ext cx="677863" cy="657225"/>
            <a:chOff x="2750" y="2244"/>
            <a:chExt cx="1577" cy="1553"/>
          </a:xfrm>
        </p:grpSpPr>
        <p:grpSp>
          <p:nvGrpSpPr>
            <p:cNvPr id="18617" name="Group 553"/>
            <p:cNvGrpSpPr>
              <a:grpSpLocks/>
            </p:cNvGrpSpPr>
            <p:nvPr/>
          </p:nvGrpSpPr>
          <p:grpSpPr bwMode="auto">
            <a:xfrm>
              <a:off x="3423" y="2244"/>
              <a:ext cx="261" cy="719"/>
              <a:chOff x="3423" y="2244"/>
              <a:chExt cx="261" cy="719"/>
            </a:xfrm>
          </p:grpSpPr>
          <p:sp>
            <p:nvSpPr>
              <p:cNvPr id="18986" name="Rectangle 554"/>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87" name="Rectangle 555"/>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88" name="Rectangle 556"/>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89" name="Rectangle 557"/>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22" name="Group 558"/>
            <p:cNvGrpSpPr>
              <a:grpSpLocks/>
            </p:cNvGrpSpPr>
            <p:nvPr/>
          </p:nvGrpSpPr>
          <p:grpSpPr bwMode="auto">
            <a:xfrm rot="3652130">
              <a:off x="3837" y="2496"/>
              <a:ext cx="261" cy="719"/>
              <a:chOff x="3423" y="2244"/>
              <a:chExt cx="261" cy="719"/>
            </a:xfrm>
          </p:grpSpPr>
          <p:sp>
            <p:nvSpPr>
              <p:cNvPr id="18991" name="Rectangle 559"/>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92" name="Rectangle 560"/>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93" name="Rectangle 561"/>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94" name="Rectangle 562"/>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27" name="Group 563"/>
            <p:cNvGrpSpPr>
              <a:grpSpLocks/>
            </p:cNvGrpSpPr>
            <p:nvPr/>
          </p:nvGrpSpPr>
          <p:grpSpPr bwMode="auto">
            <a:xfrm rot="17958582" flipH="1">
              <a:off x="2979" y="2490"/>
              <a:ext cx="261" cy="719"/>
              <a:chOff x="3423" y="2244"/>
              <a:chExt cx="261" cy="719"/>
            </a:xfrm>
          </p:grpSpPr>
          <p:sp>
            <p:nvSpPr>
              <p:cNvPr id="18996" name="Rectangle 564"/>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97" name="Rectangle 565"/>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8998" name="Rectangle 566"/>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8999" name="Rectangle 567"/>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32" name="Group 568"/>
            <p:cNvGrpSpPr>
              <a:grpSpLocks/>
            </p:cNvGrpSpPr>
            <p:nvPr/>
          </p:nvGrpSpPr>
          <p:grpSpPr bwMode="auto">
            <a:xfrm rot="18736300" flipV="1">
              <a:off x="3759" y="3042"/>
              <a:ext cx="261" cy="719"/>
              <a:chOff x="3423" y="2244"/>
              <a:chExt cx="261" cy="719"/>
            </a:xfrm>
          </p:grpSpPr>
          <p:sp>
            <p:nvSpPr>
              <p:cNvPr id="19001" name="Rectangle 569"/>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02" name="Rectangle 570"/>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03" name="Rectangle 571"/>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04" name="Rectangle 572"/>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37" name="Group 573"/>
            <p:cNvGrpSpPr>
              <a:grpSpLocks/>
            </p:cNvGrpSpPr>
            <p:nvPr/>
          </p:nvGrpSpPr>
          <p:grpSpPr bwMode="auto">
            <a:xfrm rot="23906876" flipH="1" flipV="1">
              <a:off x="3111" y="3078"/>
              <a:ext cx="261" cy="719"/>
              <a:chOff x="3423" y="2244"/>
              <a:chExt cx="261" cy="719"/>
            </a:xfrm>
          </p:grpSpPr>
          <p:sp>
            <p:nvSpPr>
              <p:cNvPr id="19006" name="Rectangle 574"/>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07" name="Rectangle 575"/>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08" name="Rectangle 576"/>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09" name="Rectangle 577"/>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18638" name="Group 578"/>
          <p:cNvGrpSpPr>
            <a:grpSpLocks/>
          </p:cNvGrpSpPr>
          <p:nvPr/>
        </p:nvGrpSpPr>
        <p:grpSpPr bwMode="auto">
          <a:xfrm rot="4602217">
            <a:off x="3172620" y="4799806"/>
            <a:ext cx="677862" cy="657225"/>
            <a:chOff x="2750" y="2244"/>
            <a:chExt cx="1577" cy="1553"/>
          </a:xfrm>
        </p:grpSpPr>
        <p:grpSp>
          <p:nvGrpSpPr>
            <p:cNvPr id="18643" name="Group 579"/>
            <p:cNvGrpSpPr>
              <a:grpSpLocks/>
            </p:cNvGrpSpPr>
            <p:nvPr/>
          </p:nvGrpSpPr>
          <p:grpSpPr bwMode="auto">
            <a:xfrm>
              <a:off x="3423" y="2244"/>
              <a:ext cx="261" cy="719"/>
              <a:chOff x="3423" y="2244"/>
              <a:chExt cx="261" cy="719"/>
            </a:xfrm>
          </p:grpSpPr>
          <p:sp>
            <p:nvSpPr>
              <p:cNvPr id="19012" name="Rectangle 580"/>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13" name="Rectangle 581"/>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14" name="Rectangle 582"/>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15" name="Rectangle 583"/>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48" name="Group 584"/>
            <p:cNvGrpSpPr>
              <a:grpSpLocks/>
            </p:cNvGrpSpPr>
            <p:nvPr/>
          </p:nvGrpSpPr>
          <p:grpSpPr bwMode="auto">
            <a:xfrm rot="3652130">
              <a:off x="3837" y="2496"/>
              <a:ext cx="261" cy="719"/>
              <a:chOff x="3423" y="2244"/>
              <a:chExt cx="261" cy="719"/>
            </a:xfrm>
          </p:grpSpPr>
          <p:sp>
            <p:nvSpPr>
              <p:cNvPr id="19017" name="Rectangle 585"/>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18" name="Rectangle 586"/>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19" name="Rectangle 587"/>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20" name="Rectangle 588"/>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53" name="Group 589"/>
            <p:cNvGrpSpPr>
              <a:grpSpLocks/>
            </p:cNvGrpSpPr>
            <p:nvPr/>
          </p:nvGrpSpPr>
          <p:grpSpPr bwMode="auto">
            <a:xfrm rot="17958582" flipH="1">
              <a:off x="2979" y="2490"/>
              <a:ext cx="261" cy="719"/>
              <a:chOff x="3423" y="2244"/>
              <a:chExt cx="261" cy="719"/>
            </a:xfrm>
          </p:grpSpPr>
          <p:sp>
            <p:nvSpPr>
              <p:cNvPr id="19022" name="Rectangle 590"/>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23" name="Rectangle 591"/>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24" name="Rectangle 592"/>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25" name="Rectangle 593"/>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58" name="Group 594"/>
            <p:cNvGrpSpPr>
              <a:grpSpLocks/>
            </p:cNvGrpSpPr>
            <p:nvPr/>
          </p:nvGrpSpPr>
          <p:grpSpPr bwMode="auto">
            <a:xfrm rot="18736300" flipV="1">
              <a:off x="3759" y="3042"/>
              <a:ext cx="261" cy="719"/>
              <a:chOff x="3423" y="2244"/>
              <a:chExt cx="261" cy="719"/>
            </a:xfrm>
          </p:grpSpPr>
          <p:sp>
            <p:nvSpPr>
              <p:cNvPr id="19027" name="Rectangle 595"/>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28" name="Rectangle 596"/>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29" name="Rectangle 597"/>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30" name="Rectangle 598"/>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63" name="Group 599"/>
            <p:cNvGrpSpPr>
              <a:grpSpLocks/>
            </p:cNvGrpSpPr>
            <p:nvPr/>
          </p:nvGrpSpPr>
          <p:grpSpPr bwMode="auto">
            <a:xfrm rot="23906876" flipH="1" flipV="1">
              <a:off x="3111" y="3078"/>
              <a:ext cx="261" cy="719"/>
              <a:chOff x="3423" y="2244"/>
              <a:chExt cx="261" cy="719"/>
            </a:xfrm>
          </p:grpSpPr>
          <p:sp>
            <p:nvSpPr>
              <p:cNvPr id="19032" name="Rectangle 600"/>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33" name="Rectangle 601"/>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34" name="Rectangle 602"/>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35" name="Rectangle 603"/>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18664" name="Group 604"/>
          <p:cNvGrpSpPr>
            <a:grpSpLocks/>
          </p:cNvGrpSpPr>
          <p:nvPr/>
        </p:nvGrpSpPr>
        <p:grpSpPr bwMode="auto">
          <a:xfrm rot="3952541">
            <a:off x="183356" y="4941094"/>
            <a:ext cx="677863" cy="657225"/>
            <a:chOff x="2750" y="2244"/>
            <a:chExt cx="1577" cy="1553"/>
          </a:xfrm>
        </p:grpSpPr>
        <p:grpSp>
          <p:nvGrpSpPr>
            <p:cNvPr id="18669" name="Group 605"/>
            <p:cNvGrpSpPr>
              <a:grpSpLocks/>
            </p:cNvGrpSpPr>
            <p:nvPr/>
          </p:nvGrpSpPr>
          <p:grpSpPr bwMode="auto">
            <a:xfrm>
              <a:off x="3423" y="2244"/>
              <a:ext cx="261" cy="719"/>
              <a:chOff x="3423" y="2244"/>
              <a:chExt cx="261" cy="719"/>
            </a:xfrm>
          </p:grpSpPr>
          <p:sp>
            <p:nvSpPr>
              <p:cNvPr id="19038" name="Rectangle 606"/>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39" name="Rectangle 607"/>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40" name="Rectangle 608"/>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41" name="Rectangle 609"/>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74" name="Group 610"/>
            <p:cNvGrpSpPr>
              <a:grpSpLocks/>
            </p:cNvGrpSpPr>
            <p:nvPr/>
          </p:nvGrpSpPr>
          <p:grpSpPr bwMode="auto">
            <a:xfrm rot="3652130">
              <a:off x="3837" y="2496"/>
              <a:ext cx="261" cy="719"/>
              <a:chOff x="3423" y="2244"/>
              <a:chExt cx="261" cy="719"/>
            </a:xfrm>
          </p:grpSpPr>
          <p:sp>
            <p:nvSpPr>
              <p:cNvPr id="19043" name="Rectangle 611"/>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44" name="Rectangle 612"/>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45" name="Rectangle 613"/>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46" name="Rectangle 614"/>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79" name="Group 615"/>
            <p:cNvGrpSpPr>
              <a:grpSpLocks/>
            </p:cNvGrpSpPr>
            <p:nvPr/>
          </p:nvGrpSpPr>
          <p:grpSpPr bwMode="auto">
            <a:xfrm rot="17958582" flipH="1">
              <a:off x="2979" y="2490"/>
              <a:ext cx="261" cy="719"/>
              <a:chOff x="3423" y="2244"/>
              <a:chExt cx="261" cy="719"/>
            </a:xfrm>
          </p:grpSpPr>
          <p:sp>
            <p:nvSpPr>
              <p:cNvPr id="19048" name="Rectangle 616"/>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49" name="Rectangle 617"/>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50" name="Rectangle 618"/>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51" name="Rectangle 619"/>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84" name="Group 620"/>
            <p:cNvGrpSpPr>
              <a:grpSpLocks/>
            </p:cNvGrpSpPr>
            <p:nvPr/>
          </p:nvGrpSpPr>
          <p:grpSpPr bwMode="auto">
            <a:xfrm rot="18736300" flipV="1">
              <a:off x="3759" y="3042"/>
              <a:ext cx="261" cy="719"/>
              <a:chOff x="3423" y="2244"/>
              <a:chExt cx="261" cy="719"/>
            </a:xfrm>
          </p:grpSpPr>
          <p:sp>
            <p:nvSpPr>
              <p:cNvPr id="19053" name="Rectangle 621"/>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54" name="Rectangle 622"/>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55" name="Rectangle 623"/>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56" name="Rectangle 624"/>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689" name="Group 625"/>
            <p:cNvGrpSpPr>
              <a:grpSpLocks/>
            </p:cNvGrpSpPr>
            <p:nvPr/>
          </p:nvGrpSpPr>
          <p:grpSpPr bwMode="auto">
            <a:xfrm rot="23906876" flipH="1" flipV="1">
              <a:off x="3111" y="3078"/>
              <a:ext cx="261" cy="719"/>
              <a:chOff x="3423" y="2244"/>
              <a:chExt cx="261" cy="719"/>
            </a:xfrm>
          </p:grpSpPr>
          <p:sp>
            <p:nvSpPr>
              <p:cNvPr id="19058" name="Rectangle 626"/>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59" name="Rectangle 627"/>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60" name="Rectangle 628"/>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61" name="Rectangle 629"/>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18690" name="Group 630"/>
          <p:cNvGrpSpPr>
            <a:grpSpLocks/>
          </p:cNvGrpSpPr>
          <p:nvPr/>
        </p:nvGrpSpPr>
        <p:grpSpPr bwMode="auto">
          <a:xfrm rot="3134987">
            <a:off x="92870" y="3659981"/>
            <a:ext cx="677862" cy="657225"/>
            <a:chOff x="2750" y="2244"/>
            <a:chExt cx="1577" cy="1553"/>
          </a:xfrm>
        </p:grpSpPr>
        <p:grpSp>
          <p:nvGrpSpPr>
            <p:cNvPr id="18695" name="Group 631"/>
            <p:cNvGrpSpPr>
              <a:grpSpLocks/>
            </p:cNvGrpSpPr>
            <p:nvPr/>
          </p:nvGrpSpPr>
          <p:grpSpPr bwMode="auto">
            <a:xfrm>
              <a:off x="3423" y="2244"/>
              <a:ext cx="261" cy="719"/>
              <a:chOff x="3423" y="2244"/>
              <a:chExt cx="261" cy="719"/>
            </a:xfrm>
          </p:grpSpPr>
          <p:sp>
            <p:nvSpPr>
              <p:cNvPr id="19064" name="Rectangle 632"/>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65" name="Rectangle 633"/>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66" name="Rectangle 634"/>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67" name="Rectangle 635"/>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700" name="Group 636"/>
            <p:cNvGrpSpPr>
              <a:grpSpLocks/>
            </p:cNvGrpSpPr>
            <p:nvPr/>
          </p:nvGrpSpPr>
          <p:grpSpPr bwMode="auto">
            <a:xfrm rot="3652130">
              <a:off x="3837" y="2496"/>
              <a:ext cx="261" cy="719"/>
              <a:chOff x="3423" y="2244"/>
              <a:chExt cx="261" cy="719"/>
            </a:xfrm>
          </p:grpSpPr>
          <p:sp>
            <p:nvSpPr>
              <p:cNvPr id="19069" name="Rectangle 637"/>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70" name="Rectangle 638"/>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71" name="Rectangle 639"/>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72" name="Rectangle 640"/>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705" name="Group 641"/>
            <p:cNvGrpSpPr>
              <a:grpSpLocks/>
            </p:cNvGrpSpPr>
            <p:nvPr/>
          </p:nvGrpSpPr>
          <p:grpSpPr bwMode="auto">
            <a:xfrm rot="17958582" flipH="1">
              <a:off x="2979" y="2490"/>
              <a:ext cx="261" cy="719"/>
              <a:chOff x="3423" y="2244"/>
              <a:chExt cx="261" cy="719"/>
            </a:xfrm>
          </p:grpSpPr>
          <p:sp>
            <p:nvSpPr>
              <p:cNvPr id="19074" name="Rectangle 642"/>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75" name="Rectangle 643"/>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76" name="Rectangle 644"/>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77" name="Rectangle 645"/>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710" name="Group 646"/>
            <p:cNvGrpSpPr>
              <a:grpSpLocks/>
            </p:cNvGrpSpPr>
            <p:nvPr/>
          </p:nvGrpSpPr>
          <p:grpSpPr bwMode="auto">
            <a:xfrm rot="18736300" flipV="1">
              <a:off x="3759" y="3042"/>
              <a:ext cx="261" cy="719"/>
              <a:chOff x="3423" y="2244"/>
              <a:chExt cx="261" cy="719"/>
            </a:xfrm>
          </p:grpSpPr>
          <p:sp>
            <p:nvSpPr>
              <p:cNvPr id="19079" name="Rectangle 647"/>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80" name="Rectangle 648"/>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81" name="Rectangle 649"/>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82" name="Rectangle 650"/>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715" name="Group 651"/>
            <p:cNvGrpSpPr>
              <a:grpSpLocks/>
            </p:cNvGrpSpPr>
            <p:nvPr/>
          </p:nvGrpSpPr>
          <p:grpSpPr bwMode="auto">
            <a:xfrm rot="23906876" flipH="1" flipV="1">
              <a:off x="3111" y="3078"/>
              <a:ext cx="261" cy="719"/>
              <a:chOff x="3423" y="2244"/>
              <a:chExt cx="261" cy="719"/>
            </a:xfrm>
          </p:grpSpPr>
          <p:sp>
            <p:nvSpPr>
              <p:cNvPr id="19084" name="Rectangle 652"/>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85" name="Rectangle 653"/>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86" name="Rectangle 654"/>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87" name="Rectangle 655"/>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grpSp>
        <p:nvGrpSpPr>
          <p:cNvPr id="18716" name="Group 656"/>
          <p:cNvGrpSpPr>
            <a:grpSpLocks/>
          </p:cNvGrpSpPr>
          <p:nvPr/>
        </p:nvGrpSpPr>
        <p:grpSpPr bwMode="auto">
          <a:xfrm rot="547006" flipH="1">
            <a:off x="849313" y="2759075"/>
            <a:ext cx="677862" cy="657225"/>
            <a:chOff x="2750" y="2244"/>
            <a:chExt cx="1577" cy="1553"/>
          </a:xfrm>
        </p:grpSpPr>
        <p:grpSp>
          <p:nvGrpSpPr>
            <p:cNvPr id="18721" name="Group 657"/>
            <p:cNvGrpSpPr>
              <a:grpSpLocks/>
            </p:cNvGrpSpPr>
            <p:nvPr/>
          </p:nvGrpSpPr>
          <p:grpSpPr bwMode="auto">
            <a:xfrm>
              <a:off x="3423" y="2244"/>
              <a:ext cx="261" cy="719"/>
              <a:chOff x="3423" y="2244"/>
              <a:chExt cx="261" cy="719"/>
            </a:xfrm>
          </p:grpSpPr>
          <p:sp>
            <p:nvSpPr>
              <p:cNvPr id="19090" name="Rectangle 658"/>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91" name="Rectangle 659"/>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92" name="Rectangle 660"/>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93" name="Rectangle 661"/>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726" name="Group 662"/>
            <p:cNvGrpSpPr>
              <a:grpSpLocks/>
            </p:cNvGrpSpPr>
            <p:nvPr/>
          </p:nvGrpSpPr>
          <p:grpSpPr bwMode="auto">
            <a:xfrm rot="3652130">
              <a:off x="3837" y="2496"/>
              <a:ext cx="261" cy="719"/>
              <a:chOff x="3423" y="2244"/>
              <a:chExt cx="261" cy="719"/>
            </a:xfrm>
          </p:grpSpPr>
          <p:sp>
            <p:nvSpPr>
              <p:cNvPr id="19095" name="Rectangle 663"/>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96" name="Rectangle 664"/>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097" name="Rectangle 665"/>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098" name="Rectangle 666"/>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731" name="Group 667"/>
            <p:cNvGrpSpPr>
              <a:grpSpLocks/>
            </p:cNvGrpSpPr>
            <p:nvPr/>
          </p:nvGrpSpPr>
          <p:grpSpPr bwMode="auto">
            <a:xfrm rot="17958582" flipH="1">
              <a:off x="2979" y="2490"/>
              <a:ext cx="261" cy="719"/>
              <a:chOff x="3423" y="2244"/>
              <a:chExt cx="261" cy="719"/>
            </a:xfrm>
          </p:grpSpPr>
          <p:sp>
            <p:nvSpPr>
              <p:cNvPr id="19100" name="Rectangle 668"/>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101" name="Rectangle 669"/>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102" name="Rectangle 670"/>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103" name="Rectangle 671"/>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736" name="Group 672"/>
            <p:cNvGrpSpPr>
              <a:grpSpLocks/>
            </p:cNvGrpSpPr>
            <p:nvPr/>
          </p:nvGrpSpPr>
          <p:grpSpPr bwMode="auto">
            <a:xfrm rot="18736300" flipV="1">
              <a:off x="3759" y="3042"/>
              <a:ext cx="261" cy="719"/>
              <a:chOff x="3423" y="2244"/>
              <a:chExt cx="261" cy="719"/>
            </a:xfrm>
          </p:grpSpPr>
          <p:sp>
            <p:nvSpPr>
              <p:cNvPr id="19105" name="Rectangle 673"/>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106" name="Rectangle 674"/>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107" name="Rectangle 675"/>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108" name="Rectangle 676"/>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nvGrpSpPr>
            <p:cNvPr id="18741" name="Group 677"/>
            <p:cNvGrpSpPr>
              <a:grpSpLocks/>
            </p:cNvGrpSpPr>
            <p:nvPr/>
          </p:nvGrpSpPr>
          <p:grpSpPr bwMode="auto">
            <a:xfrm rot="23906876" flipH="1" flipV="1">
              <a:off x="3111" y="3078"/>
              <a:ext cx="261" cy="719"/>
              <a:chOff x="3423" y="2244"/>
              <a:chExt cx="261" cy="719"/>
            </a:xfrm>
          </p:grpSpPr>
          <p:sp>
            <p:nvSpPr>
              <p:cNvPr id="19110" name="Rectangle 678"/>
              <p:cNvSpPr>
                <a:spLocks noChangeArrowheads="1"/>
              </p:cNvSpPr>
              <p:nvPr/>
            </p:nvSpPr>
            <p:spPr bwMode="auto">
              <a:xfrm>
                <a:off x="3565"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111" name="Rectangle 679"/>
              <p:cNvSpPr>
                <a:spLocks noChangeArrowheads="1"/>
              </p:cNvSpPr>
              <p:nvPr/>
            </p:nvSpPr>
            <p:spPr bwMode="auto">
              <a:xfrm rot="1989961">
                <a:off x="3633" y="2244"/>
                <a:ext cx="51" cy="266"/>
              </a:xfrm>
              <a:prstGeom prst="rect">
                <a:avLst/>
              </a:prstGeom>
              <a:solidFill>
                <a:schemeClr val="tx1"/>
              </a:solidFill>
              <a:ln w="9525">
                <a:noFill/>
                <a:miter lim="800000"/>
                <a:headEnd/>
                <a:tailEnd/>
              </a:ln>
              <a:effectLst/>
            </p:spPr>
            <p:txBody>
              <a:bodyPr wrap="none" anchor="ctr"/>
              <a:lstStyle/>
              <a:p>
                <a:endParaRPr lang="en-US"/>
              </a:p>
            </p:txBody>
          </p:sp>
          <p:sp>
            <p:nvSpPr>
              <p:cNvPr id="19112" name="Rectangle 680"/>
              <p:cNvSpPr>
                <a:spLocks noChangeArrowheads="1"/>
              </p:cNvSpPr>
              <p:nvPr/>
            </p:nvSpPr>
            <p:spPr bwMode="auto">
              <a:xfrm flipH="1">
                <a:off x="3491" y="2471"/>
                <a:ext cx="51" cy="492"/>
              </a:xfrm>
              <a:prstGeom prst="rect">
                <a:avLst/>
              </a:prstGeom>
              <a:solidFill>
                <a:schemeClr val="tx1"/>
              </a:solidFill>
              <a:ln w="9525">
                <a:noFill/>
                <a:miter lim="800000"/>
                <a:headEnd/>
                <a:tailEnd/>
              </a:ln>
              <a:effectLst/>
            </p:spPr>
            <p:txBody>
              <a:bodyPr wrap="none" anchor="ctr"/>
              <a:lstStyle/>
              <a:p>
                <a:endParaRPr lang="en-US"/>
              </a:p>
            </p:txBody>
          </p:sp>
          <p:sp>
            <p:nvSpPr>
              <p:cNvPr id="19113" name="Rectangle 681"/>
              <p:cNvSpPr>
                <a:spLocks noChangeArrowheads="1"/>
              </p:cNvSpPr>
              <p:nvPr/>
            </p:nvSpPr>
            <p:spPr bwMode="auto">
              <a:xfrm rot="19610039" flipH="1">
                <a:off x="3423" y="2244"/>
                <a:ext cx="51" cy="266"/>
              </a:xfrm>
              <a:prstGeom prst="rect">
                <a:avLst/>
              </a:prstGeom>
              <a:solidFill>
                <a:schemeClr val="tx1"/>
              </a:solidFill>
              <a:ln w="9525">
                <a:noFill/>
                <a:miter lim="800000"/>
                <a:headEnd/>
                <a:tailEnd/>
              </a:ln>
              <a:effectLst/>
            </p:spPr>
            <p:txBody>
              <a:bodyPr wrap="none" anchor="ctr"/>
              <a:lstStyle/>
              <a:p>
                <a:endParaRPr lang="en-US"/>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9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9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9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9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5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5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5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5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5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7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7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7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7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84" grpId="0" animBg="1"/>
      <p:bldP spid="18583" grpId="0" animBg="1"/>
      <p:bldP spid="18582" grpId="0" animBg="1"/>
      <p:bldP spid="18581" grpId="0" animBg="1"/>
      <p:bldP spid="18580" grpId="0" animBg="1"/>
      <p:bldP spid="18742" grpId="0" animBg="1"/>
      <p:bldP spid="18743" grpId="0" animBg="1"/>
      <p:bldP spid="18744" grpId="0" animBg="1"/>
      <p:bldP spid="18745" grpId="0" animBg="1"/>
      <p:bldP spid="18746" grpId="0" animBg="1"/>
      <p:bldP spid="18928" grpId="0" animBg="1"/>
      <p:bldP spid="18929" grpId="0" animBg="1"/>
      <p:bldP spid="18930" grpId="0" animBg="1"/>
      <p:bldP spid="18931" grpId="0" animBg="1"/>
      <p:bldP spid="189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 name="Text Box 30"/>
          <p:cNvSpPr txBox="1">
            <a:spLocks noChangeArrowheads="1"/>
          </p:cNvSpPr>
          <p:nvPr/>
        </p:nvSpPr>
        <p:spPr bwMode="auto">
          <a:xfrm>
            <a:off x="1843088" y="450850"/>
            <a:ext cx="5720284" cy="1323439"/>
          </a:xfrm>
          <a:prstGeom prst="rect">
            <a:avLst/>
          </a:prstGeom>
          <a:noFill/>
          <a:ln w="9525">
            <a:noFill/>
            <a:miter lim="800000"/>
            <a:headEnd/>
            <a:tailEnd/>
          </a:ln>
          <a:effectLst/>
        </p:spPr>
        <p:txBody>
          <a:bodyPr wrap="none">
            <a:spAutoFit/>
          </a:bodyPr>
          <a:lstStyle/>
          <a:p>
            <a:pPr algn="ctr"/>
            <a:r>
              <a:rPr lang="en-US" sz="4000" b="1" dirty="0"/>
              <a:t>Population Distribution of</a:t>
            </a:r>
          </a:p>
          <a:p>
            <a:pPr algn="ctr"/>
            <a:r>
              <a:rPr lang="en-US" sz="4000" b="1" dirty="0"/>
              <a:t>Major Blood Groups</a:t>
            </a:r>
          </a:p>
        </p:txBody>
      </p:sp>
      <p:sp>
        <p:nvSpPr>
          <p:cNvPr id="12319" name="Text Box 31"/>
          <p:cNvSpPr txBox="1">
            <a:spLocks noChangeArrowheads="1"/>
          </p:cNvSpPr>
          <p:nvPr/>
        </p:nvSpPr>
        <p:spPr bwMode="auto">
          <a:xfrm>
            <a:off x="1279525" y="1722438"/>
            <a:ext cx="6511925" cy="5078313"/>
          </a:xfrm>
          <a:prstGeom prst="rect">
            <a:avLst/>
          </a:prstGeom>
          <a:noFill/>
          <a:ln w="9525">
            <a:noFill/>
            <a:miter lim="800000"/>
            <a:headEnd/>
            <a:tailEnd/>
          </a:ln>
          <a:effectLst/>
        </p:spPr>
        <p:txBody>
          <a:bodyPr>
            <a:spAutoFit/>
          </a:bodyPr>
          <a:lstStyle/>
          <a:p>
            <a:endParaRPr lang="en-US" sz="2400" b="0" dirty="0" smtClean="0"/>
          </a:p>
          <a:p>
            <a:r>
              <a:rPr lang="en-US" sz="2400" dirty="0" smtClean="0"/>
              <a:t>O </a:t>
            </a:r>
            <a:r>
              <a:rPr lang="en-US" sz="2400" dirty="0" err="1" smtClean="0"/>
              <a:t>bld</a:t>
            </a:r>
            <a:r>
              <a:rPr lang="en-US" sz="2400" dirty="0" smtClean="0"/>
              <a:t> group                                              45%</a:t>
            </a:r>
            <a:endParaRPr lang="en-US" sz="2400" dirty="0" smtClean="0"/>
          </a:p>
          <a:p>
            <a:r>
              <a:rPr lang="en-US" sz="2400" b="0" dirty="0" smtClean="0"/>
              <a:t>      </a:t>
            </a:r>
            <a:r>
              <a:rPr lang="en-US" sz="2400" b="0" dirty="0" err="1"/>
              <a:t>Rh</a:t>
            </a:r>
            <a:r>
              <a:rPr lang="en-US" sz="2400" b="0" dirty="0"/>
              <a:t> </a:t>
            </a:r>
            <a:r>
              <a:rPr lang="en-US" sz="2400" b="0" dirty="0" smtClean="0"/>
              <a:t>pos</a:t>
            </a:r>
            <a:r>
              <a:rPr lang="en-US" sz="2400" dirty="0"/>
              <a:t> </a:t>
            </a:r>
            <a:r>
              <a:rPr lang="en-US" sz="2400" dirty="0" smtClean="0"/>
              <a:t>  </a:t>
            </a:r>
            <a:r>
              <a:rPr lang="en-US" sz="2400" b="0" dirty="0" smtClean="0"/>
              <a:t>38%         </a:t>
            </a:r>
            <a:r>
              <a:rPr lang="en-US" sz="2400" b="0" dirty="0" err="1" smtClean="0"/>
              <a:t>Rh</a:t>
            </a:r>
            <a:r>
              <a:rPr lang="en-US" sz="2400" b="0" dirty="0" smtClean="0"/>
              <a:t> </a:t>
            </a:r>
            <a:r>
              <a:rPr lang="en-US" sz="2400" b="0" dirty="0" err="1"/>
              <a:t>neg</a:t>
            </a:r>
            <a:r>
              <a:rPr lang="en-US" sz="2400" b="0" dirty="0"/>
              <a:t>	</a:t>
            </a:r>
            <a:r>
              <a:rPr lang="en-US" sz="2400" b="0" dirty="0" smtClean="0"/>
              <a:t> </a:t>
            </a:r>
            <a:r>
              <a:rPr lang="en-US" sz="2400" b="0" dirty="0"/>
              <a:t>7</a:t>
            </a:r>
            <a:r>
              <a:rPr lang="en-US" sz="2400" b="0" dirty="0" smtClean="0"/>
              <a:t>%</a:t>
            </a:r>
          </a:p>
          <a:p>
            <a:endParaRPr lang="en-US" sz="2400" b="0" dirty="0" smtClean="0"/>
          </a:p>
          <a:p>
            <a:r>
              <a:rPr lang="en-US" sz="2400" b="0" dirty="0" smtClean="0"/>
              <a:t>A </a:t>
            </a:r>
            <a:r>
              <a:rPr lang="en-US" sz="2400" b="0" dirty="0" err="1" smtClean="0"/>
              <a:t>bld</a:t>
            </a:r>
            <a:r>
              <a:rPr lang="en-US" sz="2400" b="0" dirty="0" smtClean="0"/>
              <a:t> group                                              40%</a:t>
            </a:r>
            <a:endParaRPr lang="en-US" sz="2400" b="0" dirty="0"/>
          </a:p>
          <a:p>
            <a:r>
              <a:rPr lang="en-US" sz="2400" dirty="0"/>
              <a:t> </a:t>
            </a:r>
            <a:r>
              <a:rPr lang="en-US" sz="2400" dirty="0" smtClean="0"/>
              <a:t>  </a:t>
            </a:r>
            <a:r>
              <a:rPr lang="en-US" sz="2400" b="0" dirty="0" smtClean="0"/>
              <a:t>   </a:t>
            </a:r>
            <a:r>
              <a:rPr lang="en-US" sz="2400" b="0" dirty="0" err="1"/>
              <a:t>Rh</a:t>
            </a:r>
            <a:r>
              <a:rPr lang="en-US" sz="2400" b="0" dirty="0"/>
              <a:t> </a:t>
            </a:r>
            <a:r>
              <a:rPr lang="en-US" sz="2400" b="0" dirty="0" smtClean="0"/>
              <a:t>pos   34%         </a:t>
            </a:r>
            <a:r>
              <a:rPr lang="en-US" sz="2400" b="0" dirty="0" err="1" smtClean="0"/>
              <a:t>Rh</a:t>
            </a:r>
            <a:r>
              <a:rPr lang="en-US" sz="2400" b="0" dirty="0" smtClean="0"/>
              <a:t> </a:t>
            </a:r>
            <a:r>
              <a:rPr lang="en-US" sz="2400" b="0" dirty="0" err="1"/>
              <a:t>neg</a:t>
            </a:r>
            <a:r>
              <a:rPr lang="en-US" sz="2400" b="0" dirty="0"/>
              <a:t>	</a:t>
            </a:r>
            <a:r>
              <a:rPr lang="en-US" sz="2400" b="0" dirty="0" smtClean="0"/>
              <a:t>6%</a:t>
            </a:r>
          </a:p>
          <a:p>
            <a:endParaRPr lang="en-US" sz="2400" b="0" dirty="0" smtClean="0"/>
          </a:p>
          <a:p>
            <a:r>
              <a:rPr lang="en-US" sz="2400" dirty="0" smtClean="0"/>
              <a:t>B </a:t>
            </a:r>
            <a:r>
              <a:rPr lang="en-US" sz="2400" dirty="0" err="1" smtClean="0"/>
              <a:t>bld</a:t>
            </a:r>
            <a:r>
              <a:rPr lang="en-US" sz="2400" dirty="0" smtClean="0"/>
              <a:t> group                                              11%</a:t>
            </a:r>
            <a:endParaRPr lang="en-US" sz="2400" b="0" dirty="0"/>
          </a:p>
          <a:p>
            <a:r>
              <a:rPr lang="en-US" sz="2400" dirty="0" smtClean="0"/>
              <a:t> </a:t>
            </a:r>
            <a:r>
              <a:rPr lang="en-US" sz="2400" dirty="0" smtClean="0"/>
              <a:t>   </a:t>
            </a:r>
            <a:r>
              <a:rPr lang="en-US" sz="2400" b="0" dirty="0" smtClean="0"/>
              <a:t>  </a:t>
            </a:r>
            <a:r>
              <a:rPr lang="en-US" sz="2400" b="0" dirty="0" err="1"/>
              <a:t>Rh</a:t>
            </a:r>
            <a:r>
              <a:rPr lang="en-US" sz="2400" b="0" dirty="0"/>
              <a:t> </a:t>
            </a:r>
            <a:r>
              <a:rPr lang="en-US" sz="2400" b="0" dirty="0" smtClean="0"/>
              <a:t>pos     9%         </a:t>
            </a:r>
            <a:r>
              <a:rPr lang="en-US" sz="2400" b="0" dirty="0" err="1" smtClean="0"/>
              <a:t>Rh</a:t>
            </a:r>
            <a:r>
              <a:rPr lang="en-US" sz="2400" b="0" dirty="0" smtClean="0"/>
              <a:t> </a:t>
            </a:r>
            <a:r>
              <a:rPr lang="en-US" sz="2400" b="0" dirty="0" err="1"/>
              <a:t>neg</a:t>
            </a:r>
            <a:r>
              <a:rPr lang="en-US" sz="2400" b="0" dirty="0"/>
              <a:t>	</a:t>
            </a:r>
            <a:r>
              <a:rPr lang="en-US" sz="2400" b="0" dirty="0" smtClean="0"/>
              <a:t> </a:t>
            </a:r>
            <a:r>
              <a:rPr lang="en-US" sz="2400" b="0" dirty="0"/>
              <a:t>2</a:t>
            </a:r>
            <a:r>
              <a:rPr lang="en-US" sz="2400" b="0" dirty="0" smtClean="0"/>
              <a:t>%</a:t>
            </a:r>
          </a:p>
          <a:p>
            <a:endParaRPr lang="en-US" sz="2400" b="0" dirty="0" smtClean="0"/>
          </a:p>
          <a:p>
            <a:r>
              <a:rPr lang="en-US" sz="2400" dirty="0" smtClean="0"/>
              <a:t>AB </a:t>
            </a:r>
            <a:r>
              <a:rPr lang="en-US" sz="2400" dirty="0" err="1" smtClean="0"/>
              <a:t>bld</a:t>
            </a:r>
            <a:r>
              <a:rPr lang="en-US" sz="2400" dirty="0" smtClean="0"/>
              <a:t> group                                              4%</a:t>
            </a:r>
            <a:endParaRPr lang="en-US" sz="2400" b="0" dirty="0"/>
          </a:p>
          <a:p>
            <a:r>
              <a:rPr lang="en-US" sz="2400" dirty="0" smtClean="0"/>
              <a:t> </a:t>
            </a:r>
            <a:r>
              <a:rPr lang="en-US" sz="2400" dirty="0" smtClean="0"/>
              <a:t>     </a:t>
            </a:r>
            <a:r>
              <a:rPr lang="en-US" sz="2400" b="0" dirty="0" err="1" smtClean="0"/>
              <a:t>Rh</a:t>
            </a:r>
            <a:r>
              <a:rPr lang="en-US" sz="2400" b="0" dirty="0" smtClean="0"/>
              <a:t> pos</a:t>
            </a:r>
            <a:r>
              <a:rPr lang="en-US" sz="2400" dirty="0" smtClean="0"/>
              <a:t> </a:t>
            </a:r>
            <a:r>
              <a:rPr lang="en-US" sz="2400" dirty="0" smtClean="0"/>
              <a:t>    </a:t>
            </a:r>
            <a:r>
              <a:rPr lang="en-US" sz="2400" b="0" dirty="0" smtClean="0"/>
              <a:t>3%         </a:t>
            </a:r>
            <a:r>
              <a:rPr lang="en-US" sz="2400" b="0" dirty="0" err="1"/>
              <a:t>Rh</a:t>
            </a:r>
            <a:r>
              <a:rPr lang="en-US" sz="2400" b="0" dirty="0"/>
              <a:t> </a:t>
            </a:r>
            <a:r>
              <a:rPr lang="en-US" sz="2400" b="0" dirty="0" err="1"/>
              <a:t>neg</a:t>
            </a:r>
            <a:r>
              <a:rPr lang="en-US" sz="2400" b="0" dirty="0"/>
              <a:t>	</a:t>
            </a:r>
            <a:r>
              <a:rPr lang="en-US" sz="2400" b="0" dirty="0" smtClean="0"/>
              <a:t> </a:t>
            </a:r>
            <a:r>
              <a:rPr lang="en-US" sz="2400" b="0" dirty="0"/>
              <a:t>1%</a:t>
            </a:r>
          </a:p>
          <a:p>
            <a:endParaRPr lang="en-US" b="0" dirty="0"/>
          </a:p>
          <a:p>
            <a:endParaRPr lang="en-US" b="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fontAlgn="auto" hangingPunct="1">
              <a:spcAft>
                <a:spcPts val="0"/>
              </a:spcAft>
              <a:defRPr/>
            </a:pPr>
            <a:endParaRPr lang="en-US" smtClean="0"/>
          </a:p>
        </p:txBody>
      </p:sp>
      <p:pic>
        <p:nvPicPr>
          <p:cNvPr id="12291" name="Picture 2"/>
          <p:cNvPicPr>
            <a:picLocks noGrp="1" noChangeAspect="1" noChangeArrowheads="1"/>
          </p:cNvPicPr>
          <p:nvPr>
            <p:ph idx="1"/>
          </p:nvPr>
        </p:nvPicPr>
        <p:blipFill>
          <a:blip r:embed="rId2"/>
          <a:srcRect/>
          <a:stretch>
            <a:fillRect/>
          </a:stretch>
        </p:blipFill>
        <p:spPr>
          <a:xfrm>
            <a:off x="609600" y="381000"/>
            <a:ext cx="7848600" cy="5867400"/>
          </a:xfr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fontAlgn="auto" hangingPunct="1">
              <a:spcAft>
                <a:spcPts val="0"/>
              </a:spcAft>
              <a:defRPr/>
            </a:pPr>
            <a:r>
              <a:rPr lang="en-US" sz="4000" b="1" dirty="0" smtClean="0"/>
              <a:t>Blood Donation</a:t>
            </a:r>
          </a:p>
        </p:txBody>
      </p:sp>
      <p:sp>
        <p:nvSpPr>
          <p:cNvPr id="14339" name="Content Placeholder 2"/>
          <p:cNvSpPr>
            <a:spLocks noGrp="1"/>
          </p:cNvSpPr>
          <p:nvPr>
            <p:ph idx="1"/>
          </p:nvPr>
        </p:nvSpPr>
        <p:spPr>
          <a:xfrm>
            <a:off x="457200" y="1219200"/>
            <a:ext cx="8229600" cy="4906963"/>
          </a:xfrm>
        </p:spPr>
        <p:txBody>
          <a:bodyPr>
            <a:normAutofit/>
          </a:bodyPr>
          <a:lstStyle/>
          <a:p>
            <a:pPr eaLnBrk="1" hangingPunct="1">
              <a:buFont typeface="Wingdings" pitchFamily="2" charset="2"/>
              <a:buChar char="Ø"/>
            </a:pPr>
            <a:endParaRPr lang="en-US" sz="2400" dirty="0" smtClean="0">
              <a:latin typeface="Arial" charset="0"/>
              <a:cs typeface="Arial" charset="0"/>
            </a:endParaRPr>
          </a:p>
          <a:p>
            <a:pPr eaLnBrk="1" hangingPunct="1">
              <a:buFont typeface="Wingdings" pitchFamily="2" charset="2"/>
              <a:buChar char="Ø"/>
            </a:pPr>
            <a:r>
              <a:rPr lang="en-US" sz="2400" dirty="0" smtClean="0">
                <a:cs typeface="Arial" charset="0"/>
              </a:rPr>
              <a:t>Whole </a:t>
            </a:r>
            <a:r>
              <a:rPr lang="en-US" sz="2400" dirty="0" smtClean="0">
                <a:cs typeface="Arial" charset="0"/>
              </a:rPr>
              <a:t>blood is collected from healthy donors who are required to meet strict criteria concerning:</a:t>
            </a:r>
          </a:p>
          <a:p>
            <a:pPr lvl="2" eaLnBrk="1" hangingPunct="1"/>
            <a:r>
              <a:rPr lang="en-US" dirty="0" smtClean="0">
                <a:cs typeface="Arial" charset="0"/>
              </a:rPr>
              <a:t>Medical </a:t>
            </a:r>
            <a:r>
              <a:rPr lang="en-US" dirty="0" smtClean="0">
                <a:cs typeface="Arial" charset="0"/>
              </a:rPr>
              <a:t>and Physical health</a:t>
            </a:r>
          </a:p>
          <a:p>
            <a:pPr lvl="2" eaLnBrk="1" hangingPunct="1"/>
            <a:r>
              <a:rPr lang="en-US" sz="2400" dirty="0" smtClean="0">
                <a:cs typeface="Arial" charset="0"/>
              </a:rPr>
              <a:t>Sexual behavior</a:t>
            </a:r>
          </a:p>
          <a:p>
            <a:pPr lvl="2" eaLnBrk="1" hangingPunct="1"/>
            <a:r>
              <a:rPr lang="en-US" sz="2400" dirty="0" smtClean="0">
                <a:cs typeface="Arial" charset="0"/>
              </a:rPr>
              <a:t>Drug use</a:t>
            </a:r>
          </a:p>
          <a:p>
            <a:pPr lvl="2" eaLnBrk="1" hangingPunct="1"/>
            <a:r>
              <a:rPr lang="en-US" sz="2400" dirty="0" smtClean="0">
                <a:cs typeface="Arial" charset="0"/>
              </a:rPr>
              <a:t>Travel </a:t>
            </a:r>
            <a:r>
              <a:rPr lang="en-US" sz="2400" dirty="0" smtClean="0">
                <a:cs typeface="Arial" charset="0"/>
              </a:rPr>
              <a:t>to areas of endemic disease (e.g., </a:t>
            </a:r>
            <a:r>
              <a:rPr lang="en-US" sz="2400" dirty="0" smtClean="0">
                <a:cs typeface="Arial" charset="0"/>
              </a:rPr>
              <a:t>malaria)</a:t>
            </a:r>
          </a:p>
          <a:p>
            <a:pPr lvl="2" eaLnBrk="1" hangingPunct="1"/>
            <a:r>
              <a:rPr lang="en-US" sz="2400" dirty="0" smtClean="0">
                <a:cs typeface="Arial" charset="0"/>
              </a:rPr>
              <a:t>Have </a:t>
            </a:r>
            <a:r>
              <a:rPr lang="en-US" sz="2400" dirty="0" smtClean="0">
                <a:cs typeface="Arial" charset="0"/>
              </a:rPr>
              <a:t>a </a:t>
            </a:r>
            <a:r>
              <a:rPr lang="en-US" sz="2400" dirty="0" smtClean="0">
                <a:cs typeface="Arial" charset="0"/>
              </a:rPr>
              <a:t>hemoglobin </a:t>
            </a:r>
            <a:r>
              <a:rPr lang="en-US" sz="2400" dirty="0" smtClean="0">
                <a:cs typeface="Arial" charset="0"/>
              </a:rPr>
              <a:t>level which meets the established </a:t>
            </a:r>
            <a:r>
              <a:rPr lang="en-US" sz="2400" dirty="0" smtClean="0">
                <a:cs typeface="Arial" charset="0"/>
              </a:rPr>
              <a:t>standard.</a:t>
            </a:r>
          </a:p>
          <a:p>
            <a:pPr lvl="2" eaLnBrk="1" hangingPunct="1"/>
            <a:r>
              <a:rPr lang="en-US" sz="2400" dirty="0" smtClean="0">
                <a:cs typeface="Arial" charset="0"/>
              </a:rPr>
              <a:t>Wait 2 to 3 months </a:t>
            </a:r>
            <a:r>
              <a:rPr lang="en-US" sz="2400" dirty="0" smtClean="0">
                <a:cs typeface="Arial" charset="0"/>
              </a:rPr>
              <a:t>before giving another donation of whole blood.</a:t>
            </a:r>
          </a:p>
          <a:p>
            <a:pPr lvl="2" eaLnBrk="1" hangingPunct="1">
              <a:buFont typeface="Wingdings" pitchFamily="2" charset="2"/>
              <a:buChar char="Ø"/>
            </a:pPr>
            <a:endParaRPr lang="en-US" sz="2400" dirty="0" smtClean="0">
              <a:latin typeface="Arial" charset="0"/>
              <a:cs typeface="Arial" charset="0"/>
            </a:endParaRPr>
          </a:p>
          <a:p>
            <a:pPr lvl="1" eaLnBrk="1" hangingPunct="1"/>
            <a:endParaRPr lang="en-US" dirty="0" smtClean="0">
              <a:latin typeface="Arial" charset="0"/>
              <a:cs typeface="Arial" charset="0"/>
            </a:endParaRPr>
          </a:p>
          <a:p>
            <a:pPr eaLnBrk="1" hangingPunct="1">
              <a:buFontTx/>
              <a:buBlip>
                <a:blip r:embed="rId2"/>
              </a:buBlip>
            </a:pPr>
            <a:endParaRPr lang="en-US" dirty="0"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Blood testing</a:t>
            </a:r>
            <a:endParaRPr lang="en-US" sz="4000" b="1" dirty="0"/>
          </a:p>
        </p:txBody>
      </p:sp>
      <p:sp>
        <p:nvSpPr>
          <p:cNvPr id="3" name="Content Placeholder 2"/>
          <p:cNvSpPr>
            <a:spLocks noGrp="1"/>
          </p:cNvSpPr>
          <p:nvPr>
            <p:ph idx="1"/>
          </p:nvPr>
        </p:nvSpPr>
        <p:spPr/>
        <p:txBody>
          <a:bodyPr/>
          <a:lstStyle/>
          <a:p>
            <a:r>
              <a:rPr lang="en-US" sz="2400" dirty="0" smtClean="0"/>
              <a:t>Donated blood is tested by many methods, but the core tests recommended by the World Health Organization are these four:</a:t>
            </a:r>
          </a:p>
          <a:p>
            <a:endParaRPr lang="en-US" sz="2400" dirty="0" smtClean="0"/>
          </a:p>
          <a:p>
            <a:r>
              <a:rPr lang="en-US" sz="2400" dirty="0" smtClean="0"/>
              <a:t>Hepatitis </a:t>
            </a:r>
            <a:r>
              <a:rPr lang="en-US" sz="2400" dirty="0" smtClean="0"/>
              <a:t>B Surface Antigen</a:t>
            </a:r>
          </a:p>
          <a:p>
            <a:r>
              <a:rPr lang="en-US" sz="2400" dirty="0" smtClean="0"/>
              <a:t>Antibody to Hepatitis C</a:t>
            </a:r>
          </a:p>
          <a:p>
            <a:r>
              <a:rPr lang="en-US" sz="2400" dirty="0" smtClean="0"/>
              <a:t>Antibody to HIV, usually subtypes 1 and 2</a:t>
            </a:r>
          </a:p>
          <a:p>
            <a:r>
              <a:rPr lang="en-US" sz="2400" dirty="0" smtClean="0"/>
              <a:t>Serologic test for Syphilis</a:t>
            </a:r>
          </a:p>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Alternatives to homologous transfusion</a:t>
            </a:r>
            <a:endParaRPr lang="en-US" b="1"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b="1" dirty="0" err="1" smtClean="0"/>
              <a:t>Autologous</a:t>
            </a:r>
            <a:r>
              <a:rPr lang="en-US" sz="2800" b="1" dirty="0" smtClean="0"/>
              <a:t> </a:t>
            </a:r>
            <a:r>
              <a:rPr lang="en-US" sz="2800" b="1" dirty="0" err="1" smtClean="0"/>
              <a:t>P</a:t>
            </a:r>
            <a:r>
              <a:rPr lang="en-US" sz="2800" b="1" dirty="0" err="1" smtClean="0"/>
              <a:t>redonations</a:t>
            </a:r>
            <a:endParaRPr lang="en-US" sz="2800" b="1" dirty="0" smtClean="0"/>
          </a:p>
          <a:p>
            <a:r>
              <a:rPr lang="en-US" sz="2400" dirty="0" smtClean="0">
                <a:cs typeface="Arial" charset="0"/>
              </a:rPr>
              <a:t>occurs </a:t>
            </a:r>
            <a:r>
              <a:rPr lang="en-US" sz="2400" dirty="0" smtClean="0">
                <a:cs typeface="Arial" charset="0"/>
              </a:rPr>
              <a:t>when a person donates his or her own blood for personal </a:t>
            </a:r>
            <a:r>
              <a:rPr lang="en-US" sz="2400" dirty="0" smtClean="0">
                <a:cs typeface="Arial" charset="0"/>
              </a:rPr>
              <a:t>use, transfusion reactions may still occur.</a:t>
            </a:r>
          </a:p>
          <a:p>
            <a:endParaRPr lang="en-US" sz="2400" dirty="0" smtClean="0">
              <a:cs typeface="Arial" charset="0"/>
            </a:endParaRPr>
          </a:p>
          <a:p>
            <a:pPr>
              <a:buFont typeface="Wingdings" pitchFamily="2" charset="2"/>
              <a:buChar char="Ø"/>
            </a:pPr>
            <a:r>
              <a:rPr lang="en-US" sz="2800" b="1" dirty="0" err="1" smtClean="0"/>
              <a:t>Isovolemic</a:t>
            </a:r>
            <a:r>
              <a:rPr lang="en-US" sz="2800" b="1" dirty="0" smtClean="0"/>
              <a:t> </a:t>
            </a:r>
            <a:r>
              <a:rPr lang="en-US" sz="2800" b="1" dirty="0" err="1" smtClean="0"/>
              <a:t>Hemodilution</a:t>
            </a:r>
            <a:endParaRPr lang="en-US" sz="2800" b="1" dirty="0" smtClean="0"/>
          </a:p>
          <a:p>
            <a:r>
              <a:rPr lang="en-US" sz="2400" dirty="0" smtClean="0">
                <a:cs typeface="Arial" charset="0"/>
              </a:rPr>
              <a:t>the patient's blood is collected prior to surgery and replaced with a plasma expander. The theory is that any bleeding during surgery will lose fewer RBC's. Then the previously collected, higher </a:t>
            </a:r>
            <a:r>
              <a:rPr lang="en-US" sz="2400" dirty="0" err="1" smtClean="0">
                <a:cs typeface="Arial" charset="0"/>
              </a:rPr>
              <a:t>hematocrit</a:t>
            </a:r>
            <a:r>
              <a:rPr lang="en-US" sz="2400" dirty="0" smtClean="0">
                <a:cs typeface="Arial" charset="0"/>
              </a:rPr>
              <a:t> blood can be given </a:t>
            </a:r>
            <a:r>
              <a:rPr lang="en-US" sz="2400" dirty="0" smtClean="0">
                <a:cs typeface="Arial" charset="0"/>
              </a:rPr>
              <a:t>back.</a:t>
            </a:r>
            <a:endParaRPr lang="en-US" sz="2400" dirty="0" smtClean="0">
              <a:cs typeface="Arial" charset="0"/>
            </a:endParaRP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b="1" dirty="0" err="1" smtClean="0"/>
              <a:t>Intraoperative</a:t>
            </a:r>
            <a:r>
              <a:rPr lang="en-US" sz="2800" b="1" dirty="0" smtClean="0"/>
              <a:t> </a:t>
            </a:r>
            <a:r>
              <a:rPr lang="en-US" sz="2800" b="1" dirty="0" err="1" smtClean="0"/>
              <a:t>autotransfusion</a:t>
            </a:r>
            <a:r>
              <a:rPr lang="en-US" sz="2800" b="1" dirty="0" smtClean="0"/>
              <a:t> (Cell Saver)</a:t>
            </a:r>
          </a:p>
          <a:p>
            <a:r>
              <a:rPr lang="en-US" sz="2400" dirty="0" smtClean="0">
                <a:cs typeface="Arial" charset="0"/>
              </a:rPr>
              <a:t>to </a:t>
            </a:r>
            <a:r>
              <a:rPr lang="en-US" sz="2400" dirty="0" smtClean="0">
                <a:cs typeface="Arial" charset="0"/>
              </a:rPr>
              <a:t>collect blood in the operative field during surgery, wash it, and return </a:t>
            </a:r>
            <a:r>
              <a:rPr lang="en-US" sz="2400" dirty="0" smtClean="0">
                <a:cs typeface="Arial" charset="0"/>
              </a:rPr>
              <a:t>it </a:t>
            </a:r>
            <a:r>
              <a:rPr lang="en-US" sz="2400" dirty="0" smtClean="0">
                <a:cs typeface="Arial" charset="0"/>
              </a:rPr>
              <a:t>to the patient. This will work as long as the operative field is not contaminated with bacteria or with malignant cells</a:t>
            </a:r>
            <a:r>
              <a:rPr lang="en-US" sz="2400" dirty="0" smtClean="0">
                <a:cs typeface="Arial" charset="0"/>
              </a:rPr>
              <a:t>.</a:t>
            </a:r>
          </a:p>
          <a:p>
            <a:endParaRPr lang="en-US" sz="2400" dirty="0" smtClean="0">
              <a:cs typeface="Arial" charset="0"/>
            </a:endParaRPr>
          </a:p>
          <a:p>
            <a:pPr>
              <a:buFont typeface="Wingdings" pitchFamily="2" charset="2"/>
              <a:buChar char="Ø"/>
            </a:pPr>
            <a:r>
              <a:rPr lang="en-US" sz="2800" b="1" dirty="0" smtClean="0"/>
              <a:t>Wound </a:t>
            </a:r>
            <a:r>
              <a:rPr lang="en-US" sz="2800" b="1" dirty="0" smtClean="0"/>
              <a:t>drainage</a:t>
            </a:r>
          </a:p>
          <a:p>
            <a:r>
              <a:rPr lang="en-US" sz="2400" dirty="0" smtClean="0">
                <a:cs typeface="Arial" charset="0"/>
              </a:rPr>
              <a:t>blood is collected from cavities (such as a joint space into which bleeding has occurred) and returned through a </a:t>
            </a:r>
            <a:r>
              <a:rPr lang="en-US" sz="2400" dirty="0" smtClean="0">
                <a:cs typeface="Arial" charset="0"/>
              </a:rPr>
              <a:t>filter.</a:t>
            </a:r>
            <a:endParaRPr lang="en-US" sz="2400" dirty="0" smtClean="0">
              <a:cs typeface="Arial" charset="0"/>
            </a:endParaRPr>
          </a:p>
          <a:p>
            <a:endParaRPr lang="en-US" dirty="0"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4" name="Group 24"/>
          <p:cNvGraphicFramePr>
            <a:graphicFrameLocks noGrp="1"/>
          </p:cNvGraphicFramePr>
          <p:nvPr/>
        </p:nvGraphicFramePr>
        <p:xfrm>
          <a:off x="1371600" y="1371600"/>
          <a:ext cx="6769100" cy="4968177"/>
        </p:xfrm>
        <a:graphic>
          <a:graphicData uri="http://schemas.openxmlformats.org/drawingml/2006/table">
            <a:tbl>
              <a:tblPr/>
              <a:tblGrid>
                <a:gridCol w="2063750"/>
                <a:gridCol w="2060575"/>
                <a:gridCol w="2644775"/>
              </a:tblGrid>
              <a:tr h="9159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PRODUCT</a:t>
                      </a: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Comic Sans MS" pitchFamily="66" charset="0"/>
                        </a:rPr>
                        <a:t>VOLUME</a:t>
                      </a:r>
                      <a:endParaRPr kumimoji="0" lang="en-US" sz="2400" b="0" i="0" u="none" strike="noStrike" cap="none" normalizeH="0" baseline="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Comic Sans MS" pitchFamily="66" charset="0"/>
                        </a:rPr>
                        <a:t>INDICATIONS/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Comic Sans MS" pitchFamily="66" charset="0"/>
                        </a:rPr>
                        <a:t>STORAGE</a:t>
                      </a:r>
                      <a:endParaRPr kumimoji="0" lang="en-US" sz="24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44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rPr>
                        <a:t>Red Blood Cells (RBC)</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250 </a:t>
                      </a:r>
                      <a:r>
                        <a:rPr kumimoji="0" lang="en-GB" sz="1800" b="0" i="0" u="none" strike="noStrike" cap="none" normalizeH="0" baseline="0" dirty="0" err="1" smtClean="0">
                          <a:ln>
                            <a:noFill/>
                          </a:ln>
                          <a:solidFill>
                            <a:schemeClr val="tx1"/>
                          </a:solidFill>
                          <a:effectLst/>
                          <a:latin typeface="Comic Sans MS" pitchFamily="66" charset="0"/>
                        </a:rPr>
                        <a:t>mls</a:t>
                      </a:r>
                      <a:r>
                        <a:rPr kumimoji="0" lang="en-GB" sz="1800" b="0" i="0" u="none" strike="noStrike" cap="none" normalizeH="0" baseline="0" dirty="0" smtClean="0">
                          <a:ln>
                            <a:noFill/>
                          </a:ln>
                          <a:solidFill>
                            <a:schemeClr val="tx1"/>
                          </a:solidFill>
                          <a:effectLst/>
                          <a:latin typeface="Comic Sans MS" pitchFamily="66" charset="0"/>
                        </a:rPr>
                        <a:t> red cells</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100 </a:t>
                      </a:r>
                      <a:r>
                        <a:rPr kumimoji="0" lang="en-GB" sz="1800" b="0" i="0" u="none" strike="noStrike" cap="none" normalizeH="0" baseline="0" dirty="0" smtClean="0">
                          <a:ln>
                            <a:noFill/>
                          </a:ln>
                          <a:solidFill>
                            <a:schemeClr val="tx1"/>
                          </a:solidFill>
                          <a:effectLst/>
                          <a:latin typeface="Comic Sans MS" pitchFamily="66" charset="0"/>
                        </a:rPr>
                        <a:t>ml </a:t>
                      </a:r>
                      <a:r>
                        <a:rPr kumimoji="0" lang="en-GB" sz="1800" b="0" i="0" u="none" strike="noStrike" cap="none" normalizeH="0" baseline="0" dirty="0" smtClean="0">
                          <a:ln>
                            <a:noFill/>
                          </a:ln>
                          <a:solidFill>
                            <a:schemeClr val="tx1"/>
                          </a:solidFill>
                          <a:effectLst/>
                          <a:latin typeface="Comic Sans MS" pitchFamily="66" charset="0"/>
                        </a:rPr>
                        <a:t>SAGM</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600" b="0" i="0" u="none" strike="noStrike" cap="none" normalizeH="0" baseline="0" dirty="0" smtClean="0">
                          <a:ln>
                            <a:noFill/>
                          </a:ln>
                          <a:solidFill>
                            <a:schemeClr val="tx1"/>
                          </a:solidFill>
                          <a:effectLst/>
                          <a:latin typeface="Times New Roman" pitchFamily="18" charset="0"/>
                        </a:rPr>
                        <a:t> </a:t>
                      </a:r>
                      <a:r>
                        <a:rPr kumimoji="0" lang="en-GB" sz="1800" b="0" i="0" u="none" strike="noStrike" cap="none" normalizeH="0" baseline="0" dirty="0" smtClean="0">
                          <a:ln>
                            <a:noFill/>
                          </a:ln>
                          <a:solidFill>
                            <a:schemeClr val="tx1"/>
                          </a:solidFill>
                          <a:effectLst/>
                          <a:latin typeface="Comic Sans MS" pitchFamily="66" charset="0"/>
                        </a:rPr>
                        <a:t>0</a:t>
                      </a:r>
                      <a:r>
                        <a:rPr kumimoji="0" lang="en-GB" sz="1800" b="0" i="0" u="none" strike="noStrike" cap="none" normalizeH="0" baseline="-25000" dirty="0" smtClean="0">
                          <a:ln>
                            <a:noFill/>
                          </a:ln>
                          <a:solidFill>
                            <a:schemeClr val="tx1"/>
                          </a:solidFill>
                          <a:effectLst/>
                          <a:latin typeface="Comic Sans MS" pitchFamily="66" charset="0"/>
                        </a:rPr>
                        <a:t>2 </a:t>
                      </a:r>
                      <a:r>
                        <a:rPr kumimoji="0" lang="en-GB" sz="1800" b="0" i="0" u="none" strike="noStrike" cap="none" normalizeH="0" baseline="0" dirty="0" smtClean="0">
                          <a:ln>
                            <a:noFill/>
                          </a:ln>
                          <a:solidFill>
                            <a:schemeClr val="tx1"/>
                          </a:solidFill>
                          <a:effectLst/>
                          <a:latin typeface="Comic Sans MS" pitchFamily="66" charset="0"/>
                        </a:rPr>
                        <a:t>transport</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1-6 </a:t>
                      </a:r>
                      <a:r>
                        <a:rPr kumimoji="0" lang="en-GB" sz="1800" b="0" i="0" u="none" strike="noStrike" cap="none" normalizeH="0" baseline="30000" dirty="0" err="1" smtClean="0">
                          <a:ln>
                            <a:noFill/>
                          </a:ln>
                          <a:solidFill>
                            <a:schemeClr val="tx1"/>
                          </a:solidFill>
                          <a:effectLst/>
                          <a:latin typeface="Comic Sans MS" pitchFamily="66" charset="0"/>
                        </a:rPr>
                        <a:t>o</a:t>
                      </a:r>
                      <a:r>
                        <a:rPr kumimoji="0" lang="en-GB" sz="1800" b="0" i="0" u="none" strike="noStrike" cap="none" normalizeH="0" baseline="0" dirty="0" err="1" smtClean="0">
                          <a:ln>
                            <a:noFill/>
                          </a:ln>
                          <a:solidFill>
                            <a:schemeClr val="tx1"/>
                          </a:solidFill>
                          <a:effectLst/>
                          <a:latin typeface="Comic Sans MS" pitchFamily="66" charset="0"/>
                        </a:rPr>
                        <a:t>C</a:t>
                      </a:r>
                      <a:r>
                        <a:rPr kumimoji="0" lang="en-GB" sz="1800" b="0" i="0" u="none" strike="noStrike" cap="none" normalizeH="0" baseline="0" dirty="0" smtClean="0">
                          <a:ln>
                            <a:noFill/>
                          </a:ln>
                          <a:solidFill>
                            <a:schemeClr val="tx1"/>
                          </a:solidFill>
                          <a:effectLst/>
                          <a:latin typeface="Comic Sans MS" pitchFamily="66" charset="0"/>
                        </a:rPr>
                        <a:t> ~ 42 days</a:t>
                      </a:r>
                      <a:endPar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448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Platelets</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 </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 SDP(single  </a:t>
                      </a:r>
                      <a:r>
                        <a:rPr kumimoji="0" lang="en-GB" sz="1800" b="0" i="0" u="none" strike="noStrike" cap="none" normalizeH="0" baseline="0" dirty="0" err="1" smtClean="0">
                          <a:ln>
                            <a:noFill/>
                          </a:ln>
                          <a:solidFill>
                            <a:schemeClr val="tx1"/>
                          </a:solidFill>
                          <a:effectLst/>
                          <a:latin typeface="Comic Sans MS" pitchFamily="66" charset="0"/>
                        </a:rPr>
                        <a:t>donor,apheresis</a:t>
                      </a:r>
                      <a:r>
                        <a:rPr kumimoji="0" lang="en-GB" sz="1800" b="0" i="0" u="none" strike="noStrike" cap="none" normalizeH="0" baseline="0" dirty="0" smtClean="0">
                          <a:ln>
                            <a:noFill/>
                          </a:ln>
                          <a:solidFill>
                            <a:schemeClr val="tx1"/>
                          </a:solidFill>
                          <a:effectLst/>
                          <a:latin typeface="Comic Sans MS" pitchFamily="66" charset="0"/>
                        </a:rPr>
                        <a: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GB"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 </a:t>
                      </a:r>
                      <a:r>
                        <a:rPr kumimoji="0" lang="en-GB" sz="1800" b="0" i="0" u="none" strike="noStrike" cap="none" normalizeH="0" baseline="0" dirty="0" smtClean="0">
                          <a:ln>
                            <a:noFill/>
                          </a:ln>
                          <a:solidFill>
                            <a:schemeClr val="tx1"/>
                          </a:solidFill>
                          <a:effectLst/>
                          <a:latin typeface="Comic Sans MS" pitchFamily="66" charset="0"/>
                        </a:rPr>
                        <a:t>Buffy coat derived (4 donors, 1 plasma)</a:t>
                      </a:r>
                      <a:endParaRPr kumimoji="0" lang="en-US" sz="1800" b="0"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 200-300 ml plasma</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GB"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300x10</a:t>
                      </a:r>
                      <a:r>
                        <a:rPr kumimoji="0" lang="en-GB" sz="1800" b="0" i="0" u="none" strike="noStrike" cap="none" normalizeH="0" baseline="30000" dirty="0" smtClean="0">
                          <a:ln>
                            <a:noFill/>
                          </a:ln>
                          <a:solidFill>
                            <a:schemeClr val="tx1"/>
                          </a:solidFill>
                          <a:effectLst/>
                          <a:latin typeface="Comic Sans MS" pitchFamily="66" charset="0"/>
                        </a:rPr>
                        <a:t>9</a:t>
                      </a:r>
                      <a:r>
                        <a:rPr kumimoji="0" lang="en-GB" sz="1800" b="0" i="0" u="none" strike="noStrike" cap="none" normalizeH="0" baseline="0" dirty="0" smtClean="0">
                          <a:ln>
                            <a:noFill/>
                          </a:ln>
                          <a:solidFill>
                            <a:schemeClr val="tx1"/>
                          </a:solidFill>
                          <a:effectLst/>
                          <a:latin typeface="Comic Sans MS" pitchFamily="66" charset="0"/>
                        </a:rPr>
                        <a:t>platelets/unit</a:t>
                      </a:r>
                      <a:endParaRPr kumimoji="0" lang="en-US" sz="1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GB"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GB"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Thrombocytopenia/</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Dysfunctional Platelets</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22</a:t>
                      </a:r>
                      <a:r>
                        <a:rPr kumimoji="0" lang="en-GB" sz="1800" b="0" i="0" u="none" strike="noStrike" cap="none" normalizeH="0" baseline="30000" dirty="0" smtClean="0">
                          <a:ln>
                            <a:noFill/>
                          </a:ln>
                          <a:solidFill>
                            <a:schemeClr val="tx1"/>
                          </a:solidFill>
                          <a:effectLst/>
                          <a:latin typeface="Comic Sans MS" pitchFamily="66" charset="0"/>
                        </a:rPr>
                        <a:t>o</a:t>
                      </a:r>
                      <a:r>
                        <a:rPr kumimoji="0" lang="en-GB" sz="1800" b="0" i="0" u="none" strike="noStrike" cap="none" normalizeH="0" baseline="0" dirty="0" smtClean="0">
                          <a:ln>
                            <a:noFill/>
                          </a:ln>
                          <a:solidFill>
                            <a:schemeClr val="tx1"/>
                          </a:solidFill>
                          <a:effectLst/>
                          <a:latin typeface="Comic Sans MS" pitchFamily="66" charset="0"/>
                        </a:rPr>
                        <a:t>C x 5 days</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600" b="0" i="0" u="none" strike="noStrike" cap="none" normalizeH="0" baseline="0" dirty="0" smtClean="0">
                          <a:ln>
                            <a:noFill/>
                          </a:ln>
                          <a:solidFill>
                            <a:schemeClr val="tx1"/>
                          </a:solidFill>
                          <a:effectLst/>
                          <a:latin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600" b="0" i="0" u="none" strike="noStrike" cap="none" normalizeH="0" baseline="0" dirty="0" smtClean="0">
                          <a:ln>
                            <a:noFill/>
                          </a:ln>
                          <a:solidFill>
                            <a:schemeClr val="tx1"/>
                          </a:solidFill>
                          <a:effectLst/>
                          <a:latin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44" name="Text Box 63"/>
          <p:cNvSpPr txBox="1">
            <a:spLocks noChangeArrowheads="1"/>
          </p:cNvSpPr>
          <p:nvPr/>
        </p:nvSpPr>
        <p:spPr bwMode="auto">
          <a:xfrm>
            <a:off x="1622425" y="263525"/>
            <a:ext cx="6481763" cy="707886"/>
          </a:xfrm>
          <a:prstGeom prst="rect">
            <a:avLst/>
          </a:prstGeom>
          <a:noFill/>
          <a:ln w="9525">
            <a:noFill/>
            <a:miter lim="800000"/>
            <a:headEnd/>
            <a:tailEnd/>
          </a:ln>
        </p:spPr>
        <p:txBody>
          <a:bodyPr>
            <a:spAutoFit/>
          </a:bodyPr>
          <a:lstStyle/>
          <a:p>
            <a:pPr algn="ctr"/>
            <a:r>
              <a:rPr lang="en-US" sz="4000" b="1" dirty="0"/>
              <a:t>Blood Products Available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3" name="Group 29"/>
          <p:cNvGraphicFramePr>
            <a:graphicFrameLocks noGrp="1"/>
          </p:cNvGraphicFramePr>
          <p:nvPr/>
        </p:nvGraphicFramePr>
        <p:xfrm>
          <a:off x="914400" y="762000"/>
          <a:ext cx="7212012" cy="5460937"/>
        </p:xfrm>
        <a:graphic>
          <a:graphicData uri="http://schemas.openxmlformats.org/drawingml/2006/table">
            <a:tbl>
              <a:tblPr/>
              <a:tblGrid>
                <a:gridCol w="2403475"/>
                <a:gridCol w="2405062"/>
                <a:gridCol w="2403475"/>
              </a:tblGrid>
              <a:tr h="8969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PRODUCT</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Comic Sans MS" pitchFamily="66" charset="0"/>
                        </a:rPr>
                        <a:t>VOLUME</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Comic Sans MS" pitchFamily="66" charset="0"/>
                        </a:rPr>
                        <a:t>INDICATION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Comic Sans MS" pitchFamily="66" charset="0"/>
                        </a:rPr>
                        <a:t>STORAGE</a:t>
                      </a: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2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Frozen Plasma</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a:t>
                      </a:r>
                      <a:r>
                        <a:rPr kumimoji="0" lang="en-GB" sz="1800" b="0" i="0" u="none" strike="noStrike" cap="none" normalizeH="0" baseline="0" dirty="0" smtClean="0">
                          <a:ln>
                            <a:noFill/>
                          </a:ln>
                          <a:solidFill>
                            <a:schemeClr val="tx1"/>
                          </a:solidFill>
                          <a:effectLst/>
                          <a:latin typeface="Comic Sans MS" pitchFamily="66" charset="0"/>
                        </a:rPr>
                        <a:t>FFP</a:t>
                      </a:r>
                      <a:r>
                        <a:rPr kumimoji="0" lang="en-GB" sz="1800" b="0" i="0" u="none" strike="noStrike" cap="none" normalizeH="0" baseline="0" dirty="0" smtClean="0">
                          <a:ln>
                            <a:noFill/>
                          </a:ln>
                          <a:solidFill>
                            <a:schemeClr val="tx1"/>
                          </a:solidFill>
                          <a:effectLst/>
                          <a:latin typeface="Comic Sans MS" pitchFamily="66" charset="0"/>
                        </a:rPr>
                        <a:t>) </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rPr>
                        <a:t>100 - 150 ml/unit</a:t>
                      </a:r>
                      <a:endParaRPr kumimoji="0" lang="en-US" sz="18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smtClean="0">
                          <a:ln>
                            <a:noFill/>
                          </a:ln>
                          <a:solidFill>
                            <a:schemeClr val="tx1"/>
                          </a:solidFill>
                          <a:effectLst/>
                          <a:latin typeface="Comic Sans MS" pitchFamily="66" charset="0"/>
                        </a:rPr>
                        <a:t>All coagulation factors</a:t>
                      </a:r>
                      <a:endParaRPr kumimoji="0" lang="en-US" sz="18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smtClean="0">
                          <a:ln>
                            <a:noFill/>
                          </a:ln>
                          <a:solidFill>
                            <a:schemeClr val="tx1"/>
                          </a:solidFill>
                          <a:effectLst/>
                          <a:latin typeface="Comic Sans MS" pitchFamily="66" charset="0"/>
                        </a:rPr>
                        <a:t>-20</a:t>
                      </a:r>
                      <a:r>
                        <a:rPr kumimoji="0" lang="en-GB" sz="1800" b="0" i="0" u="none" strike="noStrike" cap="none" normalizeH="0" baseline="30000" smtClean="0">
                          <a:ln>
                            <a:noFill/>
                          </a:ln>
                          <a:solidFill>
                            <a:schemeClr val="tx1"/>
                          </a:solidFill>
                          <a:effectLst/>
                          <a:latin typeface="Comic Sans MS" pitchFamily="66" charset="0"/>
                        </a:rPr>
                        <a:t>o</a:t>
                      </a:r>
                      <a:r>
                        <a:rPr kumimoji="0" lang="en-GB" sz="1800" b="0" i="0" u="none" strike="noStrike" cap="none" normalizeH="0" baseline="0" smtClean="0">
                          <a:ln>
                            <a:noFill/>
                          </a:ln>
                          <a:solidFill>
                            <a:schemeClr val="tx1"/>
                          </a:solidFill>
                          <a:effectLst/>
                          <a:latin typeface="Comic Sans MS" pitchFamily="66" charset="0"/>
                        </a:rPr>
                        <a:t>C x 12 months</a:t>
                      </a:r>
                      <a:endParaRPr kumimoji="0" lang="en-US" sz="18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rPr>
                        <a:t>Cryoprecipitate</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rPr>
                        <a:t>10-15ml/unit</a:t>
                      </a:r>
                      <a:endParaRPr kumimoji="0" lang="en-US" sz="18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VWF </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err="1" smtClean="0">
                          <a:ln>
                            <a:noFill/>
                          </a:ln>
                          <a:solidFill>
                            <a:schemeClr val="tx1"/>
                          </a:solidFill>
                          <a:effectLst/>
                          <a:latin typeface="Comic Sans MS" pitchFamily="66" charset="0"/>
                        </a:rPr>
                        <a:t>VIII:c</a:t>
                      </a:r>
                      <a:r>
                        <a:rPr kumimoji="0" lang="en-GB" sz="1800" b="0" i="0" u="none" strike="noStrike" cap="none" normalizeH="0" baseline="0" dirty="0" smtClean="0">
                          <a:ln>
                            <a:noFill/>
                          </a:ln>
                          <a:solidFill>
                            <a:schemeClr val="tx1"/>
                          </a:solidFill>
                          <a:effectLst/>
                          <a:latin typeface="Comic Sans MS" pitchFamily="66" charset="0"/>
                        </a:rPr>
                        <a:t> </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Fibrinogen </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GB" sz="1800" b="0" i="0" u="none" strike="noStrike" cap="none" normalizeH="0" baseline="0" dirty="0" smtClean="0">
                          <a:ln>
                            <a:noFill/>
                          </a:ln>
                          <a:solidFill>
                            <a:schemeClr val="tx1"/>
                          </a:solidFill>
                          <a:effectLst/>
                          <a:latin typeface="Comic Sans MS" pitchFamily="66" charset="0"/>
                        </a:rPr>
                        <a:t>XIII</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C0C0C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01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rPr>
                        <a:t>Albumin/Pentaspan/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rPr>
                        <a:t>Voluven</a:t>
                      </a:r>
                      <a:endParaRPr kumimoji="0" lang="en-US" sz="18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Comic Sans MS" pitchFamily="66" charset="0"/>
                        </a:rPr>
                        <a:t>Variable</a:t>
                      </a:r>
                      <a:endParaRPr kumimoji="0" lang="en-US" sz="18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rPr>
                        <a:t>Volume expansion</a:t>
                      </a: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bwMode="auto"/>
        <p:txBody>
          <a:bodyPr wrap="square" lIns="91440" tIns="45720" rIns="91440" bIns="45720" numCol="1" anchor="b" anchorCtr="0" compatLnSpc="1">
            <a:prstTxWarp prst="textNoShape">
              <a:avLst/>
            </a:prstTxWarp>
          </a:bodyPr>
          <a:lstStyle/>
          <a:p>
            <a:pPr eaLnBrk="1" hangingPunct="1">
              <a:defRPr/>
            </a:pPr>
            <a:r>
              <a:rPr lang="en-US" sz="4000" b="1" dirty="0" smtClean="0">
                <a:effectLst/>
              </a:rPr>
              <a:t>A Transfusion Dilemma</a:t>
            </a:r>
          </a:p>
        </p:txBody>
      </p:sp>
      <p:sp>
        <p:nvSpPr>
          <p:cNvPr id="76803" name="Rectangle 3"/>
          <p:cNvSpPr>
            <a:spLocks noGrp="1" noChangeArrowheads="1"/>
          </p:cNvSpPr>
          <p:nvPr>
            <p:ph type="body" idx="4294967295"/>
          </p:nvPr>
        </p:nvSpPr>
        <p:spPr>
          <a:xfrm>
            <a:off x="381000" y="1905000"/>
            <a:ext cx="8472488" cy="3813175"/>
          </a:xfrm>
        </p:spPr>
        <p:txBody>
          <a:bodyPr>
            <a:normAutofit/>
          </a:bodyPr>
          <a:lstStyle/>
          <a:p>
            <a:pPr marL="342900" indent="-342900" eaLnBrk="1" hangingPunct="1">
              <a:lnSpc>
                <a:spcPct val="90000"/>
              </a:lnSpc>
              <a:buFont typeface="Wingdings" pitchFamily="2" charset="2"/>
              <a:buChar char="Ø"/>
            </a:pPr>
            <a:r>
              <a:rPr lang="en-US" sz="2400" dirty="0" smtClean="0"/>
              <a:t>A 72 year old woman presents to ER with a nosebleed. This is her second visit in 24 hours with the same complaint. Her nose is packed and the bleeding stops.</a:t>
            </a:r>
          </a:p>
          <a:p>
            <a:pPr marL="342900" indent="-342900" eaLnBrk="1" hangingPunct="1">
              <a:lnSpc>
                <a:spcPct val="90000"/>
              </a:lnSpc>
              <a:buFont typeface="Wingdings" pitchFamily="2" charset="2"/>
              <a:buChar char="Ø"/>
            </a:pPr>
            <a:endParaRPr lang="en-US" sz="2400" dirty="0" smtClean="0"/>
          </a:p>
          <a:p>
            <a:pPr marL="342900" indent="-342900" eaLnBrk="1" hangingPunct="1">
              <a:lnSpc>
                <a:spcPct val="90000"/>
              </a:lnSpc>
              <a:buFont typeface="Wingdings" pitchFamily="2" charset="2"/>
              <a:buChar char="Ø"/>
            </a:pPr>
            <a:r>
              <a:rPr lang="en-US" sz="2400" dirty="0" smtClean="0"/>
              <a:t>Past history includes congestive heart failure and a transient ischemic attack. She takes </a:t>
            </a:r>
            <a:r>
              <a:rPr lang="en-US" sz="2400" dirty="0" err="1" smtClean="0"/>
              <a:t>Lasix</a:t>
            </a:r>
            <a:r>
              <a:rPr lang="en-US" sz="2400" dirty="0" smtClean="0"/>
              <a:t>, </a:t>
            </a:r>
            <a:r>
              <a:rPr lang="en-US" sz="2400" dirty="0" err="1" smtClean="0"/>
              <a:t>Isordil</a:t>
            </a:r>
            <a:r>
              <a:rPr lang="en-US" sz="2400" dirty="0" smtClean="0"/>
              <a:t> and aspirin.</a:t>
            </a:r>
          </a:p>
          <a:p>
            <a:pPr marL="342900" indent="-342900" eaLnBrk="1" hangingPunct="1">
              <a:lnSpc>
                <a:spcPct val="90000"/>
              </a:lnSpc>
              <a:buFont typeface="Wingdings" pitchFamily="2" charset="2"/>
              <a:buChar char="Ø"/>
            </a:pPr>
            <a:endParaRPr lang="en-US" sz="2400" dirty="0" smtClean="0"/>
          </a:p>
          <a:p>
            <a:pPr marL="342900" indent="-342900" eaLnBrk="1" hangingPunct="1">
              <a:lnSpc>
                <a:spcPct val="90000"/>
              </a:lnSpc>
              <a:buFont typeface="Wingdings" pitchFamily="2" charset="2"/>
              <a:buChar char="Ø"/>
            </a:pPr>
            <a:r>
              <a:rPr lang="en-US" sz="2400" dirty="0" smtClean="0"/>
              <a:t>A CBC is requested.</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Blood Typing and Cross-Match</a:t>
            </a:r>
            <a:endParaRPr lang="en-US" sz="4000" b="1"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b="1" dirty="0" smtClean="0"/>
              <a:t>BLOOD TYPING</a:t>
            </a:r>
            <a:r>
              <a:rPr lang="en-US" sz="2800" dirty="0" smtClean="0"/>
              <a:t> </a:t>
            </a:r>
            <a:r>
              <a:rPr lang="en-US" sz="2400" dirty="0" smtClean="0"/>
              <a:t>tests the recipient’s RBCs for antigens and </a:t>
            </a:r>
            <a:r>
              <a:rPr lang="en-US" sz="2800" b="1" dirty="0" smtClean="0"/>
              <a:t>SCREENS</a:t>
            </a:r>
            <a:r>
              <a:rPr lang="en-US" sz="2800" dirty="0" smtClean="0"/>
              <a:t> </a:t>
            </a:r>
            <a:r>
              <a:rPr lang="en-US" sz="2400" dirty="0" smtClean="0"/>
              <a:t>the recipient's serum for antibodies.</a:t>
            </a:r>
          </a:p>
          <a:p>
            <a:pPr>
              <a:buFont typeface="Wingdings" pitchFamily="2" charset="2"/>
              <a:buChar char="Ø"/>
            </a:pPr>
            <a:endParaRPr lang="en-US" sz="2400" dirty="0" smtClean="0"/>
          </a:p>
          <a:p>
            <a:pPr>
              <a:buFont typeface="Wingdings" pitchFamily="2" charset="2"/>
              <a:buChar char="Ø"/>
            </a:pPr>
            <a:r>
              <a:rPr lang="en-US" sz="2800" b="1" dirty="0" smtClean="0"/>
              <a:t>CROSS MATCHING</a:t>
            </a:r>
            <a:r>
              <a:rPr lang="en-US" sz="2800" dirty="0" smtClean="0"/>
              <a:t> </a:t>
            </a:r>
            <a:r>
              <a:rPr lang="en-US" sz="2400" dirty="0" smtClean="0"/>
              <a:t>done by mixing the recipient’s serum with the donor's RBCs to check for performed antibodies.</a:t>
            </a:r>
          </a:p>
          <a:p>
            <a:pPr>
              <a:buFont typeface="Wingdings" pitchFamily="2" charset="2"/>
              <a:buChar char="Ø"/>
            </a:pPr>
            <a:endParaRPr lang="en-US" sz="2400" dirty="0" smtClean="0"/>
          </a:p>
          <a:p>
            <a:pPr>
              <a:buFont typeface="Wingdings" pitchFamily="2" charset="2"/>
              <a:buChar char="Ø"/>
            </a:pPr>
            <a:r>
              <a:rPr lang="en-US" sz="2400" dirty="0" smtClean="0"/>
              <a:t>Type O/RH negative is a universal donor.</a:t>
            </a:r>
            <a:endParaRPr lang="en-US" sz="24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p:txBody>
          <a:bodyPr>
            <a:normAutofit lnSpcReduction="10000"/>
          </a:bodyPr>
          <a:lstStyle/>
          <a:p>
            <a:pPr eaLnBrk="1" hangingPunct="1">
              <a:lnSpc>
                <a:spcPct val="90000"/>
              </a:lnSpc>
              <a:buFont typeface="Wingdings" pitchFamily="2" charset="2"/>
              <a:buChar char="Ø"/>
            </a:pPr>
            <a:r>
              <a:rPr lang="en-US" sz="2400" dirty="0" smtClean="0"/>
              <a:t>Be aware of the indications, risks and benefits of the transfused product</a:t>
            </a:r>
          </a:p>
          <a:p>
            <a:pPr eaLnBrk="1" hangingPunct="1">
              <a:lnSpc>
                <a:spcPct val="90000"/>
              </a:lnSpc>
              <a:buFont typeface="Wingdings" pitchFamily="2" charset="2"/>
              <a:buChar char="Ø"/>
            </a:pPr>
            <a:endParaRPr lang="en-US" sz="2400" dirty="0" smtClean="0"/>
          </a:p>
          <a:p>
            <a:pPr eaLnBrk="1" hangingPunct="1">
              <a:lnSpc>
                <a:spcPct val="90000"/>
              </a:lnSpc>
              <a:buFont typeface="Wingdings" pitchFamily="2" charset="2"/>
              <a:buChar char="Ø"/>
            </a:pPr>
            <a:r>
              <a:rPr lang="en-US" sz="2400" dirty="0" smtClean="0"/>
              <a:t>The cause of the deficiency should be identified and alternatives to transfusion considered</a:t>
            </a:r>
          </a:p>
          <a:p>
            <a:pPr eaLnBrk="1" hangingPunct="1">
              <a:lnSpc>
                <a:spcPct val="90000"/>
              </a:lnSpc>
              <a:buFont typeface="Wingdings" pitchFamily="2" charset="2"/>
              <a:buChar char="Ø"/>
            </a:pPr>
            <a:endParaRPr lang="en-US" sz="2400" dirty="0" smtClean="0"/>
          </a:p>
          <a:p>
            <a:pPr eaLnBrk="1" hangingPunct="1">
              <a:lnSpc>
                <a:spcPct val="90000"/>
              </a:lnSpc>
              <a:buFont typeface="Wingdings" pitchFamily="2" charset="2"/>
              <a:buChar char="Ø"/>
            </a:pPr>
            <a:r>
              <a:rPr lang="en-US" sz="2400" dirty="0" smtClean="0"/>
              <a:t>Only the deficient component should be replaced</a:t>
            </a:r>
          </a:p>
          <a:p>
            <a:pPr eaLnBrk="1" hangingPunct="1">
              <a:lnSpc>
                <a:spcPct val="90000"/>
              </a:lnSpc>
              <a:buFont typeface="Wingdings" pitchFamily="2" charset="2"/>
              <a:buChar char="Ø"/>
            </a:pPr>
            <a:endParaRPr lang="en-US" sz="2400" dirty="0" smtClean="0"/>
          </a:p>
          <a:p>
            <a:pPr eaLnBrk="1" hangingPunct="1">
              <a:lnSpc>
                <a:spcPct val="90000"/>
              </a:lnSpc>
              <a:buFont typeface="Wingdings" pitchFamily="2" charset="2"/>
              <a:buChar char="Ø"/>
            </a:pPr>
            <a:r>
              <a:rPr lang="en-US" sz="2400" dirty="0" smtClean="0"/>
              <a:t>The product should be as safe as possible</a:t>
            </a:r>
          </a:p>
          <a:p>
            <a:pPr eaLnBrk="1" hangingPunct="1">
              <a:lnSpc>
                <a:spcPct val="90000"/>
              </a:lnSpc>
              <a:buFont typeface="Wingdings" pitchFamily="2" charset="2"/>
              <a:buChar char="Ø"/>
            </a:pPr>
            <a:endParaRPr lang="en-US" sz="2400" dirty="0" smtClean="0"/>
          </a:p>
          <a:p>
            <a:pPr eaLnBrk="1" hangingPunct="1">
              <a:lnSpc>
                <a:spcPct val="90000"/>
              </a:lnSpc>
              <a:buFont typeface="Wingdings" pitchFamily="2" charset="2"/>
              <a:buChar char="Ø"/>
            </a:pPr>
            <a:r>
              <a:rPr lang="en-US" sz="2400" dirty="0" smtClean="0"/>
              <a:t>Informed consent and documentation should be part of the process</a:t>
            </a:r>
          </a:p>
          <a:p>
            <a:pPr eaLnBrk="1" hangingPunct="1">
              <a:lnSpc>
                <a:spcPct val="90000"/>
              </a:lnSpc>
            </a:pPr>
            <a:endParaRPr lang="en-US" sz="2400" dirty="0" smtClean="0">
              <a:latin typeface="Comic Sans MS" pitchFamily="66" charset="0"/>
            </a:endParaRPr>
          </a:p>
        </p:txBody>
      </p:sp>
      <p:sp>
        <p:nvSpPr>
          <p:cNvPr id="299010" name="Rectangle 2"/>
          <p:cNvSpPr>
            <a:spLocks noGrp="1" noChangeArrowheads="1"/>
          </p:cNvSpPr>
          <p:nvPr>
            <p:ph type="title"/>
          </p:nvPr>
        </p:nvSpPr>
        <p:spPr/>
        <p:txBody>
          <a:bodyPr>
            <a:noAutofit/>
          </a:bodyPr>
          <a:lstStyle/>
          <a:p>
            <a:pPr eaLnBrk="1" fontAlgn="auto" hangingPunct="1">
              <a:spcAft>
                <a:spcPts val="0"/>
              </a:spcAft>
              <a:defRPr/>
            </a:pPr>
            <a:r>
              <a:rPr lang="en-US" sz="4000" b="1" dirty="0" smtClean="0">
                <a:effectLst/>
              </a:rPr>
              <a:t>Principles Of Blood Component Therapy	</a:t>
            </a:r>
            <a:endParaRPr lang="en-US" sz="4000" b="1" dirty="0">
              <a:effectLst/>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1619250" y="914400"/>
            <a:ext cx="5905500" cy="5713413"/>
            <a:chOff x="1295400" y="392113"/>
            <a:chExt cx="6477000" cy="6094412"/>
          </a:xfrm>
        </p:grpSpPr>
        <p:pic>
          <p:nvPicPr>
            <p:cNvPr id="17412" name="Picture 4" descr="Hessel- O2 delivery versus hgb Hct- Oct 2007"/>
            <p:cNvPicPr>
              <a:picLocks noChangeAspect="1" noChangeArrowheads="1"/>
            </p:cNvPicPr>
            <p:nvPr/>
          </p:nvPicPr>
          <p:blipFill>
            <a:blip r:embed="rId3"/>
            <a:srcRect t="1816"/>
            <a:stretch>
              <a:fillRect/>
            </a:stretch>
          </p:blipFill>
          <p:spPr bwMode="auto">
            <a:xfrm>
              <a:off x="1295400" y="392113"/>
              <a:ext cx="6477000" cy="6094412"/>
            </a:xfrm>
            <a:prstGeom prst="rect">
              <a:avLst/>
            </a:prstGeom>
            <a:noFill/>
            <a:ln w="9525">
              <a:noFill/>
              <a:miter lim="800000"/>
              <a:headEnd/>
              <a:tailEnd/>
            </a:ln>
          </p:spPr>
        </p:pic>
        <p:sp>
          <p:nvSpPr>
            <p:cNvPr id="17413" name="Line 5"/>
            <p:cNvSpPr>
              <a:spLocks noChangeShapeType="1"/>
            </p:cNvSpPr>
            <p:nvPr/>
          </p:nvSpPr>
          <p:spPr bwMode="auto">
            <a:xfrm flipH="1" flipV="1">
              <a:off x="5562600" y="1066800"/>
              <a:ext cx="1447800" cy="457200"/>
            </a:xfrm>
            <a:prstGeom prst="line">
              <a:avLst/>
            </a:prstGeom>
            <a:noFill/>
            <a:ln w="28575">
              <a:solidFill>
                <a:schemeClr val="accent2"/>
              </a:solidFill>
              <a:round/>
              <a:headEnd/>
              <a:tailEnd/>
            </a:ln>
          </p:spPr>
          <p:txBody>
            <a:bodyPr/>
            <a:lstStyle/>
            <a:p>
              <a:endParaRPr lang="en-US"/>
            </a:p>
          </p:txBody>
        </p:sp>
        <p:sp>
          <p:nvSpPr>
            <p:cNvPr id="17414" name="Line 6"/>
            <p:cNvSpPr>
              <a:spLocks noChangeShapeType="1"/>
            </p:cNvSpPr>
            <p:nvPr/>
          </p:nvSpPr>
          <p:spPr bwMode="auto">
            <a:xfrm flipH="1">
              <a:off x="4648200" y="1066800"/>
              <a:ext cx="914400" cy="457200"/>
            </a:xfrm>
            <a:prstGeom prst="line">
              <a:avLst/>
            </a:prstGeom>
            <a:noFill/>
            <a:ln w="28575">
              <a:solidFill>
                <a:schemeClr val="accent2"/>
              </a:solidFill>
              <a:round/>
              <a:headEnd/>
              <a:tailEnd/>
            </a:ln>
          </p:spPr>
          <p:txBody>
            <a:bodyPr/>
            <a:lstStyle/>
            <a:p>
              <a:endParaRPr lang="en-US"/>
            </a:p>
          </p:txBody>
        </p:sp>
        <p:sp>
          <p:nvSpPr>
            <p:cNvPr id="17415" name="Line 7"/>
            <p:cNvSpPr>
              <a:spLocks noChangeShapeType="1"/>
            </p:cNvSpPr>
            <p:nvPr/>
          </p:nvSpPr>
          <p:spPr bwMode="auto">
            <a:xfrm flipH="1">
              <a:off x="2743200" y="1447800"/>
              <a:ext cx="1981200" cy="4038600"/>
            </a:xfrm>
            <a:prstGeom prst="line">
              <a:avLst/>
            </a:prstGeom>
            <a:noFill/>
            <a:ln w="28575">
              <a:solidFill>
                <a:schemeClr val="accent2"/>
              </a:solidFill>
              <a:round/>
              <a:headEnd/>
              <a:tailEnd/>
            </a:ln>
          </p:spPr>
          <p:txBody>
            <a:bodyPr/>
            <a:lstStyle/>
            <a:p>
              <a:endParaRPr lang="en-US"/>
            </a:p>
          </p:txBody>
        </p:sp>
        <p:sp>
          <p:nvSpPr>
            <p:cNvPr id="17416" name="Line 8"/>
            <p:cNvSpPr>
              <a:spLocks noChangeShapeType="1"/>
            </p:cNvSpPr>
            <p:nvPr/>
          </p:nvSpPr>
          <p:spPr bwMode="auto">
            <a:xfrm>
              <a:off x="7010400" y="1524000"/>
              <a:ext cx="0" cy="4038600"/>
            </a:xfrm>
            <a:prstGeom prst="line">
              <a:avLst/>
            </a:prstGeom>
            <a:noFill/>
            <a:ln w="28575">
              <a:solidFill>
                <a:srgbClr val="FF0000"/>
              </a:solidFill>
              <a:prstDash val="dash"/>
              <a:round/>
              <a:headEnd/>
              <a:tailEnd/>
            </a:ln>
          </p:spPr>
          <p:txBody>
            <a:bodyPr/>
            <a:lstStyle/>
            <a:p>
              <a:endParaRPr lang="en-US"/>
            </a:p>
          </p:txBody>
        </p:sp>
        <p:sp>
          <p:nvSpPr>
            <p:cNvPr id="17417" name="Line 9"/>
            <p:cNvSpPr>
              <a:spLocks noChangeShapeType="1"/>
            </p:cNvSpPr>
            <p:nvPr/>
          </p:nvSpPr>
          <p:spPr bwMode="auto">
            <a:xfrm>
              <a:off x="5562600" y="1066800"/>
              <a:ext cx="0" cy="4419600"/>
            </a:xfrm>
            <a:prstGeom prst="line">
              <a:avLst/>
            </a:prstGeom>
            <a:noFill/>
            <a:ln w="9525">
              <a:solidFill>
                <a:schemeClr val="tx1"/>
              </a:solidFill>
              <a:round/>
              <a:headEnd/>
              <a:tailEnd/>
            </a:ln>
          </p:spPr>
          <p:txBody>
            <a:bodyPr/>
            <a:lstStyle/>
            <a:p>
              <a:endParaRPr lang="en-US"/>
            </a:p>
          </p:txBody>
        </p:sp>
        <p:sp>
          <p:nvSpPr>
            <p:cNvPr id="17418" name="Line 10"/>
            <p:cNvSpPr>
              <a:spLocks noChangeShapeType="1"/>
            </p:cNvSpPr>
            <p:nvPr/>
          </p:nvSpPr>
          <p:spPr bwMode="auto">
            <a:xfrm>
              <a:off x="5562600" y="1066800"/>
              <a:ext cx="0" cy="4343400"/>
            </a:xfrm>
            <a:prstGeom prst="line">
              <a:avLst/>
            </a:prstGeom>
            <a:noFill/>
            <a:ln w="9525">
              <a:solidFill>
                <a:schemeClr val="tx1"/>
              </a:solidFill>
              <a:round/>
              <a:headEnd/>
              <a:tailEnd/>
            </a:ln>
          </p:spPr>
          <p:txBody>
            <a:bodyPr/>
            <a:lstStyle/>
            <a:p>
              <a:endParaRPr lang="en-US"/>
            </a:p>
          </p:txBody>
        </p:sp>
        <p:sp>
          <p:nvSpPr>
            <p:cNvPr id="17419" name="Line 11"/>
            <p:cNvSpPr>
              <a:spLocks noChangeShapeType="1"/>
            </p:cNvSpPr>
            <p:nvPr/>
          </p:nvSpPr>
          <p:spPr bwMode="auto">
            <a:xfrm>
              <a:off x="5562600" y="1066800"/>
              <a:ext cx="0" cy="4343400"/>
            </a:xfrm>
            <a:prstGeom prst="line">
              <a:avLst/>
            </a:prstGeom>
            <a:noFill/>
            <a:ln w="28575">
              <a:solidFill>
                <a:srgbClr val="FF0000"/>
              </a:solidFill>
              <a:prstDash val="dash"/>
              <a:round/>
              <a:headEnd/>
              <a:tailEnd/>
            </a:ln>
          </p:spPr>
          <p:txBody>
            <a:bodyPr/>
            <a:lstStyle/>
            <a:p>
              <a:endParaRPr lang="en-US"/>
            </a:p>
          </p:txBody>
        </p:sp>
        <p:sp>
          <p:nvSpPr>
            <p:cNvPr id="17420" name="Line 12"/>
            <p:cNvSpPr>
              <a:spLocks noChangeShapeType="1"/>
            </p:cNvSpPr>
            <p:nvPr/>
          </p:nvSpPr>
          <p:spPr bwMode="auto">
            <a:xfrm>
              <a:off x="4724400" y="1524000"/>
              <a:ext cx="0" cy="3962400"/>
            </a:xfrm>
            <a:prstGeom prst="line">
              <a:avLst/>
            </a:prstGeom>
            <a:noFill/>
            <a:ln w="28575">
              <a:solidFill>
                <a:srgbClr val="FF0000"/>
              </a:solidFill>
              <a:prstDash val="dash"/>
              <a:round/>
              <a:headEnd/>
              <a:tailEnd/>
            </a:ln>
          </p:spPr>
          <p:txBody>
            <a:bodyPr/>
            <a:lstStyle/>
            <a:p>
              <a:endParaRPr lang="en-US"/>
            </a:p>
          </p:txBody>
        </p:sp>
        <p:sp>
          <p:nvSpPr>
            <p:cNvPr id="17421" name="Line 13"/>
            <p:cNvSpPr>
              <a:spLocks noChangeShapeType="1"/>
            </p:cNvSpPr>
            <p:nvPr/>
          </p:nvSpPr>
          <p:spPr bwMode="auto">
            <a:xfrm>
              <a:off x="3581400" y="3733800"/>
              <a:ext cx="0" cy="1676400"/>
            </a:xfrm>
            <a:prstGeom prst="line">
              <a:avLst/>
            </a:prstGeom>
            <a:noFill/>
            <a:ln w="28575">
              <a:solidFill>
                <a:srgbClr val="FF0000"/>
              </a:solidFill>
              <a:round/>
              <a:headEnd/>
              <a:tailEnd/>
            </a:ln>
          </p:spPr>
          <p:txBody>
            <a:bodyPr/>
            <a:lstStyle/>
            <a:p>
              <a:endParaRPr lang="en-US"/>
            </a:p>
          </p:txBody>
        </p:sp>
        <p:sp>
          <p:nvSpPr>
            <p:cNvPr id="17422" name="Line 14"/>
            <p:cNvSpPr>
              <a:spLocks noChangeShapeType="1"/>
            </p:cNvSpPr>
            <p:nvPr/>
          </p:nvSpPr>
          <p:spPr bwMode="auto">
            <a:xfrm>
              <a:off x="2743200" y="3733800"/>
              <a:ext cx="838200" cy="0"/>
            </a:xfrm>
            <a:prstGeom prst="line">
              <a:avLst/>
            </a:prstGeom>
            <a:noFill/>
            <a:ln w="28575">
              <a:solidFill>
                <a:srgbClr val="FF0000"/>
              </a:solidFill>
              <a:round/>
              <a:headEnd/>
              <a:tailEnd/>
            </a:ln>
          </p:spPr>
          <p:txBody>
            <a:bodyPr/>
            <a:lstStyle/>
            <a:p>
              <a:endParaRPr lang="en-US"/>
            </a:p>
          </p:txBody>
        </p:sp>
        <p:sp>
          <p:nvSpPr>
            <p:cNvPr id="17423" name="Line 15"/>
            <p:cNvSpPr>
              <a:spLocks noChangeShapeType="1"/>
            </p:cNvSpPr>
            <p:nvPr/>
          </p:nvSpPr>
          <p:spPr bwMode="auto">
            <a:xfrm>
              <a:off x="2743200" y="1524000"/>
              <a:ext cx="4267200" cy="0"/>
            </a:xfrm>
            <a:prstGeom prst="line">
              <a:avLst/>
            </a:prstGeom>
            <a:noFill/>
            <a:ln w="9525">
              <a:solidFill>
                <a:schemeClr val="tx1"/>
              </a:solidFill>
              <a:round/>
              <a:headEnd/>
              <a:tailEnd/>
            </a:ln>
          </p:spPr>
          <p:txBody>
            <a:bodyPr/>
            <a:lstStyle/>
            <a:p>
              <a:endParaRPr lang="en-US"/>
            </a:p>
          </p:txBody>
        </p:sp>
        <p:sp>
          <p:nvSpPr>
            <p:cNvPr id="17424" name="Line 16"/>
            <p:cNvSpPr>
              <a:spLocks noChangeShapeType="1"/>
            </p:cNvSpPr>
            <p:nvPr/>
          </p:nvSpPr>
          <p:spPr bwMode="auto">
            <a:xfrm>
              <a:off x="2743200" y="1524000"/>
              <a:ext cx="4267200" cy="0"/>
            </a:xfrm>
            <a:prstGeom prst="line">
              <a:avLst/>
            </a:prstGeom>
            <a:noFill/>
            <a:ln w="28575">
              <a:solidFill>
                <a:schemeClr val="accent1"/>
              </a:solidFill>
              <a:prstDash val="dash"/>
              <a:round/>
              <a:headEnd/>
              <a:tailEnd/>
            </a:ln>
          </p:spPr>
          <p:txBody>
            <a:bodyPr/>
            <a:lstStyle/>
            <a:p>
              <a:endParaRPr lang="en-US"/>
            </a:p>
          </p:txBody>
        </p:sp>
        <p:sp>
          <p:nvSpPr>
            <p:cNvPr id="17425" name="Text Box 17"/>
            <p:cNvSpPr txBox="1">
              <a:spLocks noChangeArrowheads="1"/>
            </p:cNvSpPr>
            <p:nvPr/>
          </p:nvSpPr>
          <p:spPr bwMode="auto">
            <a:xfrm>
              <a:off x="2743200" y="2514600"/>
              <a:ext cx="1219200" cy="646331"/>
            </a:xfrm>
            <a:prstGeom prst="rect">
              <a:avLst/>
            </a:prstGeom>
            <a:noFill/>
            <a:ln w="9525">
              <a:noFill/>
              <a:miter lim="800000"/>
              <a:headEnd/>
              <a:tailEnd/>
            </a:ln>
          </p:spPr>
          <p:txBody>
            <a:bodyPr>
              <a:spAutoFit/>
            </a:bodyPr>
            <a:lstStyle/>
            <a:p>
              <a:r>
                <a:rPr lang="en-US" sz="1200" b="1">
                  <a:solidFill>
                    <a:srgbClr val="FF0000"/>
                  </a:solidFill>
                </a:rPr>
                <a:t>Critical</a:t>
              </a:r>
            </a:p>
            <a:p>
              <a:r>
                <a:rPr lang="en-US" sz="1200" b="1">
                  <a:solidFill>
                    <a:srgbClr val="FF0000"/>
                  </a:solidFill>
                </a:rPr>
                <a:t>Hematocrit</a:t>
              </a:r>
            </a:p>
            <a:p>
              <a:r>
                <a:rPr lang="en-US" sz="1200" b="1">
                  <a:solidFill>
                    <a:srgbClr val="FF0000"/>
                  </a:solidFill>
                </a:rPr>
                <a:t>And O</a:t>
              </a:r>
              <a:r>
                <a:rPr lang="en-US" sz="1200" b="1" baseline="-25000">
                  <a:solidFill>
                    <a:srgbClr val="FF0000"/>
                  </a:solidFill>
                </a:rPr>
                <a:t>2</a:t>
              </a:r>
              <a:r>
                <a:rPr lang="en-US" sz="1200" b="1">
                  <a:solidFill>
                    <a:srgbClr val="FF0000"/>
                  </a:solidFill>
                </a:rPr>
                <a:t>D</a:t>
              </a:r>
            </a:p>
          </p:txBody>
        </p:sp>
        <p:sp>
          <p:nvSpPr>
            <p:cNvPr id="17426" name="Line 18"/>
            <p:cNvSpPr>
              <a:spLocks noChangeShapeType="1"/>
            </p:cNvSpPr>
            <p:nvPr/>
          </p:nvSpPr>
          <p:spPr bwMode="auto">
            <a:xfrm>
              <a:off x="3124200" y="3200400"/>
              <a:ext cx="381000" cy="457200"/>
            </a:xfrm>
            <a:prstGeom prst="line">
              <a:avLst/>
            </a:prstGeom>
            <a:noFill/>
            <a:ln w="28575">
              <a:solidFill>
                <a:srgbClr val="FF0000"/>
              </a:solidFill>
              <a:round/>
              <a:headEnd/>
              <a:tailEnd type="triangle" w="med" len="med"/>
            </a:ln>
          </p:spPr>
          <p:txBody>
            <a:bodyPr/>
            <a:lstStyle/>
            <a:p>
              <a:endParaRPr lang="en-US"/>
            </a:p>
          </p:txBody>
        </p:sp>
      </p:grpSp>
      <p:sp>
        <p:nvSpPr>
          <p:cNvPr id="17411" name="Title 17"/>
          <p:cNvSpPr>
            <a:spLocks noGrp="1"/>
          </p:cNvSpPr>
          <p:nvPr>
            <p:ph type="title"/>
          </p:nvPr>
        </p:nvSpPr>
        <p:spPr>
          <a:xfrm>
            <a:off x="457200" y="152400"/>
            <a:ext cx="8229600" cy="685800"/>
          </a:xfrm>
          <a:solidFill>
            <a:srgbClr val="C00000"/>
          </a:solidFill>
          <a:ln>
            <a:solidFill>
              <a:schemeClr val="tx1"/>
            </a:solidFill>
          </a:ln>
        </p:spPr>
        <p:txBody>
          <a:bodyPr>
            <a:normAutofit fontScale="90000"/>
          </a:bodyPr>
          <a:lstStyle/>
          <a:p>
            <a:r>
              <a:rPr lang="en-US" smtClean="0">
                <a:solidFill>
                  <a:schemeClr val="bg1"/>
                </a:solidFill>
              </a:rPr>
              <a:t>What hgb do you need?</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229600" cy="1219200"/>
          </a:xfrm>
        </p:spPr>
        <p:txBody>
          <a:bodyPr>
            <a:noAutofit/>
          </a:bodyPr>
          <a:lstStyle/>
          <a:p>
            <a:pPr eaLnBrk="1" hangingPunct="1"/>
            <a:r>
              <a:rPr lang="en-US" sz="3200" b="1" dirty="0" smtClean="0"/>
              <a:t>Effect of Restrictive versus Liberal RBC Transfusion Regimens in Critically Ill Patients </a:t>
            </a:r>
            <a:br>
              <a:rPr lang="en-US" sz="3200" b="1" dirty="0" smtClean="0"/>
            </a:br>
            <a:r>
              <a:rPr lang="en-US" sz="3200" b="1" dirty="0" smtClean="0"/>
              <a:t>NEJM 1999</a:t>
            </a:r>
            <a:endParaRPr lang="en-US" sz="3200" b="1" dirty="0" smtClean="0"/>
          </a:p>
        </p:txBody>
      </p:sp>
      <p:sp>
        <p:nvSpPr>
          <p:cNvPr id="9219" name="Rectangle 3"/>
          <p:cNvSpPr>
            <a:spLocks noGrp="1" noChangeArrowheads="1"/>
          </p:cNvSpPr>
          <p:nvPr>
            <p:ph type="body" idx="1"/>
          </p:nvPr>
        </p:nvSpPr>
        <p:spPr>
          <a:xfrm>
            <a:off x="152400" y="1828800"/>
            <a:ext cx="8839200" cy="5562600"/>
          </a:xfrm>
        </p:spPr>
        <p:txBody>
          <a:bodyPr/>
          <a:lstStyle/>
          <a:p>
            <a:pPr eaLnBrk="1" hangingPunct="1">
              <a:lnSpc>
                <a:spcPct val="90000"/>
              </a:lnSpc>
              <a:buFontTx/>
              <a:buNone/>
            </a:pPr>
            <a:r>
              <a:rPr lang="en-US" sz="2400" dirty="0" smtClean="0"/>
              <a:t>                                      Prospect </a:t>
            </a:r>
            <a:r>
              <a:rPr lang="en-US" sz="2400" dirty="0" smtClean="0"/>
              <a:t>randomized study </a:t>
            </a:r>
            <a:r>
              <a:rPr lang="en-US" sz="2400" dirty="0" smtClean="0"/>
              <a:t> </a:t>
            </a:r>
            <a:endParaRPr lang="en-US" sz="2400" dirty="0" smtClean="0"/>
          </a:p>
          <a:p>
            <a:pPr eaLnBrk="1" hangingPunct="1">
              <a:lnSpc>
                <a:spcPct val="90000"/>
              </a:lnSpc>
              <a:buFontTx/>
              <a:buNone/>
            </a:pPr>
            <a:r>
              <a:rPr lang="en-US" sz="2400" dirty="0" smtClean="0"/>
              <a:t>	</a:t>
            </a:r>
            <a:r>
              <a:rPr lang="en-US" sz="2400" dirty="0" smtClean="0"/>
              <a:t>  (“</a:t>
            </a:r>
            <a:r>
              <a:rPr lang="en-US" sz="2400" b="1" dirty="0" smtClean="0"/>
              <a:t>TRICC</a:t>
            </a:r>
            <a:r>
              <a:rPr lang="en-US" sz="2400" dirty="0" smtClean="0"/>
              <a:t>” study-</a:t>
            </a:r>
            <a:r>
              <a:rPr lang="en-US" sz="2400" b="1" dirty="0" smtClean="0"/>
              <a:t>T</a:t>
            </a:r>
            <a:r>
              <a:rPr lang="en-US" sz="2400" dirty="0" smtClean="0"/>
              <a:t>ransfusion </a:t>
            </a:r>
            <a:r>
              <a:rPr lang="en-US" sz="2400" b="1" dirty="0" smtClean="0"/>
              <a:t>R</a:t>
            </a:r>
            <a:r>
              <a:rPr lang="en-US" sz="2400" dirty="0" smtClean="0"/>
              <a:t>equirements </a:t>
            </a:r>
            <a:r>
              <a:rPr lang="en-US" sz="2400" b="1" dirty="0" smtClean="0"/>
              <a:t>i</a:t>
            </a:r>
            <a:r>
              <a:rPr lang="en-US" sz="2400" dirty="0" smtClean="0"/>
              <a:t>n </a:t>
            </a:r>
            <a:r>
              <a:rPr lang="en-US" sz="2400" b="1" dirty="0" smtClean="0"/>
              <a:t>C</a:t>
            </a:r>
            <a:r>
              <a:rPr lang="en-US" sz="2400" dirty="0" smtClean="0"/>
              <a:t>ritical </a:t>
            </a:r>
            <a:r>
              <a:rPr lang="en-US" sz="2400" b="1" dirty="0" smtClean="0"/>
              <a:t>C</a:t>
            </a:r>
            <a:r>
              <a:rPr lang="en-US" sz="2400" dirty="0" smtClean="0"/>
              <a:t>are)</a:t>
            </a:r>
          </a:p>
          <a:p>
            <a:pPr eaLnBrk="1" hangingPunct="1">
              <a:lnSpc>
                <a:spcPct val="90000"/>
              </a:lnSpc>
              <a:buFontTx/>
              <a:buNone/>
            </a:pPr>
            <a:endParaRPr lang="en-US" sz="2400" dirty="0" smtClean="0"/>
          </a:p>
          <a:p>
            <a:pPr eaLnBrk="1" hangingPunct="1">
              <a:lnSpc>
                <a:spcPct val="90000"/>
              </a:lnSpc>
              <a:buFontTx/>
              <a:buNone/>
            </a:pPr>
            <a:r>
              <a:rPr lang="en-US" sz="2400" dirty="0" smtClean="0"/>
              <a:t>                                     838 </a:t>
            </a:r>
            <a:r>
              <a:rPr lang="en-US" sz="2400" dirty="0" smtClean="0"/>
              <a:t>patients  with </a:t>
            </a:r>
            <a:r>
              <a:rPr lang="en-US" sz="2400" dirty="0" err="1" smtClean="0"/>
              <a:t>Hgb</a:t>
            </a:r>
            <a:r>
              <a:rPr lang="en-US" sz="2400" dirty="0" smtClean="0"/>
              <a:t> &lt; 9.0</a:t>
            </a:r>
          </a:p>
          <a:p>
            <a:pPr eaLnBrk="1" hangingPunct="1">
              <a:lnSpc>
                <a:spcPct val="90000"/>
              </a:lnSpc>
              <a:buFontTx/>
              <a:buNone/>
            </a:pPr>
            <a:endParaRPr lang="en-US" sz="2400" dirty="0" smtClean="0">
              <a:solidFill>
                <a:srgbClr val="FFFF00"/>
              </a:solidFill>
            </a:endParaRPr>
          </a:p>
          <a:p>
            <a:pPr eaLnBrk="1" hangingPunct="1">
              <a:lnSpc>
                <a:spcPct val="90000"/>
              </a:lnSpc>
              <a:buFontTx/>
              <a:buNone/>
            </a:pPr>
            <a:r>
              <a:rPr lang="en-US" sz="2400" dirty="0" smtClean="0"/>
              <a:t>   Randomized </a:t>
            </a:r>
            <a:r>
              <a:rPr lang="en-US" sz="2400" dirty="0" smtClean="0"/>
              <a:t>to:</a:t>
            </a:r>
          </a:p>
          <a:p>
            <a:pPr eaLnBrk="1" hangingPunct="1">
              <a:lnSpc>
                <a:spcPct val="90000"/>
              </a:lnSpc>
              <a:buFontTx/>
              <a:buNone/>
            </a:pPr>
            <a:r>
              <a:rPr lang="en-US" sz="2400" dirty="0" smtClean="0"/>
              <a:t>   </a:t>
            </a:r>
            <a:r>
              <a:rPr lang="en-US" sz="2400" u="sng" dirty="0" smtClean="0"/>
              <a:t>Restrictive regimen</a:t>
            </a:r>
            <a:r>
              <a:rPr lang="en-US" sz="2400" dirty="0" smtClean="0"/>
              <a:t> </a:t>
            </a:r>
          </a:p>
          <a:p>
            <a:pPr eaLnBrk="1" hangingPunct="1">
              <a:lnSpc>
                <a:spcPct val="90000"/>
              </a:lnSpc>
              <a:buFontTx/>
              <a:buNone/>
            </a:pPr>
            <a:r>
              <a:rPr lang="en-US" sz="2400" dirty="0" smtClean="0"/>
              <a:t>	   Transfused if hemoglobin &lt; 7.0, maintained  at 7-9</a:t>
            </a:r>
          </a:p>
          <a:p>
            <a:pPr eaLnBrk="1" hangingPunct="1">
              <a:lnSpc>
                <a:spcPct val="90000"/>
              </a:lnSpc>
              <a:buFontTx/>
              <a:buNone/>
            </a:pPr>
            <a:endParaRPr lang="en-US" sz="2400" dirty="0" smtClean="0">
              <a:solidFill>
                <a:srgbClr val="FFFF00"/>
              </a:solidFill>
            </a:endParaRPr>
          </a:p>
          <a:p>
            <a:pPr eaLnBrk="1" hangingPunct="1">
              <a:lnSpc>
                <a:spcPct val="90000"/>
              </a:lnSpc>
              <a:buFontTx/>
              <a:buNone/>
            </a:pPr>
            <a:r>
              <a:rPr lang="en-US" sz="2400" u="sng" dirty="0" smtClean="0"/>
              <a:t>   </a:t>
            </a:r>
            <a:r>
              <a:rPr lang="en-US" sz="2400" u="sng" dirty="0" smtClean="0"/>
              <a:t>Liberal </a:t>
            </a:r>
            <a:r>
              <a:rPr lang="en-US" sz="2400" u="sng" dirty="0" smtClean="0"/>
              <a:t>regimen</a:t>
            </a:r>
          </a:p>
          <a:p>
            <a:pPr eaLnBrk="1" hangingPunct="1">
              <a:lnSpc>
                <a:spcPct val="90000"/>
              </a:lnSpc>
              <a:buFontTx/>
              <a:buNone/>
            </a:pPr>
            <a:r>
              <a:rPr lang="en-US" sz="2400" dirty="0" smtClean="0"/>
              <a:t>	   Transfused  if &lt; 10.0, maintained 10-12</a:t>
            </a:r>
          </a:p>
          <a:p>
            <a:pPr eaLnBrk="1" hangingPunct="1">
              <a:lnSpc>
                <a:spcPct val="90000"/>
              </a:lnSpc>
              <a:buFontTx/>
              <a:buNone/>
            </a:pPr>
            <a:endParaRPr lang="en-US" sz="2400" dirty="0" smtClean="0">
              <a:solidFill>
                <a:srgbClr val="FFFF00"/>
              </a:solidFill>
            </a:endParaRPr>
          </a:p>
          <a:p>
            <a:pPr eaLnBrk="1" hangingPunct="1">
              <a:lnSpc>
                <a:spcPct val="90000"/>
              </a:lnSpc>
              <a:buFontTx/>
              <a:buNone/>
            </a:pPr>
            <a:r>
              <a:rPr lang="en-US" sz="2800" dirty="0" smtClean="0">
                <a:solidFill>
                  <a:srgbClr val="FFFF00"/>
                </a:solidFill>
              </a:rPr>
              <a:t>					</a:t>
            </a:r>
          </a:p>
          <a:p>
            <a:pPr eaLnBrk="1" hangingPunct="1">
              <a:lnSpc>
                <a:spcPct val="90000"/>
              </a:lnSpc>
              <a:buFontTx/>
              <a:buNone/>
            </a:pPr>
            <a:endParaRPr lang="en-US" sz="2800" dirty="0" smtClean="0">
              <a:solidFill>
                <a:srgbClr val="FFFF00"/>
              </a:solidFill>
            </a:endParaRPr>
          </a:p>
        </p:txBody>
      </p:sp>
      <p:sp>
        <p:nvSpPr>
          <p:cNvPr id="9220" name="TextBox 3"/>
          <p:cNvSpPr txBox="1">
            <a:spLocks noChangeArrowheads="1"/>
          </p:cNvSpPr>
          <p:nvPr/>
        </p:nvSpPr>
        <p:spPr bwMode="auto">
          <a:xfrm>
            <a:off x="5029200" y="4267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a:spLocks noChangeArrowheads="1"/>
          </p:cNvSpPr>
          <p:nvPr/>
        </p:nvSpPr>
        <p:spPr bwMode="auto">
          <a:xfrm>
            <a:off x="3581400" y="4267200"/>
            <a:ext cx="2479675" cy="369888"/>
          </a:xfrm>
          <a:prstGeom prst="rect">
            <a:avLst/>
          </a:prstGeom>
          <a:solidFill>
            <a:srgbClr val="C00000"/>
          </a:solidFill>
          <a:ln w="9525">
            <a:noFill/>
            <a:miter lim="800000"/>
            <a:headEnd/>
            <a:tailEnd/>
          </a:ln>
        </p:spPr>
        <p:txBody>
          <a:bodyPr wrap="none">
            <a:spAutoFit/>
          </a:bodyPr>
          <a:lstStyle/>
          <a:p>
            <a:r>
              <a:rPr lang="en-US">
                <a:solidFill>
                  <a:schemeClr val="bg1"/>
                </a:solidFill>
              </a:rPr>
              <a:t>22% Hospital Mortality</a:t>
            </a:r>
          </a:p>
        </p:txBody>
      </p:sp>
      <p:sp>
        <p:nvSpPr>
          <p:cNvPr id="6" name="TextBox 5"/>
          <p:cNvSpPr txBox="1">
            <a:spLocks noChangeArrowheads="1"/>
          </p:cNvSpPr>
          <p:nvPr/>
        </p:nvSpPr>
        <p:spPr bwMode="auto">
          <a:xfrm>
            <a:off x="2895600" y="5410200"/>
            <a:ext cx="2479675" cy="369888"/>
          </a:xfrm>
          <a:prstGeom prst="rect">
            <a:avLst/>
          </a:prstGeom>
          <a:solidFill>
            <a:srgbClr val="C00000"/>
          </a:solidFill>
          <a:ln w="9525">
            <a:noFill/>
            <a:miter lim="800000"/>
            <a:headEnd/>
            <a:tailEnd/>
          </a:ln>
        </p:spPr>
        <p:txBody>
          <a:bodyPr wrap="none">
            <a:spAutoFit/>
          </a:bodyPr>
          <a:lstStyle/>
          <a:p>
            <a:r>
              <a:rPr lang="en-US">
                <a:solidFill>
                  <a:schemeClr val="bg1"/>
                </a:solidFill>
              </a:rPr>
              <a:t>28% Hospital Mortality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990600" y="304800"/>
            <a:ext cx="7086600" cy="838200"/>
          </a:xfrm>
          <a:solidFill>
            <a:srgbClr val="C00000"/>
          </a:solidFill>
          <a:ln>
            <a:solidFill>
              <a:schemeClr val="tx1"/>
            </a:solidFill>
          </a:ln>
        </p:spPr>
        <p:txBody>
          <a:bodyPr/>
          <a:lstStyle/>
          <a:p>
            <a:pPr eaLnBrk="1" hangingPunct="1"/>
            <a:r>
              <a:rPr lang="en-US" sz="3600" smtClean="0">
                <a:solidFill>
                  <a:schemeClr val="bg1"/>
                </a:solidFill>
              </a:rPr>
              <a:t>So Hgb 7 is the </a:t>
            </a:r>
            <a:r>
              <a:rPr lang="en-US" sz="3600" u="sng" smtClean="0">
                <a:solidFill>
                  <a:schemeClr val="bg1"/>
                </a:solidFill>
              </a:rPr>
              <a:t>trigger</a:t>
            </a:r>
            <a:r>
              <a:rPr lang="en-US" sz="3600" smtClean="0">
                <a:solidFill>
                  <a:schemeClr val="bg1"/>
                </a:solidFill>
              </a:rPr>
              <a:t>?</a:t>
            </a:r>
          </a:p>
        </p:txBody>
      </p:sp>
      <p:pic>
        <p:nvPicPr>
          <p:cNvPr id="20483" name="Picture 6" descr="http://www.cybershooters.org/dgca/images/92FS/trigger.JPG"/>
          <p:cNvPicPr>
            <a:picLocks noChangeAspect="1" noChangeArrowheads="1"/>
          </p:cNvPicPr>
          <p:nvPr/>
        </p:nvPicPr>
        <p:blipFill>
          <a:blip r:embed="rId3"/>
          <a:srcRect/>
          <a:stretch>
            <a:fillRect/>
          </a:stretch>
        </p:blipFill>
        <p:spPr bwMode="auto">
          <a:xfrm>
            <a:off x="2133600" y="1885950"/>
            <a:ext cx="4699000" cy="3524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381000" y="304800"/>
            <a:ext cx="8382000" cy="1143000"/>
          </a:xfrm>
          <a:solidFill>
            <a:srgbClr val="C00000"/>
          </a:solidFill>
          <a:ln>
            <a:solidFill>
              <a:schemeClr val="tx1"/>
            </a:solidFill>
          </a:ln>
        </p:spPr>
        <p:txBody>
          <a:bodyPr>
            <a:noAutofit/>
          </a:bodyPr>
          <a:lstStyle/>
          <a:p>
            <a:pPr eaLnBrk="1" hangingPunct="1">
              <a:defRPr/>
            </a:pPr>
            <a:r>
              <a:rPr lang="en-US" sz="3600" b="1" dirty="0" smtClean="0">
                <a:solidFill>
                  <a:schemeClr val="bg1"/>
                </a:solidFill>
              </a:rPr>
              <a:t>Indicators for Considering RBC Transfusion</a:t>
            </a:r>
            <a:br>
              <a:rPr lang="en-US" sz="3600" b="1" dirty="0" smtClean="0">
                <a:solidFill>
                  <a:schemeClr val="bg1"/>
                </a:solidFill>
              </a:rPr>
            </a:br>
            <a:r>
              <a:rPr lang="en-US" sz="3600" b="1" dirty="0" smtClean="0">
                <a:solidFill>
                  <a:schemeClr val="bg1"/>
                </a:solidFill>
              </a:rPr>
              <a:t>(in absence of continued bleeding) </a:t>
            </a:r>
          </a:p>
        </p:txBody>
      </p:sp>
      <p:sp>
        <p:nvSpPr>
          <p:cNvPr id="24579" name="Rectangle 3"/>
          <p:cNvSpPr>
            <a:spLocks noGrp="1"/>
          </p:cNvSpPr>
          <p:nvPr>
            <p:ph type="body" sz="half" idx="4294967295"/>
          </p:nvPr>
        </p:nvSpPr>
        <p:spPr>
          <a:xfrm>
            <a:off x="457200" y="1524000"/>
            <a:ext cx="8229600" cy="5334000"/>
          </a:xfrm>
        </p:spPr>
        <p:txBody>
          <a:bodyPr>
            <a:normAutofit/>
          </a:bodyPr>
          <a:lstStyle/>
          <a:p>
            <a:pPr marL="609600" indent="-609600" eaLnBrk="1" hangingPunct="1">
              <a:buFont typeface="Wingdings" pitchFamily="2" charset="2"/>
              <a:buChar char="Ø"/>
            </a:pPr>
            <a:endParaRPr lang="en-US" sz="2800" dirty="0" smtClean="0"/>
          </a:p>
          <a:p>
            <a:pPr marL="609600" indent="-609600" eaLnBrk="1" hangingPunct="1">
              <a:buFont typeface="Wingdings" pitchFamily="2" charset="2"/>
              <a:buChar char="Ø"/>
            </a:pPr>
            <a:r>
              <a:rPr lang="en-US" sz="2800" dirty="0" err="1" smtClean="0"/>
              <a:t>Normovolemic</a:t>
            </a:r>
            <a:r>
              <a:rPr lang="en-US" sz="2800" dirty="0" smtClean="0"/>
              <a:t> </a:t>
            </a:r>
            <a:r>
              <a:rPr lang="en-US" sz="2800" dirty="0" smtClean="0"/>
              <a:t>anemia (Hgb≤7) </a:t>
            </a:r>
            <a:r>
              <a:rPr lang="en-US" sz="2800" u="sng" dirty="0" smtClean="0"/>
              <a:t>WITH</a:t>
            </a:r>
            <a:r>
              <a:rPr lang="en-US" sz="2800" dirty="0" smtClean="0"/>
              <a:t> signs </a:t>
            </a:r>
            <a:r>
              <a:rPr lang="en-US" sz="2800" dirty="0" smtClean="0"/>
              <a:t>or</a:t>
            </a:r>
          </a:p>
          <a:p>
            <a:pPr marL="609600" indent="-609600" eaLnBrk="1" hangingPunct="1">
              <a:buFontTx/>
              <a:buNone/>
            </a:pPr>
            <a:r>
              <a:rPr lang="en-US" sz="2800" dirty="0" smtClean="0"/>
              <a:t>symptoms </a:t>
            </a:r>
            <a:r>
              <a:rPr lang="en-US" sz="2800" dirty="0" smtClean="0"/>
              <a:t>of inadequate oxygen </a:t>
            </a:r>
            <a:r>
              <a:rPr lang="en-US" sz="2800" dirty="0" smtClean="0"/>
              <a:t>delivery</a:t>
            </a:r>
          </a:p>
          <a:p>
            <a:pPr marL="609600" indent="-609600" eaLnBrk="1" hangingPunct="1">
              <a:buFontTx/>
              <a:buNone/>
            </a:pPr>
            <a:endParaRPr lang="en-US" sz="2800" dirty="0" smtClean="0"/>
          </a:p>
          <a:p>
            <a:pPr marL="609600" indent="-609600" eaLnBrk="1" hangingPunct="1">
              <a:buFontTx/>
              <a:buNone/>
            </a:pPr>
            <a:endParaRPr lang="en-US" sz="2800" dirty="0" smtClean="0"/>
          </a:p>
          <a:p>
            <a:pPr marL="609600" indent="-609600" eaLnBrk="1" hangingPunct="1">
              <a:buFontTx/>
              <a:buNone/>
            </a:pPr>
            <a:endParaRPr lang="en-US" sz="2800" dirty="0" smtClean="0"/>
          </a:p>
          <a:p>
            <a:pPr marL="609600" indent="-609600" eaLnBrk="1" hangingPunct="1">
              <a:buFont typeface="Wingdings" pitchFamily="2" charset="2"/>
              <a:buChar char="Ø"/>
            </a:pPr>
            <a:r>
              <a:rPr lang="en-US" sz="2800" dirty="0" smtClean="0"/>
              <a:t>Acute MI or acute coronary syndrome</a:t>
            </a:r>
          </a:p>
          <a:p>
            <a:pPr marL="609600" indent="-609600" eaLnBrk="1" hangingPunct="1">
              <a:buFont typeface="Wingdings" pitchFamily="2" charset="2"/>
              <a:buChar char="Ø"/>
            </a:pPr>
            <a:r>
              <a:rPr lang="en-US" sz="2800" dirty="0" smtClean="0"/>
              <a:t>NICU</a:t>
            </a:r>
          </a:p>
          <a:p>
            <a:pPr marL="609600" indent="-609600" eaLnBrk="1" hangingPunct="1">
              <a:buFont typeface="Wingdings" pitchFamily="2" charset="2"/>
              <a:buChar char="Ø"/>
            </a:pPr>
            <a:r>
              <a:rPr lang="en-US" sz="2800" dirty="0" smtClean="0"/>
              <a:t>Septic shock</a:t>
            </a:r>
            <a:endParaRPr lang="en-US" sz="2800" dirty="0" smtClean="0"/>
          </a:p>
          <a:p>
            <a:pPr marL="609600" indent="-609600" eaLnBrk="1" hangingPunct="1">
              <a:buFont typeface="Wingdings" pitchFamily="2" charset="2"/>
              <a:buChar char="Ø"/>
            </a:pPr>
            <a:endParaRPr lang="en-US" sz="2800" dirty="0" smtClean="0"/>
          </a:p>
          <a:p>
            <a:pPr marL="609600" indent="-609600" eaLnBrk="1" hangingPunct="1">
              <a:buFontTx/>
              <a:buNone/>
            </a:pPr>
            <a:endParaRPr lang="en-US" sz="2800" dirty="0" smtClean="0"/>
          </a:p>
          <a:p>
            <a:pPr marL="609600" indent="-609600" eaLnBrk="1" hangingPunct="1">
              <a:buFontTx/>
              <a:buNone/>
            </a:pPr>
            <a:endParaRPr lang="en-US" sz="2800" dirty="0" smtClean="0"/>
          </a:p>
          <a:p>
            <a:pPr marL="609600" indent="-609600" eaLnBrk="1" hangingPunct="1">
              <a:buFontTx/>
              <a:buNone/>
            </a:pPr>
            <a:endParaRPr lang="en-US" sz="2800" dirty="0" smtClean="0"/>
          </a:p>
        </p:txBody>
      </p:sp>
      <p:sp>
        <p:nvSpPr>
          <p:cNvPr id="24581" name="TextBox 5"/>
          <p:cNvSpPr txBox="1">
            <a:spLocks noChangeArrowheads="1"/>
          </p:cNvSpPr>
          <p:nvPr/>
        </p:nvSpPr>
        <p:spPr bwMode="auto">
          <a:xfrm>
            <a:off x="4419600" y="6096000"/>
            <a:ext cx="4724400" cy="338138"/>
          </a:xfrm>
          <a:prstGeom prst="rect">
            <a:avLst/>
          </a:prstGeom>
          <a:noFill/>
          <a:ln w="9525">
            <a:noFill/>
            <a:miter lim="800000"/>
            <a:headEnd/>
            <a:tailEnd/>
          </a:ln>
        </p:spPr>
        <p:txBody>
          <a:bodyPr>
            <a:spAutoFit/>
          </a:bodyPr>
          <a:lstStyle/>
          <a:p>
            <a:pPr algn="r"/>
            <a:r>
              <a:rPr lang="en-US" sz="1600" dirty="0" smtClean="0">
                <a:solidFill>
                  <a:schemeClr val="bg1"/>
                </a:solidFill>
                <a:latin typeface="Calibri" pitchFamily="34" charset="0"/>
              </a:rPr>
              <a:t> </a:t>
            </a:r>
            <a:endParaRPr lang="en-US" sz="1600" dirty="0">
              <a:solidFill>
                <a:schemeClr val="bg1"/>
              </a:solidFill>
              <a:latin typeface="Calibri" pitchFamily="34" charset="0"/>
            </a:endParaRPr>
          </a:p>
        </p:txBody>
      </p:sp>
      <p:sp>
        <p:nvSpPr>
          <p:cNvPr id="6" name="Title 1"/>
          <p:cNvSpPr txBox="1">
            <a:spLocks/>
          </p:cNvSpPr>
          <p:nvPr/>
        </p:nvSpPr>
        <p:spPr>
          <a:xfrm>
            <a:off x="304800" y="3429000"/>
            <a:ext cx="8458200" cy="685800"/>
          </a:xfrm>
          <a:prstGeom prst="rect">
            <a:avLst/>
          </a:prstGeom>
          <a:solidFill>
            <a:srgbClr val="C00000"/>
          </a:solidFill>
          <a:ln>
            <a:solidFill>
              <a:schemeClr val="tx1"/>
            </a:solidFill>
          </a:ln>
        </p:spPr>
        <p:txBody>
          <a:bodyPr rtlCol="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lumMod val="95000"/>
                    <a:lumOff val="5000"/>
                  </a:schemeClr>
                </a:solidFill>
                <a:effectLst/>
                <a:uLnTx/>
                <a:uFillTx/>
                <a:latin typeface="+mj-lt"/>
                <a:ea typeface="+mj-ea"/>
                <a:cs typeface="+mj-cs"/>
              </a:rPr>
              <a:t>Possible EXCEPTIONS to </a:t>
            </a:r>
            <a:r>
              <a:rPr kumimoji="0" lang="en-US" sz="3600" b="1" i="0" u="none" strike="noStrike" kern="1200" cap="none" spc="0" normalizeH="0" baseline="0" noProof="0" dirty="0" err="1" smtClean="0">
                <a:ln>
                  <a:noFill/>
                </a:ln>
                <a:solidFill>
                  <a:schemeClr val="bg1">
                    <a:lumMod val="95000"/>
                    <a:lumOff val="5000"/>
                  </a:schemeClr>
                </a:solidFill>
                <a:effectLst/>
                <a:uLnTx/>
                <a:uFillTx/>
                <a:latin typeface="+mj-lt"/>
                <a:ea typeface="+mj-ea"/>
                <a:cs typeface="+mj-cs"/>
              </a:rPr>
              <a:t>Hb</a:t>
            </a:r>
            <a:r>
              <a:rPr kumimoji="0" lang="en-US" sz="3600" b="1" i="0" u="none" strike="noStrike" kern="1200" cap="none" spc="0" normalizeH="0" baseline="0" noProof="0" dirty="0" smtClean="0">
                <a:ln>
                  <a:noFill/>
                </a:ln>
                <a:solidFill>
                  <a:schemeClr val="bg1">
                    <a:lumMod val="95000"/>
                    <a:lumOff val="5000"/>
                  </a:schemeClr>
                </a:solidFill>
                <a:effectLst/>
                <a:uLnTx/>
                <a:uFillTx/>
                <a:latin typeface="+mj-lt"/>
                <a:ea typeface="+mj-ea"/>
                <a:cs typeface="+mj-cs"/>
              </a:rPr>
              <a:t>=7</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General Guidelines for Platelet Transfusion</a:t>
            </a:r>
            <a:br>
              <a:rPr lang="en-US" b="1" dirty="0" smtClean="0"/>
            </a:br>
            <a:endParaRPr lang="en-US" dirty="0"/>
          </a:p>
        </p:txBody>
      </p:sp>
      <p:sp>
        <p:nvSpPr>
          <p:cNvPr id="3" name="Content Placeholder 2"/>
          <p:cNvSpPr>
            <a:spLocks noGrp="1"/>
          </p:cNvSpPr>
          <p:nvPr>
            <p:ph idx="1"/>
          </p:nvPr>
        </p:nvSpPr>
        <p:spPr/>
        <p:txBody>
          <a:bodyPr>
            <a:noAutofit/>
          </a:bodyPr>
          <a:lstStyle/>
          <a:p>
            <a:pPr>
              <a:buFont typeface="Wingdings" pitchFamily="2" charset="2"/>
              <a:buChar char="Ø"/>
            </a:pPr>
            <a:r>
              <a:rPr lang="en-US" sz="2400" b="1" dirty="0" smtClean="0"/>
              <a:t>Bone Marrow Failure</a:t>
            </a:r>
            <a:r>
              <a:rPr lang="en-US" sz="2400" dirty="0" smtClean="0"/>
              <a:t>		</a:t>
            </a:r>
            <a:r>
              <a:rPr lang="en-US" sz="2400" dirty="0" smtClean="0"/>
              <a:t>              &lt;10 x 10</a:t>
            </a:r>
            <a:r>
              <a:rPr lang="en-US" sz="2400" baseline="30000" dirty="0" smtClean="0"/>
              <a:t>9</a:t>
            </a:r>
            <a:r>
              <a:rPr lang="en-US" sz="2400" dirty="0" smtClean="0"/>
              <a:t>/L</a:t>
            </a:r>
            <a:endParaRPr lang="en-US" sz="2400" dirty="0" smtClean="0"/>
          </a:p>
          <a:p>
            <a:pPr>
              <a:buNone/>
            </a:pPr>
            <a:r>
              <a:rPr lang="en-US" sz="2400" dirty="0" smtClean="0"/>
              <a:t>     Risk of spontaneous bleeding</a:t>
            </a:r>
            <a:endParaRPr lang="en-US" sz="2400" dirty="0" smtClean="0"/>
          </a:p>
          <a:p>
            <a:pPr>
              <a:buFont typeface="Wingdings" pitchFamily="2" charset="2"/>
              <a:buChar char="Ø"/>
            </a:pPr>
            <a:endParaRPr lang="en-US" sz="2400" b="1" dirty="0" smtClean="0"/>
          </a:p>
          <a:p>
            <a:pPr>
              <a:buFont typeface="Wingdings" pitchFamily="2" charset="2"/>
              <a:buChar char="Ø"/>
            </a:pPr>
            <a:r>
              <a:rPr lang="en-US" sz="2400" b="1" dirty="0" smtClean="0"/>
              <a:t>Prophylaxis </a:t>
            </a:r>
            <a:r>
              <a:rPr lang="en-US" sz="2400" b="1" dirty="0" smtClean="0"/>
              <a:t>for Surgery</a:t>
            </a:r>
          </a:p>
          <a:p>
            <a:pPr>
              <a:buNone/>
            </a:pPr>
            <a:r>
              <a:rPr lang="en-US" sz="2400" dirty="0" smtClean="0"/>
              <a:t>	invasive procedures: 	              	&lt;50 x 10</a:t>
            </a:r>
            <a:r>
              <a:rPr lang="en-US" sz="2400" baseline="30000" dirty="0" smtClean="0"/>
              <a:t>9</a:t>
            </a:r>
            <a:r>
              <a:rPr lang="en-US" sz="2400" dirty="0" smtClean="0"/>
              <a:t>/L</a:t>
            </a:r>
          </a:p>
          <a:p>
            <a:pPr>
              <a:buNone/>
            </a:pPr>
            <a:r>
              <a:rPr lang="en-US" sz="2400" dirty="0" smtClean="0"/>
              <a:t>	blood loss &gt; 500ml	</a:t>
            </a:r>
            <a:r>
              <a:rPr lang="en-US" sz="2400" dirty="0" smtClean="0"/>
              <a:t>or </a:t>
            </a:r>
            <a:r>
              <a:rPr lang="en-US" sz="2400" dirty="0" smtClean="0"/>
              <a:t>major surgery</a:t>
            </a:r>
          </a:p>
          <a:p>
            <a:pPr>
              <a:buNone/>
            </a:pPr>
            <a:r>
              <a:rPr lang="en-US" sz="2400" dirty="0" smtClean="0"/>
              <a:t>	</a:t>
            </a:r>
            <a:r>
              <a:rPr lang="en-US" sz="2400" dirty="0" smtClean="0"/>
              <a:t>neurosurgery </a:t>
            </a:r>
            <a:r>
              <a:rPr lang="en-US" sz="2400" dirty="0" smtClean="0"/>
              <a:t>		              	 &lt;100 x 10</a:t>
            </a:r>
            <a:r>
              <a:rPr lang="en-US" sz="2400" baseline="30000" dirty="0" smtClean="0"/>
              <a:t>9</a:t>
            </a:r>
            <a:r>
              <a:rPr lang="en-US" sz="2400" dirty="0" smtClean="0"/>
              <a:t>/L</a:t>
            </a:r>
            <a:endParaRPr lang="en-US" sz="2400" baseline="30000" dirty="0" smtClean="0"/>
          </a:p>
          <a:p>
            <a:pPr>
              <a:buFont typeface="Wingdings" pitchFamily="2" charset="2"/>
              <a:buChar char="Ø"/>
            </a:pPr>
            <a:endParaRPr lang="en-US" sz="2400" b="1" dirty="0" smtClean="0"/>
          </a:p>
          <a:p>
            <a:pPr>
              <a:buFont typeface="Wingdings" pitchFamily="2" charset="2"/>
              <a:buChar char="Ø"/>
            </a:pPr>
            <a:r>
              <a:rPr lang="en-US" sz="2400" b="1" dirty="0" smtClean="0"/>
              <a:t>Massive transfusion</a:t>
            </a:r>
            <a:r>
              <a:rPr lang="en-US" sz="2400" dirty="0" smtClean="0"/>
              <a:t>	                    </a:t>
            </a:r>
          </a:p>
          <a:p>
            <a:pPr>
              <a:buFont typeface="Wingdings" pitchFamily="2" charset="2"/>
              <a:buChar char="Ø"/>
            </a:pPr>
            <a:endParaRPr lang="en-US" sz="2400" b="1" dirty="0" smtClean="0"/>
          </a:p>
          <a:p>
            <a:pPr>
              <a:buFont typeface="Wingdings" pitchFamily="2" charset="2"/>
              <a:buChar char="Ø"/>
            </a:pPr>
            <a:r>
              <a:rPr lang="en-US" sz="2400" b="1" dirty="0" smtClean="0"/>
              <a:t>Platelet function disorders</a:t>
            </a:r>
            <a:r>
              <a:rPr lang="en-US" sz="2400" dirty="0" smtClean="0"/>
              <a:t>		 variable</a:t>
            </a:r>
            <a:endParaRPr lang="en-US" sz="24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0"/>
            <a:ext cx="9144000" cy="1600200"/>
          </a:xfrm>
          <a:solidFill>
            <a:srgbClr val="C00000"/>
          </a:solidFill>
          <a:ln>
            <a:solidFill>
              <a:schemeClr val="tx1"/>
            </a:solidFill>
          </a:ln>
        </p:spPr>
        <p:txBody>
          <a:bodyPr>
            <a:noAutofit/>
          </a:bodyPr>
          <a:lstStyle/>
          <a:p>
            <a:pPr eaLnBrk="1" hangingPunct="1"/>
            <a:r>
              <a:rPr lang="en-US" sz="3600" b="1" dirty="0" smtClean="0">
                <a:solidFill>
                  <a:schemeClr val="bg1"/>
                </a:solidFill>
              </a:rPr>
              <a:t>UK Healthcare</a:t>
            </a:r>
            <a:br>
              <a:rPr lang="en-US" sz="3600" b="1" dirty="0" smtClean="0">
                <a:solidFill>
                  <a:schemeClr val="bg1"/>
                </a:solidFill>
              </a:rPr>
            </a:br>
            <a:r>
              <a:rPr lang="en-US" sz="3600" b="1" dirty="0" smtClean="0">
                <a:solidFill>
                  <a:schemeClr val="bg1"/>
                </a:solidFill>
              </a:rPr>
              <a:t>2010 Guide for Blood Component Transfusion</a:t>
            </a:r>
            <a:br>
              <a:rPr lang="en-US" sz="3600" b="1" dirty="0" smtClean="0">
                <a:solidFill>
                  <a:schemeClr val="bg1"/>
                </a:solidFill>
              </a:rPr>
            </a:br>
            <a:endParaRPr lang="en-US" sz="3600" b="1" dirty="0" smtClean="0">
              <a:solidFill>
                <a:schemeClr val="bg1"/>
              </a:solidFill>
            </a:endParaRPr>
          </a:p>
        </p:txBody>
      </p:sp>
      <p:sp>
        <p:nvSpPr>
          <p:cNvPr id="19459" name="Rectangle 3"/>
          <p:cNvSpPr>
            <a:spLocks noGrp="1" noChangeArrowheads="1"/>
          </p:cNvSpPr>
          <p:nvPr>
            <p:ph type="body" idx="4294967295"/>
          </p:nvPr>
        </p:nvSpPr>
        <p:spPr>
          <a:xfrm>
            <a:off x="304800" y="1752600"/>
            <a:ext cx="8382000" cy="4876800"/>
          </a:xfrm>
          <a:ln>
            <a:solidFill>
              <a:schemeClr val="bg1"/>
            </a:solidFill>
          </a:ln>
        </p:spPr>
        <p:txBody>
          <a:bodyPr/>
          <a:lstStyle/>
          <a:p>
            <a:pPr eaLnBrk="1" hangingPunct="1">
              <a:lnSpc>
                <a:spcPct val="70000"/>
              </a:lnSpc>
              <a:buFontTx/>
              <a:buNone/>
            </a:pPr>
            <a:r>
              <a:rPr lang="en-US" sz="2400" b="1" u="sng" dirty="0" smtClean="0"/>
              <a:t>PRBC’s</a:t>
            </a:r>
          </a:p>
          <a:p>
            <a:pPr eaLnBrk="1" hangingPunct="1">
              <a:lnSpc>
                <a:spcPct val="70000"/>
              </a:lnSpc>
              <a:buFontTx/>
              <a:buNone/>
            </a:pPr>
            <a:r>
              <a:rPr lang="en-US" sz="2400" b="1" dirty="0" smtClean="0"/>
              <a:t>	</a:t>
            </a:r>
            <a:r>
              <a:rPr lang="en-US" sz="2400" b="1" dirty="0" err="1" smtClean="0"/>
              <a:t>Hct</a:t>
            </a:r>
            <a:r>
              <a:rPr lang="en-US" sz="2400" b="1" dirty="0" smtClean="0"/>
              <a:t> &lt; 21% + symptoms/signs of inadequate oxygen delivery</a:t>
            </a:r>
          </a:p>
          <a:p>
            <a:pPr eaLnBrk="1" hangingPunct="1">
              <a:lnSpc>
                <a:spcPct val="70000"/>
              </a:lnSpc>
              <a:buFontTx/>
              <a:buNone/>
            </a:pPr>
            <a:endParaRPr lang="en-US" sz="2400" b="1" dirty="0" smtClean="0"/>
          </a:p>
          <a:p>
            <a:pPr eaLnBrk="1" hangingPunct="1">
              <a:lnSpc>
                <a:spcPct val="70000"/>
              </a:lnSpc>
              <a:buFontTx/>
              <a:buNone/>
            </a:pPr>
            <a:r>
              <a:rPr lang="en-US" sz="2400" b="1" u="sng" dirty="0" smtClean="0"/>
              <a:t>FFP</a:t>
            </a:r>
          </a:p>
          <a:p>
            <a:pPr eaLnBrk="1" hangingPunct="1">
              <a:lnSpc>
                <a:spcPct val="70000"/>
              </a:lnSpc>
              <a:buFontTx/>
              <a:buNone/>
            </a:pPr>
            <a:r>
              <a:rPr lang="en-US" sz="2400" b="1" dirty="0" smtClean="0"/>
              <a:t>	INR </a:t>
            </a:r>
            <a:r>
              <a:rPr lang="en-US" sz="2400" b="1" dirty="0" smtClean="0">
                <a:cs typeface="Arial" charset="0"/>
              </a:rPr>
              <a:t>≥ 1.5 or  PTT ≥ 46sec + active bleeding and can’t be corrected by Vitamin K</a:t>
            </a:r>
          </a:p>
          <a:p>
            <a:pPr eaLnBrk="1" hangingPunct="1">
              <a:lnSpc>
                <a:spcPct val="70000"/>
              </a:lnSpc>
              <a:buFontTx/>
              <a:buNone/>
            </a:pPr>
            <a:endParaRPr lang="en-US" sz="2400" b="1" dirty="0" smtClean="0">
              <a:cs typeface="Arial" charset="0"/>
            </a:endParaRPr>
          </a:p>
          <a:p>
            <a:pPr eaLnBrk="1" hangingPunct="1">
              <a:lnSpc>
                <a:spcPct val="70000"/>
              </a:lnSpc>
              <a:buFontTx/>
              <a:buNone/>
            </a:pPr>
            <a:r>
              <a:rPr lang="en-US" sz="2400" b="1" u="sng" dirty="0" smtClean="0">
                <a:cs typeface="Arial" charset="0"/>
              </a:rPr>
              <a:t>Platelets</a:t>
            </a:r>
          </a:p>
          <a:p>
            <a:pPr eaLnBrk="1" hangingPunct="1">
              <a:lnSpc>
                <a:spcPct val="70000"/>
              </a:lnSpc>
              <a:buFontTx/>
              <a:buNone/>
            </a:pPr>
            <a:r>
              <a:rPr lang="en-US" sz="2400" b="1" dirty="0" smtClean="0">
                <a:cs typeface="Arial" charset="0"/>
              </a:rPr>
              <a:t>	&lt;50,000 during and for 24 hours following surgery</a:t>
            </a:r>
          </a:p>
          <a:p>
            <a:pPr eaLnBrk="1" hangingPunct="1">
              <a:lnSpc>
                <a:spcPct val="70000"/>
              </a:lnSpc>
              <a:buFontTx/>
              <a:buNone/>
            </a:pPr>
            <a:r>
              <a:rPr lang="en-US" sz="2400" b="1" dirty="0" smtClean="0">
                <a:cs typeface="Arial" charset="0"/>
              </a:rPr>
              <a:t>	&lt;10,000 in non-bleeding patient</a:t>
            </a:r>
          </a:p>
          <a:p>
            <a:pPr eaLnBrk="1" hangingPunct="1">
              <a:lnSpc>
                <a:spcPct val="70000"/>
              </a:lnSpc>
              <a:buFontTx/>
              <a:buNone/>
            </a:pPr>
            <a:endParaRPr lang="en-US" sz="2400" b="1" dirty="0" smtClean="0">
              <a:cs typeface="Arial" charset="0"/>
            </a:endParaRPr>
          </a:p>
          <a:p>
            <a:pPr eaLnBrk="1" hangingPunct="1">
              <a:lnSpc>
                <a:spcPct val="70000"/>
              </a:lnSpc>
              <a:buFontTx/>
              <a:buNone/>
            </a:pPr>
            <a:r>
              <a:rPr lang="en-US" sz="2400" b="1" u="sng" dirty="0" smtClean="0">
                <a:cs typeface="Arial" charset="0"/>
              </a:rPr>
              <a:t>Cryoprecipitate</a:t>
            </a:r>
          </a:p>
          <a:p>
            <a:pPr eaLnBrk="1" hangingPunct="1">
              <a:lnSpc>
                <a:spcPct val="70000"/>
              </a:lnSpc>
              <a:buFontTx/>
              <a:buNone/>
            </a:pPr>
            <a:r>
              <a:rPr lang="en-US" sz="2400" b="1" dirty="0" smtClean="0">
                <a:cs typeface="Arial" charset="0"/>
              </a:rPr>
              <a:t>	Fibrinogen &lt;100 mg/dl</a:t>
            </a:r>
          </a:p>
          <a:p>
            <a:pPr eaLnBrk="1" hangingPunct="1">
              <a:lnSpc>
                <a:spcPct val="70000"/>
              </a:lnSpc>
              <a:buFontTx/>
              <a:buNone/>
            </a:pPr>
            <a:r>
              <a:rPr lang="en-US" sz="2400" dirty="0" smtClean="0">
                <a:cs typeface="Arial" charset="0"/>
              </a:rPr>
              <a:t>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Risks of Blood Transfusion</a:t>
            </a:r>
            <a:endParaRPr lang="en-US" sz="4000" b="1" dirty="0"/>
          </a:p>
        </p:txBody>
      </p:sp>
      <p:sp>
        <p:nvSpPr>
          <p:cNvPr id="3" name="Content Placeholder 2"/>
          <p:cNvSpPr>
            <a:spLocks noGrp="1"/>
          </p:cNvSpPr>
          <p:nvPr>
            <p:ph sz="quarter" idx="1"/>
          </p:nvPr>
        </p:nvSpPr>
        <p:spPr/>
        <p:txBody>
          <a:bodyPr>
            <a:normAutofit/>
          </a:bodyPr>
          <a:lstStyle/>
          <a:p>
            <a:pPr>
              <a:buFont typeface="Wingdings" pitchFamily="2" charset="2"/>
              <a:buChar char="Ø"/>
            </a:pPr>
            <a:r>
              <a:rPr lang="en-US" sz="2400" dirty="0" err="1" smtClean="0"/>
              <a:t>infevtion</a:t>
            </a:r>
            <a:r>
              <a:rPr lang="en-US" sz="2400" dirty="0" smtClean="0"/>
              <a:t> </a:t>
            </a:r>
            <a:r>
              <a:rPr lang="en-US" sz="2400" dirty="0" smtClean="0"/>
              <a:t>(HIV, HBV, HCV, CMV, bacteria, parasites</a:t>
            </a:r>
            <a:r>
              <a:rPr lang="en-US" sz="2400" dirty="0" smtClean="0"/>
              <a:t>)</a:t>
            </a:r>
          </a:p>
          <a:p>
            <a:pPr>
              <a:buFont typeface="Wingdings" pitchFamily="2" charset="2"/>
              <a:buChar char="Ø"/>
            </a:pPr>
            <a:r>
              <a:rPr lang="en-US" sz="2400" dirty="0" smtClean="0"/>
              <a:t>Transfusion reactions</a:t>
            </a:r>
            <a:endParaRPr lang="en-US" sz="2400" dirty="0" smtClean="0"/>
          </a:p>
          <a:p>
            <a:pPr marL="457200" indent="-457200">
              <a:buFont typeface="+mj-lt"/>
              <a:buAutoNum type="arabicPeriod"/>
            </a:pPr>
            <a:r>
              <a:rPr lang="en-US" sz="2400" dirty="0" smtClean="0"/>
              <a:t>Allergic reactions.. To donated plasma proteins</a:t>
            </a:r>
          </a:p>
          <a:p>
            <a:pPr marL="457200" indent="-457200">
              <a:buFont typeface="+mj-lt"/>
              <a:buAutoNum type="arabicPeriod"/>
            </a:pPr>
            <a:r>
              <a:rPr lang="en-US" sz="2400" dirty="0" smtClean="0"/>
              <a:t>Febrile non Hemolytic reactions.. To donated WBCs</a:t>
            </a:r>
          </a:p>
          <a:p>
            <a:pPr marL="457200" indent="-457200">
              <a:buFont typeface="+mj-lt"/>
              <a:buAutoNum type="arabicPeriod"/>
            </a:pPr>
            <a:r>
              <a:rPr lang="en-US" sz="2400" dirty="0" smtClean="0"/>
              <a:t>Hemolytic reactions.. fatal</a:t>
            </a:r>
          </a:p>
          <a:p>
            <a:pPr marL="457200" indent="-457200">
              <a:buFont typeface="+mj-lt"/>
              <a:buAutoNum type="arabicPeriod"/>
            </a:pPr>
            <a:r>
              <a:rPr lang="en-US" sz="2400" dirty="0" smtClean="0"/>
              <a:t>Delayed hemolytic.. To other than ABO</a:t>
            </a:r>
          </a:p>
          <a:p>
            <a:pPr marL="457200" indent="-457200">
              <a:buFont typeface="+mj-lt"/>
              <a:buAutoNum type="arabicPeriod"/>
            </a:pPr>
            <a:r>
              <a:rPr lang="en-US" sz="2400" dirty="0" smtClean="0"/>
              <a:t>Transfusion Related Acute Lung Injury (TRALI)</a:t>
            </a:r>
          </a:p>
          <a:p>
            <a:pPr marL="457200" indent="-457200">
              <a:buFont typeface="+mj-lt"/>
              <a:buAutoNum type="arabicPeriod"/>
            </a:pPr>
            <a:r>
              <a:rPr lang="en-US" sz="2400" dirty="0" smtClean="0"/>
              <a:t>Graft </a:t>
            </a:r>
            <a:r>
              <a:rPr lang="en-US" sz="2400" dirty="0" err="1" smtClean="0"/>
              <a:t>vs</a:t>
            </a:r>
            <a:r>
              <a:rPr lang="en-US" sz="2400" dirty="0" smtClean="0"/>
              <a:t> host disease GVHD.. To </a:t>
            </a:r>
            <a:r>
              <a:rPr lang="en-US" sz="2400" dirty="0" err="1" smtClean="0"/>
              <a:t>immunocompetent</a:t>
            </a:r>
            <a:r>
              <a:rPr lang="en-US" sz="2400" dirty="0" smtClean="0"/>
              <a:t> T cells</a:t>
            </a:r>
          </a:p>
          <a:p>
            <a:pPr lvl="1">
              <a:buFont typeface="Wingdings" pitchFamily="2" charset="2"/>
              <a:buChar char="Ø"/>
            </a:pPr>
            <a:endParaRPr lang="en-US" sz="2400" dirty="0" smtClean="0"/>
          </a:p>
          <a:p>
            <a:endParaRPr lang="en-US" dirty="0"/>
          </a:p>
        </p:txBody>
      </p:sp>
    </p:spTree>
    <p:extLst>
      <p:ext uri="{BB962C8B-B14F-4D97-AF65-F5344CB8AC3E}">
        <p14:creationId xmlns:p14="http://schemas.microsoft.com/office/powerpoint/2010/main" xmlns="" val="1781606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Risks of Blood Transfusion</a:t>
            </a:r>
            <a:endParaRPr lang="en-US" sz="4000" b="1" dirty="0"/>
          </a:p>
        </p:txBody>
      </p:sp>
      <p:sp>
        <p:nvSpPr>
          <p:cNvPr id="3" name="Content Placeholder 2"/>
          <p:cNvSpPr>
            <a:spLocks noGrp="1"/>
          </p:cNvSpPr>
          <p:nvPr>
            <p:ph idx="1"/>
          </p:nvPr>
        </p:nvSpPr>
        <p:spPr/>
        <p:txBody>
          <a:bodyPr/>
          <a:lstStyle/>
          <a:p>
            <a:pPr>
              <a:buFont typeface="Wingdings" pitchFamily="2" charset="2"/>
              <a:buChar char="Ø"/>
            </a:pPr>
            <a:r>
              <a:rPr lang="en-US" sz="2400" dirty="0" smtClean="0"/>
              <a:t>Transfusion </a:t>
            </a:r>
            <a:r>
              <a:rPr lang="en-US" sz="2400" dirty="0" smtClean="0"/>
              <a:t>Associated Circulatory Overload (TACO)</a:t>
            </a:r>
          </a:p>
          <a:p>
            <a:pPr>
              <a:buFont typeface="Wingdings" pitchFamily="2" charset="2"/>
              <a:buChar char="Ø"/>
            </a:pPr>
            <a:r>
              <a:rPr lang="en-US" sz="2400" dirty="0" smtClean="0"/>
              <a:t>Massive </a:t>
            </a:r>
            <a:r>
              <a:rPr lang="en-US" sz="2400" dirty="0" err="1" smtClean="0"/>
              <a:t>bld</a:t>
            </a:r>
            <a:r>
              <a:rPr lang="en-US" sz="2400" dirty="0" smtClean="0"/>
              <a:t> transfusion:</a:t>
            </a:r>
          </a:p>
          <a:p>
            <a:r>
              <a:rPr lang="en-US" sz="2400" dirty="0" smtClean="0"/>
              <a:t>Electrolyte </a:t>
            </a:r>
            <a:r>
              <a:rPr lang="en-US" sz="2400" dirty="0" smtClean="0"/>
              <a:t>abnormalities: </a:t>
            </a:r>
            <a:r>
              <a:rPr lang="en-US" sz="2400" dirty="0" smtClean="0"/>
              <a:t>hypocalcaemia, </a:t>
            </a:r>
            <a:r>
              <a:rPr lang="en-US" sz="2400" dirty="0" err="1" smtClean="0"/>
              <a:t>hyperkalemia</a:t>
            </a:r>
            <a:r>
              <a:rPr lang="en-US" sz="2400" dirty="0" smtClean="0"/>
              <a:t> </a:t>
            </a:r>
          </a:p>
          <a:p>
            <a:r>
              <a:rPr lang="en-US" sz="2400" dirty="0" smtClean="0"/>
              <a:t>citrate toxicity</a:t>
            </a:r>
          </a:p>
          <a:p>
            <a:r>
              <a:rPr lang="en-US" sz="2400" dirty="0" smtClean="0"/>
              <a:t>hypothermia</a:t>
            </a:r>
          </a:p>
          <a:p>
            <a:r>
              <a:rPr lang="en-US" sz="2400" dirty="0" err="1" smtClean="0"/>
              <a:t>coagulopathy</a:t>
            </a:r>
            <a:endParaRPr lang="en-US" sz="2400" dirty="0" smtClean="0"/>
          </a:p>
          <a:p>
            <a:endParaRPr lang="en-US" sz="2400" dirty="0" smtClean="0"/>
          </a:p>
          <a:p>
            <a:endParaRPr lang="en-US" sz="2400" dirty="0" smtClean="0"/>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p:txBody>
          <a:bodyPr/>
          <a:lstStyle/>
          <a:p>
            <a:pPr eaLnBrk="1" hangingPunct="1">
              <a:buFont typeface="Wingdings" pitchFamily="2" charset="2"/>
              <a:buNone/>
            </a:pPr>
            <a:r>
              <a:rPr lang="en-US" sz="2400" dirty="0" err="1" smtClean="0"/>
              <a:t>Hgb</a:t>
            </a:r>
            <a:r>
              <a:rPr lang="en-US" sz="2400" dirty="0" smtClean="0"/>
              <a:t> = </a:t>
            </a:r>
            <a:r>
              <a:rPr lang="en-US" sz="2400" dirty="0" smtClean="0"/>
              <a:t>8.5g/</a:t>
            </a:r>
            <a:r>
              <a:rPr lang="en-US" sz="2400" dirty="0" err="1" smtClean="0"/>
              <a:t>dL</a:t>
            </a:r>
            <a:endParaRPr lang="en-US" sz="2400" dirty="0" smtClean="0"/>
          </a:p>
          <a:p>
            <a:pPr eaLnBrk="1" hangingPunct="1">
              <a:buFont typeface="Wingdings" pitchFamily="2" charset="2"/>
              <a:buNone/>
            </a:pPr>
            <a:r>
              <a:rPr lang="en-US" sz="2400" dirty="0" smtClean="0"/>
              <a:t>WBC = 6.2</a:t>
            </a:r>
          </a:p>
          <a:p>
            <a:pPr eaLnBrk="1" hangingPunct="1">
              <a:buFont typeface="Wingdings" pitchFamily="2" charset="2"/>
              <a:buNone/>
            </a:pPr>
            <a:r>
              <a:rPr lang="en-US" sz="2400" dirty="0" smtClean="0"/>
              <a:t>Platelets = 95 x 10</a:t>
            </a:r>
            <a:r>
              <a:rPr lang="en-US" sz="2400" baseline="30000" dirty="0" smtClean="0"/>
              <a:t>9</a:t>
            </a:r>
            <a:r>
              <a:rPr lang="en-US" sz="2400" dirty="0" smtClean="0"/>
              <a:t>/L</a:t>
            </a:r>
          </a:p>
          <a:p>
            <a:pPr eaLnBrk="1" hangingPunct="1">
              <a:buFont typeface="Wingdings" pitchFamily="2" charset="2"/>
              <a:buNone/>
            </a:pPr>
            <a:endParaRPr lang="en-US" sz="2400" dirty="0" smtClean="0"/>
          </a:p>
          <a:p>
            <a:pPr eaLnBrk="1" hangingPunct="1">
              <a:buFont typeface="Wingdings" pitchFamily="2" charset="2"/>
              <a:buNone/>
            </a:pPr>
            <a:r>
              <a:rPr lang="en-US" sz="2400" dirty="0" smtClean="0"/>
              <a:t>Would you recommend a red cell transfusion before sending her home?</a:t>
            </a:r>
          </a:p>
          <a:p>
            <a:pPr eaLnBrk="1" hangingPunct="1">
              <a:buFont typeface="Wingdings" pitchFamily="2" charset="2"/>
              <a:buNone/>
            </a:pPr>
            <a:r>
              <a:rPr lang="en-US" sz="2400" dirty="0" smtClean="0"/>
              <a:t>What about a platelet transfusion?</a:t>
            </a:r>
          </a:p>
          <a:p>
            <a:pPr eaLnBrk="1" hangingPunct="1">
              <a:buFont typeface="Wingdings" pitchFamily="2" charset="2"/>
              <a:buNone/>
            </a:pPr>
            <a:r>
              <a:rPr lang="en-US" sz="2400" dirty="0" smtClean="0"/>
              <a:t>What are the risks and benefits of Transfusion?</a:t>
            </a:r>
          </a:p>
          <a:p>
            <a:pPr eaLnBrk="1" hangingPunct="1">
              <a:buFont typeface="Wingdings" pitchFamily="2" charset="2"/>
              <a:buNone/>
            </a:pPr>
            <a:endParaRPr lang="en-US" sz="2800" dirty="0" smtClean="0">
              <a:latin typeface="Comic Sans MS" pitchFamily="66" charset="0"/>
            </a:endParaRPr>
          </a:p>
        </p:txBody>
      </p:sp>
      <p:sp>
        <p:nvSpPr>
          <p:cNvPr id="131074" name="Rectangle 2"/>
          <p:cNvSpPr>
            <a:spLocks noGrp="1" noChangeArrowheads="1"/>
          </p:cNvSpPr>
          <p:nvPr>
            <p:ph type="title"/>
          </p:nvPr>
        </p:nvSpPr>
        <p:spPr/>
        <p:txBody>
          <a:bodyPr>
            <a:normAutofit/>
          </a:bodyPr>
          <a:lstStyle/>
          <a:p>
            <a:pPr eaLnBrk="1" fontAlgn="auto" hangingPunct="1">
              <a:spcAft>
                <a:spcPts val="0"/>
              </a:spcAft>
              <a:defRPr/>
            </a:pPr>
            <a:r>
              <a:rPr lang="en-US" sz="4000" b="1" dirty="0"/>
              <a:t>The questions??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fontAlgn="auto" hangingPunct="1">
              <a:spcAft>
                <a:spcPts val="0"/>
              </a:spcAft>
              <a:defRPr/>
            </a:pPr>
            <a:r>
              <a:rPr lang="en-US" b="1" dirty="0" smtClean="0"/>
              <a:t>Transfusion Reactions</a:t>
            </a:r>
            <a:r>
              <a:rPr lang="en-US" dirty="0" smtClean="0"/>
              <a:t/>
            </a:r>
            <a:br>
              <a:rPr lang="en-US" dirty="0" smtClean="0"/>
            </a:br>
            <a:endParaRPr lang="en-US" dirty="0" smtClean="0"/>
          </a:p>
        </p:txBody>
      </p:sp>
      <p:sp>
        <p:nvSpPr>
          <p:cNvPr id="26627" name="Content Placeholder 2"/>
          <p:cNvSpPr>
            <a:spLocks noGrp="1"/>
          </p:cNvSpPr>
          <p:nvPr>
            <p:ph idx="1"/>
          </p:nvPr>
        </p:nvSpPr>
        <p:spPr>
          <a:xfrm>
            <a:off x="457200" y="1219200"/>
            <a:ext cx="8229600" cy="5089525"/>
          </a:xfrm>
        </p:spPr>
        <p:txBody>
          <a:bodyPr>
            <a:normAutofit/>
          </a:bodyPr>
          <a:lstStyle/>
          <a:p>
            <a:pPr eaLnBrk="1" hangingPunct="1">
              <a:buFont typeface="Wingdings" pitchFamily="2" charset="2"/>
              <a:buChar char="Ø"/>
            </a:pPr>
            <a:r>
              <a:rPr lang="en-US" dirty="0" smtClean="0">
                <a:solidFill>
                  <a:srgbClr val="FF0000"/>
                </a:solidFill>
                <a:cs typeface="Arial" charset="0"/>
              </a:rPr>
              <a:t>Hemolytic </a:t>
            </a:r>
            <a:r>
              <a:rPr lang="en-US" dirty="0" smtClean="0">
                <a:solidFill>
                  <a:srgbClr val="FF0000"/>
                </a:solidFill>
                <a:cs typeface="Arial" charset="0"/>
              </a:rPr>
              <a:t>Reactions</a:t>
            </a:r>
          </a:p>
          <a:p>
            <a:pPr eaLnBrk="1" hangingPunct="1">
              <a:buFont typeface="Wingdings" pitchFamily="2" charset="2"/>
              <a:buChar char="Ø"/>
            </a:pPr>
            <a:endParaRPr lang="en-US" dirty="0" smtClean="0">
              <a:solidFill>
                <a:srgbClr val="C00000"/>
              </a:solidFill>
              <a:cs typeface="Arial" charset="0"/>
            </a:endParaRPr>
          </a:p>
          <a:p>
            <a:pPr lvl="1" eaLnBrk="1" hangingPunct="1">
              <a:buFont typeface="Courier New" pitchFamily="49" charset="0"/>
              <a:buChar char="o"/>
            </a:pPr>
            <a:r>
              <a:rPr lang="en-US" sz="2400" dirty="0" smtClean="0">
                <a:cs typeface="Arial" charset="0"/>
              </a:rPr>
              <a:t>the </a:t>
            </a:r>
            <a:r>
              <a:rPr lang="en-US" sz="2400" dirty="0" smtClean="0">
                <a:cs typeface="Arial" charset="0"/>
              </a:rPr>
              <a:t>recipient's serum contains antibodies directed against the corresponding antigen found on donor red blood cells.</a:t>
            </a:r>
          </a:p>
          <a:p>
            <a:pPr lvl="1" eaLnBrk="1" hangingPunct="1">
              <a:buFont typeface="Courier New" pitchFamily="49" charset="0"/>
              <a:buChar char="o"/>
            </a:pPr>
            <a:r>
              <a:rPr lang="en-US" sz="2400" dirty="0" smtClean="0">
                <a:cs typeface="Arial" charset="0"/>
              </a:rPr>
              <a:t>can </a:t>
            </a:r>
            <a:r>
              <a:rPr lang="en-US" sz="2400" dirty="0" smtClean="0">
                <a:cs typeface="Arial" charset="0"/>
              </a:rPr>
              <a:t>be an ABO incompatibility or an incompatibility related to a different blood group </a:t>
            </a:r>
            <a:r>
              <a:rPr lang="en-US" sz="2400" dirty="0" smtClean="0">
                <a:cs typeface="Arial" charset="0"/>
              </a:rPr>
              <a:t>antigen.</a:t>
            </a:r>
          </a:p>
          <a:p>
            <a:pPr lvl="1" eaLnBrk="1" hangingPunct="1">
              <a:buFont typeface="Courier New" pitchFamily="49" charset="0"/>
              <a:buChar char="o"/>
            </a:pPr>
            <a:r>
              <a:rPr lang="en-US" sz="2400" dirty="0" smtClean="0">
                <a:cs typeface="Arial" charset="0"/>
              </a:rPr>
              <a:t>Disseminated </a:t>
            </a:r>
            <a:r>
              <a:rPr lang="en-US" sz="2400" dirty="0" smtClean="0">
                <a:cs typeface="Arial" charset="0"/>
              </a:rPr>
              <a:t>intravascular coagulation (DIC</a:t>
            </a:r>
            <a:r>
              <a:rPr lang="en-US" sz="2400" dirty="0" smtClean="0">
                <a:cs typeface="Arial" charset="0"/>
              </a:rPr>
              <a:t>)</a:t>
            </a:r>
          </a:p>
          <a:p>
            <a:pPr lvl="1" eaLnBrk="1" hangingPunct="1">
              <a:buFont typeface="Courier New" pitchFamily="49" charset="0"/>
              <a:buChar char="o"/>
            </a:pPr>
            <a:r>
              <a:rPr lang="en-US" sz="2400" dirty="0" smtClean="0">
                <a:cs typeface="Arial" charset="0"/>
              </a:rPr>
              <a:t>renal failure</a:t>
            </a:r>
          </a:p>
          <a:p>
            <a:pPr lvl="1" eaLnBrk="1" hangingPunct="1">
              <a:buFont typeface="Courier New" pitchFamily="49" charset="0"/>
              <a:buChar char="o"/>
            </a:pPr>
            <a:r>
              <a:rPr lang="en-US" sz="2400" dirty="0" smtClean="0">
                <a:cs typeface="Arial" charset="0"/>
              </a:rPr>
              <a:t>death </a:t>
            </a:r>
            <a:r>
              <a:rPr lang="en-US" sz="2400" dirty="0" smtClean="0">
                <a:cs typeface="Arial" charset="0"/>
              </a:rPr>
              <a:t>are not uncommon following this type of </a:t>
            </a:r>
            <a:r>
              <a:rPr lang="en-US" sz="2400" dirty="0" smtClean="0">
                <a:cs typeface="Arial" charset="0"/>
              </a:rPr>
              <a:t>reaction.</a:t>
            </a:r>
          </a:p>
          <a:p>
            <a:pPr lvl="1" eaLnBrk="1" hangingPunct="1">
              <a:buFont typeface="Courier New" pitchFamily="49" charset="0"/>
              <a:buChar char="o"/>
            </a:pPr>
            <a:r>
              <a:rPr lang="en-US" sz="2400" dirty="0" smtClean="0">
                <a:cs typeface="Arial" charset="0"/>
              </a:rPr>
              <a:t>The </a:t>
            </a:r>
            <a:r>
              <a:rPr lang="en-US" sz="2400" dirty="0" smtClean="0">
                <a:cs typeface="Arial" charset="0"/>
              </a:rPr>
              <a:t>most common cause for a major hemolytic transfusion reaction is a clerical </a:t>
            </a:r>
            <a:r>
              <a:rPr lang="en-US" sz="2400" dirty="0" smtClean="0">
                <a:cs typeface="Arial" charset="0"/>
              </a:rPr>
              <a:t>error!!!</a:t>
            </a:r>
            <a:endParaRPr lang="en-US" sz="2400" dirty="0" smtClean="0">
              <a:cs typeface="Arial" charset="0"/>
            </a:endParaRPr>
          </a:p>
          <a:p>
            <a:pPr lvl="1" eaLnBrk="1" hangingPunct="1">
              <a:buNone/>
            </a:pPr>
            <a:endParaRPr lang="en-US" dirty="0" smtClean="0">
              <a:latin typeface="Arial" charset="0"/>
              <a:cs typeface="Arial" charset="0"/>
            </a:endParaRPr>
          </a:p>
          <a:p>
            <a:pPr eaLnBrk="1" hangingPunct="1">
              <a:buFontTx/>
              <a:buBlip>
                <a:blip r:embed="rId2"/>
              </a:buBlip>
            </a:pPr>
            <a:endParaRPr lang="en-US" dirty="0" smtClean="0">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Transfusion Reactions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rgbClr val="FF0000"/>
                </a:solidFill>
                <a:cs typeface="Arial" charset="0"/>
              </a:rPr>
              <a:t>Allergic </a:t>
            </a:r>
            <a:r>
              <a:rPr lang="en-US" dirty="0" smtClean="0">
                <a:solidFill>
                  <a:srgbClr val="FF0000"/>
                </a:solidFill>
                <a:cs typeface="Arial" charset="0"/>
              </a:rPr>
              <a:t>Reactions</a:t>
            </a:r>
          </a:p>
          <a:p>
            <a:pPr>
              <a:buFont typeface="Wingdings" pitchFamily="2" charset="2"/>
              <a:buChar char="Ø"/>
            </a:pPr>
            <a:endParaRPr lang="en-US" dirty="0" smtClean="0">
              <a:solidFill>
                <a:srgbClr val="FF0000"/>
              </a:solidFill>
              <a:cs typeface="Arial" charset="0"/>
            </a:endParaRPr>
          </a:p>
          <a:p>
            <a:pPr>
              <a:buFont typeface="Courier New" pitchFamily="49" charset="0"/>
              <a:buChar char="o"/>
            </a:pPr>
            <a:r>
              <a:rPr lang="en-US" sz="2400" dirty="0" smtClean="0">
                <a:cs typeface="Arial" charset="0"/>
              </a:rPr>
              <a:t>Allergic reactions to donated plasma proteins can range from complaints of hives and itching to anaphylaxis.</a:t>
            </a:r>
          </a:p>
          <a:p>
            <a:pPr>
              <a:buFont typeface="Courier New" pitchFamily="49" charset="0"/>
              <a:buChar char="o"/>
            </a:pPr>
            <a:r>
              <a:rPr lang="en-US" sz="2400" dirty="0" smtClean="0">
                <a:cs typeface="Arial" charset="0"/>
              </a:rPr>
              <a:t>Most common</a:t>
            </a:r>
          </a:p>
          <a:p>
            <a:pPr>
              <a:buFont typeface="Wingdings" pitchFamily="2" charset="2"/>
              <a:buChar char="Ø"/>
            </a:pP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bwMode="auto"/>
        <p:txBody>
          <a:bodyPr wrap="square" lIns="91440" tIns="45720" rIns="91440" bIns="45720" numCol="1" anchor="b" anchorCtr="0" compatLnSpc="1">
            <a:prstTxWarp prst="textNoShape">
              <a:avLst/>
            </a:prstTxWarp>
          </a:bodyPr>
          <a:lstStyle/>
          <a:p>
            <a:pPr eaLnBrk="1" hangingPunct="1">
              <a:defRPr/>
            </a:pPr>
            <a:r>
              <a:rPr lang="en-US" sz="4000" b="1" dirty="0" smtClean="0">
                <a:effectLst/>
              </a:rPr>
              <a:t>A Transfusion Dilemma</a:t>
            </a:r>
          </a:p>
        </p:txBody>
      </p:sp>
      <p:sp>
        <p:nvSpPr>
          <p:cNvPr id="76803" name="Rectangle 3"/>
          <p:cNvSpPr>
            <a:spLocks noGrp="1" noChangeArrowheads="1"/>
          </p:cNvSpPr>
          <p:nvPr>
            <p:ph type="body" idx="4294967295"/>
          </p:nvPr>
        </p:nvSpPr>
        <p:spPr>
          <a:xfrm>
            <a:off x="381000" y="1905000"/>
            <a:ext cx="8472488" cy="3813175"/>
          </a:xfrm>
        </p:spPr>
        <p:txBody>
          <a:bodyPr>
            <a:normAutofit/>
          </a:bodyPr>
          <a:lstStyle/>
          <a:p>
            <a:pPr marL="342900" indent="-342900" eaLnBrk="1" hangingPunct="1">
              <a:lnSpc>
                <a:spcPct val="90000"/>
              </a:lnSpc>
              <a:buFont typeface="Wingdings" pitchFamily="2" charset="2"/>
              <a:buChar char="Ø"/>
            </a:pPr>
            <a:r>
              <a:rPr lang="en-US" sz="2400" dirty="0" smtClean="0"/>
              <a:t>A 72 year old woman presents to ER with a nosebleed. This is her second visit in 24 hours with the same complaint. Her nose is packed and the bleeding stops.</a:t>
            </a:r>
          </a:p>
          <a:p>
            <a:pPr marL="342900" indent="-342900" eaLnBrk="1" hangingPunct="1">
              <a:lnSpc>
                <a:spcPct val="90000"/>
              </a:lnSpc>
              <a:buFont typeface="Wingdings" pitchFamily="2" charset="2"/>
              <a:buChar char="Ø"/>
            </a:pPr>
            <a:endParaRPr lang="en-US" sz="2400" dirty="0" smtClean="0"/>
          </a:p>
          <a:p>
            <a:pPr marL="342900" indent="-342900" eaLnBrk="1" hangingPunct="1">
              <a:lnSpc>
                <a:spcPct val="90000"/>
              </a:lnSpc>
              <a:buFont typeface="Wingdings" pitchFamily="2" charset="2"/>
              <a:buChar char="Ø"/>
            </a:pPr>
            <a:r>
              <a:rPr lang="en-US" sz="2400" dirty="0" smtClean="0"/>
              <a:t>Past history includes congestive heart failure and a transient ischemic attack. She takes </a:t>
            </a:r>
            <a:r>
              <a:rPr lang="en-US" sz="2400" dirty="0" err="1" smtClean="0"/>
              <a:t>Lasix</a:t>
            </a:r>
            <a:r>
              <a:rPr lang="en-US" sz="2400" dirty="0" smtClean="0"/>
              <a:t>, </a:t>
            </a:r>
            <a:r>
              <a:rPr lang="en-US" sz="2400" dirty="0" err="1" smtClean="0"/>
              <a:t>Isordil</a:t>
            </a:r>
            <a:r>
              <a:rPr lang="en-US" sz="2400" dirty="0" smtClean="0"/>
              <a:t> and aspirin.</a:t>
            </a:r>
          </a:p>
          <a:p>
            <a:pPr marL="342900" indent="-342900" eaLnBrk="1" hangingPunct="1">
              <a:lnSpc>
                <a:spcPct val="90000"/>
              </a:lnSpc>
              <a:buFont typeface="Wingdings" pitchFamily="2" charset="2"/>
              <a:buChar char="Ø"/>
            </a:pPr>
            <a:endParaRPr lang="en-US" sz="2400" dirty="0" smtClean="0"/>
          </a:p>
          <a:p>
            <a:pPr marL="342900" indent="-342900" eaLnBrk="1" hangingPunct="1">
              <a:lnSpc>
                <a:spcPct val="90000"/>
              </a:lnSpc>
              <a:buFont typeface="Wingdings" pitchFamily="2" charset="2"/>
              <a:buChar char="Ø"/>
            </a:pPr>
            <a:r>
              <a:rPr lang="en-US" sz="2400" dirty="0" smtClean="0"/>
              <a:t>A CBC is requested.</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114425" y="377825"/>
            <a:ext cx="7993063" cy="8205788"/>
          </a:xfrm>
          <a:prstGeom prst="rect">
            <a:avLst/>
          </a:prstGeom>
          <a:noFill/>
          <a:ln w="9525">
            <a:noFill/>
            <a:miter lim="800000"/>
            <a:headEnd/>
            <a:tailEnd/>
          </a:ln>
        </p:spPr>
        <p:txBody>
          <a:bodyPr>
            <a:spAutoFit/>
          </a:bodyPr>
          <a:lstStyle/>
          <a:p>
            <a:r>
              <a:rPr lang="en-US" sz="2800" b="1">
                <a:solidFill>
                  <a:schemeClr val="tx2"/>
                </a:solidFill>
              </a:rPr>
              <a:t>Would you recommend a Red Cell Transfusion ?</a:t>
            </a:r>
          </a:p>
          <a:p>
            <a:endParaRPr lang="en-US" sz="2800" b="1">
              <a:solidFill>
                <a:schemeClr val="tx2"/>
              </a:solidFill>
            </a:endParaRPr>
          </a:p>
          <a:p>
            <a:r>
              <a:rPr lang="en-US" sz="2800"/>
              <a:t>  Hb 85g/L   but… likely to rebleed?</a:t>
            </a:r>
          </a:p>
          <a:p>
            <a:r>
              <a:rPr lang="en-US" sz="2800"/>
              <a:t>			  history of cardiac disease</a:t>
            </a:r>
          </a:p>
          <a:p>
            <a:r>
              <a:rPr lang="en-US" sz="2800"/>
              <a:t>			  history of TIA</a:t>
            </a:r>
          </a:p>
          <a:p>
            <a:r>
              <a:rPr lang="en-US" sz="2800"/>
              <a:t>			  currently on ASA</a:t>
            </a:r>
          </a:p>
          <a:p>
            <a:endParaRPr lang="en-US" sz="2800"/>
          </a:p>
          <a:p>
            <a:r>
              <a:rPr lang="en-US" sz="2800" b="1">
                <a:solidFill>
                  <a:schemeClr val="tx2"/>
                </a:solidFill>
              </a:rPr>
              <a:t>What about a platelet transfusion?</a:t>
            </a:r>
          </a:p>
          <a:p>
            <a:endParaRPr lang="en-US" sz="2800" b="1">
              <a:solidFill>
                <a:schemeClr val="tx2"/>
              </a:solidFill>
            </a:endParaRPr>
          </a:p>
          <a:p>
            <a:r>
              <a:rPr lang="en-US" sz="2800" b="1"/>
              <a:t>  </a:t>
            </a:r>
            <a:r>
              <a:rPr lang="en-US" sz="2800"/>
              <a:t>Platelets 95 x 10</a:t>
            </a:r>
            <a:r>
              <a:rPr lang="en-US" sz="2800" baseline="30000"/>
              <a:t>9</a:t>
            </a:r>
            <a:r>
              <a:rPr lang="en-US" sz="2800"/>
              <a:t>/L  but… </a:t>
            </a:r>
          </a:p>
          <a:p>
            <a:r>
              <a:rPr lang="en-US" sz="2800"/>
              <a:t>				currently on ASA</a:t>
            </a:r>
          </a:p>
          <a:p>
            <a:r>
              <a:rPr lang="en-US" sz="2800"/>
              <a:t>				? PT/PTT</a:t>
            </a:r>
          </a:p>
          <a:p>
            <a:r>
              <a:rPr lang="en-US" sz="2800"/>
              <a:t>				why thrombocytopenic?</a:t>
            </a:r>
          </a:p>
          <a:p>
            <a:endParaRPr lang="en-US" sz="2800"/>
          </a:p>
          <a:p>
            <a:endParaRPr lang="en-US" sz="2800" b="1"/>
          </a:p>
          <a:p>
            <a:r>
              <a:rPr lang="en-US" sz="2800" b="1">
                <a:latin typeface="Arial" charset="0"/>
              </a:rPr>
              <a:t>		</a:t>
            </a:r>
          </a:p>
          <a:p>
            <a:endParaRPr lang="en-US" sz="2800" b="1">
              <a:latin typeface="Arial" charset="0"/>
            </a:endParaRPr>
          </a:p>
          <a:p>
            <a:endParaRPr lang="en-US" sz="2800" b="1">
              <a:latin typeface="Arial"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992188" y="-188913"/>
            <a:ext cx="7534275" cy="6772276"/>
          </a:xfrm>
          <a:prstGeom prst="rect">
            <a:avLst/>
          </a:prstGeom>
          <a:noFill/>
          <a:ln w="9525">
            <a:noFill/>
            <a:miter lim="800000"/>
            <a:headEnd/>
            <a:tailEnd/>
          </a:ln>
        </p:spPr>
        <p:txBody>
          <a:bodyPr>
            <a:spAutoFit/>
          </a:bodyPr>
          <a:lstStyle/>
          <a:p>
            <a:pPr marL="342900" indent="-342900"/>
            <a:endParaRPr lang="en-US" sz="2800" b="1"/>
          </a:p>
          <a:p>
            <a:pPr marL="342900" indent="-342900"/>
            <a:r>
              <a:rPr lang="en-US" sz="2800" b="1"/>
              <a:t>Red cell transfusion - maybe</a:t>
            </a:r>
          </a:p>
          <a:p>
            <a:pPr marL="342900" indent="-342900"/>
            <a:endParaRPr lang="en-US" sz="2800"/>
          </a:p>
          <a:p>
            <a:pPr marL="342900" indent="-342900">
              <a:buFontTx/>
              <a:buChar char="•"/>
            </a:pPr>
            <a:r>
              <a:rPr lang="en-US" sz="2800"/>
              <a:t> assess clinical status</a:t>
            </a:r>
          </a:p>
          <a:p>
            <a:pPr marL="342900" indent="-342900">
              <a:buFontTx/>
              <a:buChar char="•"/>
            </a:pPr>
            <a:r>
              <a:rPr lang="en-US" sz="2800"/>
              <a:t> ECG</a:t>
            </a:r>
          </a:p>
          <a:p>
            <a:pPr marL="342900" indent="-342900">
              <a:buFontTx/>
              <a:buChar char="•"/>
            </a:pPr>
            <a:r>
              <a:rPr lang="en-US" sz="2800"/>
              <a:t> assess distance from home</a:t>
            </a:r>
          </a:p>
          <a:p>
            <a:pPr marL="342900" indent="-342900">
              <a:buFontTx/>
              <a:buChar char="•"/>
            </a:pPr>
            <a:r>
              <a:rPr lang="en-US" sz="2800"/>
              <a:t> observation in ER</a:t>
            </a:r>
          </a:p>
          <a:p>
            <a:pPr marL="342900" indent="-342900">
              <a:buFontTx/>
              <a:buChar char="•"/>
            </a:pPr>
            <a:r>
              <a:rPr lang="en-US" sz="2800"/>
              <a:t> ensure sample available for a Type and Hold</a:t>
            </a:r>
          </a:p>
          <a:p>
            <a:pPr marL="342900" indent="-342900"/>
            <a:endParaRPr lang="en-US" sz="1800" b="1">
              <a:latin typeface="Arial" charset="0"/>
            </a:endParaRPr>
          </a:p>
          <a:p>
            <a:pPr marL="342900" indent="-342900"/>
            <a:r>
              <a:rPr lang="en-US" sz="2800" b="1"/>
              <a:t>Platelet transfusion not indicated</a:t>
            </a:r>
          </a:p>
          <a:p>
            <a:pPr marL="342900" indent="-342900">
              <a:buFontTx/>
              <a:buChar char="•"/>
            </a:pPr>
            <a:endParaRPr lang="en-US" sz="2800"/>
          </a:p>
          <a:p>
            <a:pPr marL="342900" indent="-342900">
              <a:buFontTx/>
              <a:buChar char="•"/>
            </a:pPr>
            <a:r>
              <a:rPr lang="en-US" sz="2800"/>
              <a:t>hold ASA</a:t>
            </a:r>
          </a:p>
          <a:p>
            <a:pPr marL="342900" indent="-342900">
              <a:buFontTx/>
              <a:buChar char="•"/>
            </a:pPr>
            <a:r>
              <a:rPr lang="en-US" sz="2800"/>
              <a:t>assess PT/PTT</a:t>
            </a:r>
          </a:p>
          <a:p>
            <a:pPr marL="342900" indent="-342900">
              <a:buFontTx/>
              <a:buChar char="•"/>
            </a:pPr>
            <a:r>
              <a:rPr lang="en-US" sz="2800"/>
              <a:t>referral for assessment of low platelets</a:t>
            </a:r>
          </a:p>
          <a:p>
            <a:pPr marL="342900" indent="-342900"/>
            <a:endParaRPr lang="en-US" sz="280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endParaRPr lang="en-US" dirty="0"/>
          </a:p>
        </p:txBody>
      </p:sp>
      <p:sp>
        <p:nvSpPr>
          <p:cNvPr id="3" name="Content Placeholder 2"/>
          <p:cNvSpPr>
            <a:spLocks noGrp="1"/>
          </p:cNvSpPr>
          <p:nvPr>
            <p:ph sz="quarter" idx="1"/>
          </p:nvPr>
        </p:nvSpPr>
        <p:spPr/>
        <p:txBody>
          <a:bodyPr>
            <a:normAutofit/>
          </a:bodyPr>
          <a:lstStyle/>
          <a:p>
            <a:pPr marL="0" indent="0">
              <a:buNone/>
            </a:pPr>
            <a:r>
              <a:rPr lang="en-US" sz="2400" dirty="0" smtClean="0"/>
              <a:t>A 67 y/o </a:t>
            </a:r>
            <a:r>
              <a:rPr lang="en-US" sz="2400" dirty="0" smtClean="0"/>
              <a:t>M.  </a:t>
            </a:r>
            <a:r>
              <a:rPr lang="en-US" sz="2400" dirty="0" smtClean="0"/>
              <a:t>CAD s/p CABG, CKD stage III, HTN</a:t>
            </a:r>
            <a:r>
              <a:rPr lang="en-US" sz="2400" dirty="0" smtClean="0"/>
              <a:t>, </a:t>
            </a:r>
            <a:r>
              <a:rPr lang="en-US" sz="2400" dirty="0" smtClean="0"/>
              <a:t>DM is admitted for fever, cough, and SOB. He is diagnosed </a:t>
            </a:r>
            <a:r>
              <a:rPr lang="en-US" sz="2400" dirty="0" smtClean="0"/>
              <a:t>with </a:t>
            </a:r>
            <a:r>
              <a:rPr lang="en-US" sz="2400" dirty="0" smtClean="0"/>
              <a:t>pneumonia. Hemoglobin at admission is 8.2. There is no evidence of active bleeding. At baseline the patient is able to climb 2 flights of stairs without SOB or CP. During hospitalization, the patient received multiple blood draws. After 4 days, </a:t>
            </a:r>
            <a:r>
              <a:rPr lang="en-US" sz="2400" dirty="0" err="1" smtClean="0"/>
              <a:t>Pt’s</a:t>
            </a:r>
            <a:r>
              <a:rPr lang="en-US" sz="2400" dirty="0" smtClean="0"/>
              <a:t> symptoms have improved. He is AF, HR is 70, BP 120/80, RR 20, 95% on RA. You are planning discharge today. Hemoglobin this morning is 7.3. </a:t>
            </a:r>
          </a:p>
          <a:p>
            <a:pPr marL="0" indent="0">
              <a:buNone/>
            </a:pPr>
            <a:endParaRPr lang="en-US" sz="2400" dirty="0"/>
          </a:p>
          <a:p>
            <a:pPr marL="0" indent="0">
              <a:buNone/>
            </a:pPr>
            <a:r>
              <a:rPr lang="en-US" sz="2400" dirty="0" smtClean="0"/>
              <a:t>What is the best approach to managing this </a:t>
            </a:r>
            <a:r>
              <a:rPr lang="en-US" sz="2400" dirty="0" err="1" smtClean="0"/>
              <a:t>pt’s</a:t>
            </a:r>
            <a:r>
              <a:rPr lang="en-US" sz="2400" dirty="0" smtClean="0"/>
              <a:t> Anemia? </a:t>
            </a:r>
            <a:endParaRPr lang="en-US" sz="2400" dirty="0"/>
          </a:p>
        </p:txBody>
      </p:sp>
    </p:spTree>
    <p:extLst>
      <p:ext uri="{BB962C8B-B14F-4D97-AF65-F5344CB8AC3E}">
        <p14:creationId xmlns:p14="http://schemas.microsoft.com/office/powerpoint/2010/main" xmlns="" val="174909570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a:t>
            </a:r>
            <a:endParaRPr lang="en-US" dirty="0"/>
          </a:p>
        </p:txBody>
      </p:sp>
      <p:sp>
        <p:nvSpPr>
          <p:cNvPr id="3" name="Content Placeholder 2"/>
          <p:cNvSpPr>
            <a:spLocks noGrp="1"/>
          </p:cNvSpPr>
          <p:nvPr>
            <p:ph sz="quarter" idx="1"/>
          </p:nvPr>
        </p:nvSpPr>
        <p:spPr/>
        <p:txBody>
          <a:bodyPr/>
          <a:lstStyle/>
          <a:p>
            <a:pPr marL="457200" indent="-457200">
              <a:buAutoNum type="alphaUcParenR"/>
            </a:pPr>
            <a:r>
              <a:rPr lang="en-US" sz="2400" dirty="0" smtClean="0"/>
              <a:t>Transfuse 2 units PRBC</a:t>
            </a:r>
          </a:p>
          <a:p>
            <a:pPr marL="457200" indent="-457200">
              <a:buAutoNum type="alphaUcParenR"/>
            </a:pPr>
            <a:r>
              <a:rPr lang="en-US" sz="2400" dirty="0" smtClean="0"/>
              <a:t>Transfuse to goal Hg &gt;10</a:t>
            </a:r>
          </a:p>
          <a:p>
            <a:pPr marL="457200" indent="-457200">
              <a:buAutoNum type="alphaUcParenR"/>
            </a:pPr>
            <a:r>
              <a:rPr lang="en-US" sz="2400" dirty="0" smtClean="0"/>
              <a:t>Recheck Hg/</a:t>
            </a:r>
            <a:r>
              <a:rPr lang="en-US" sz="2400" dirty="0" err="1" smtClean="0"/>
              <a:t>Hct</a:t>
            </a:r>
            <a:endParaRPr lang="en-US" sz="2400" dirty="0" smtClean="0"/>
          </a:p>
          <a:p>
            <a:pPr marL="457200" indent="-457200">
              <a:buAutoNum type="alphaUcParenR"/>
            </a:pPr>
            <a:r>
              <a:rPr lang="en-US" sz="2400" dirty="0" smtClean="0"/>
              <a:t>Discharge with outpatient follow-up</a:t>
            </a:r>
          </a:p>
          <a:p>
            <a:pPr marL="457200" indent="-457200">
              <a:buAutoNum type="alphaUcParenR"/>
            </a:pPr>
            <a:endParaRPr lang="en-US" sz="2400" dirty="0" smtClean="0"/>
          </a:p>
          <a:p>
            <a:pPr marL="0" indent="0">
              <a:buNone/>
            </a:pPr>
            <a:r>
              <a:rPr lang="en-US" sz="2400" dirty="0" smtClean="0"/>
              <a:t>Blood transfusion is not indicated in this patient at this time. His anemia is asymptomatic. He has a h/o CAD but </a:t>
            </a:r>
            <a:r>
              <a:rPr lang="en-US" sz="2400" dirty="0" smtClean="0"/>
              <a:t>no </a:t>
            </a:r>
            <a:r>
              <a:rPr lang="en-US" sz="2400" dirty="0" smtClean="0"/>
              <a:t>active ischemia. His Hg is likely not lab error given that he has been in the hospital for multiple days and has received numerous blood draws likely leading to phlebotomy associated anemia. </a:t>
            </a:r>
            <a:endParaRPr lang="en-US" sz="2400" dirty="0"/>
          </a:p>
        </p:txBody>
      </p:sp>
    </p:spTree>
    <p:extLst>
      <p:ext uri="{BB962C8B-B14F-4D97-AF65-F5344CB8AC3E}">
        <p14:creationId xmlns:p14="http://schemas.microsoft.com/office/powerpoint/2010/main" xmlns="" val="2928232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endParaRPr lang="en-US" smtClean="0"/>
          </a:p>
        </p:txBody>
      </p:sp>
      <p:sp>
        <p:nvSpPr>
          <p:cNvPr id="90115" name="Content Placeholder 2"/>
          <p:cNvSpPr>
            <a:spLocks noGrp="1"/>
          </p:cNvSpPr>
          <p:nvPr>
            <p:ph sz="half" idx="1"/>
          </p:nvPr>
        </p:nvSpPr>
        <p:spPr/>
        <p:txBody>
          <a:bodyPr/>
          <a:lstStyle/>
          <a:p>
            <a:endParaRPr lang="en-US" smtClean="0"/>
          </a:p>
        </p:txBody>
      </p:sp>
      <p:sp>
        <p:nvSpPr>
          <p:cNvPr id="90116" name="Content Placeholder 3"/>
          <p:cNvSpPr>
            <a:spLocks noGrp="1"/>
          </p:cNvSpPr>
          <p:nvPr>
            <p:ph sz="half" idx="2"/>
          </p:nvPr>
        </p:nvSpPr>
        <p:spPr/>
        <p:txBody>
          <a:bodyPr/>
          <a:lstStyle/>
          <a:p>
            <a:endParaRPr lang="en-US" smtClean="0"/>
          </a:p>
        </p:txBody>
      </p:sp>
      <p:pic>
        <p:nvPicPr>
          <p:cNvPr id="90117" name="Picture 2" descr="F:\zobia\IMG_2809.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Vampire </a:t>
            </a:r>
            <a:r>
              <a:rPr lang="en-US" b="1" i="1" dirty="0" smtClean="0"/>
              <a:t>therapy</a:t>
            </a:r>
            <a:endParaRPr lang="en-US" b="1" i="1" dirty="0"/>
          </a:p>
        </p:txBody>
      </p:sp>
      <p:sp>
        <p:nvSpPr>
          <p:cNvPr id="3" name="Content Placeholder 2"/>
          <p:cNvSpPr>
            <a:spLocks noGrp="1"/>
          </p:cNvSpPr>
          <p:nvPr>
            <p:ph idx="1"/>
          </p:nvPr>
        </p:nvSpPr>
        <p:spPr>
          <a:xfrm>
            <a:off x="457200" y="1600200"/>
            <a:ext cx="2971800" cy="5029200"/>
          </a:xfrm>
        </p:spPr>
        <p:txBody>
          <a:bodyPr/>
          <a:lstStyle/>
          <a:p>
            <a:pPr>
              <a:buFont typeface="Wingdings" pitchFamily="2" charset="2"/>
              <a:buChar char="Ø"/>
            </a:pPr>
            <a:r>
              <a:rPr lang="en-US" sz="2400" dirty="0" smtClean="0"/>
              <a:t>Throughout </a:t>
            </a:r>
            <a:r>
              <a:rPr lang="en-US" sz="2400" dirty="0" smtClean="0"/>
              <a:t>history, cultures across the globe have extolled the properties of youthful blood, with children sacrificed and the blood of young warriors drunk by the victors</a:t>
            </a:r>
            <a:r>
              <a:rPr lang="en-US" sz="2400" dirty="0" smtClean="0"/>
              <a:t>.</a:t>
            </a:r>
          </a:p>
          <a:p>
            <a:pPr>
              <a:buFont typeface="Wingdings" pitchFamily="2" charset="2"/>
              <a:buChar char="Ø"/>
            </a:pPr>
            <a:r>
              <a:rPr lang="en-US" sz="2400" dirty="0" smtClean="0"/>
              <a:t> could reverse </a:t>
            </a:r>
            <a:r>
              <a:rPr lang="en-US" sz="2400" dirty="0" smtClean="0"/>
              <a:t>ageing!!! </a:t>
            </a:r>
            <a:r>
              <a:rPr lang="en-US" sz="2400" dirty="0" err="1" smtClean="0"/>
              <a:t>Specailly</a:t>
            </a:r>
            <a:r>
              <a:rPr lang="en-US" sz="2400" dirty="0" smtClean="0"/>
              <a:t> youthful </a:t>
            </a:r>
            <a:r>
              <a:rPr lang="en-US" sz="2400" dirty="0" err="1" smtClean="0"/>
              <a:t>bld</a:t>
            </a:r>
            <a:endParaRPr lang="en-US" sz="2400" dirty="0" smtClean="0"/>
          </a:p>
          <a:p>
            <a:pPr>
              <a:buFont typeface="Wingdings" pitchFamily="2" charset="2"/>
              <a:buChar char="Ø"/>
            </a:pPr>
            <a:endParaRPr lang="en-US" sz="2400" dirty="0" smtClean="0"/>
          </a:p>
          <a:p>
            <a:endParaRPr lang="en-US" dirty="0"/>
          </a:p>
        </p:txBody>
      </p:sp>
      <p:pic>
        <p:nvPicPr>
          <p:cNvPr id="4" name="Picture 6" descr="http://cdn-wac.emirates247.com/polopoly_fs/1.268918.1279684757!/image/3872163030.jpg"/>
          <p:cNvPicPr>
            <a:picLocks noChangeAspect="1" noChangeArrowheads="1"/>
          </p:cNvPicPr>
          <p:nvPr/>
        </p:nvPicPr>
        <p:blipFill>
          <a:blip r:embed="rId2"/>
          <a:srcRect/>
          <a:stretch>
            <a:fillRect/>
          </a:stretch>
        </p:blipFill>
        <p:spPr bwMode="auto">
          <a:xfrm>
            <a:off x="3429000" y="2362200"/>
            <a:ext cx="5486400" cy="3426751"/>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6"/>
          <p:cNvSpPr txBox="1">
            <a:spLocks noChangeArrowheads="1"/>
          </p:cNvSpPr>
          <p:nvPr/>
        </p:nvSpPr>
        <p:spPr bwMode="auto">
          <a:xfrm>
            <a:off x="228600" y="5657671"/>
            <a:ext cx="8686800" cy="1200329"/>
          </a:xfrm>
          <a:prstGeom prst="rect">
            <a:avLst/>
          </a:prstGeom>
          <a:noFill/>
          <a:ln w="9525">
            <a:noFill/>
            <a:miter lim="800000"/>
            <a:headEnd/>
            <a:tailEnd/>
          </a:ln>
        </p:spPr>
        <p:txBody>
          <a:bodyPr wrap="square">
            <a:spAutoFit/>
          </a:bodyPr>
          <a:lstStyle/>
          <a:p>
            <a:pPr algn="ctr" eaLnBrk="0" hangingPunct="0"/>
            <a:r>
              <a:rPr lang="en-US" sz="2400" dirty="0"/>
              <a:t>Blood management is the appropriate provision and use of blood, its components and derivatives, and strategies to reduce or avoid the need for a blood transfusion.</a:t>
            </a:r>
          </a:p>
        </p:txBody>
      </p:sp>
      <p:grpSp>
        <p:nvGrpSpPr>
          <p:cNvPr id="2" name="Group 54"/>
          <p:cNvGrpSpPr>
            <a:grpSpLocks/>
          </p:cNvGrpSpPr>
          <p:nvPr/>
        </p:nvGrpSpPr>
        <p:grpSpPr bwMode="auto">
          <a:xfrm>
            <a:off x="1752600" y="152400"/>
            <a:ext cx="5353050" cy="5355796"/>
            <a:chOff x="2880" y="1204"/>
            <a:chExt cx="6322" cy="7256"/>
          </a:xfrm>
        </p:grpSpPr>
        <p:grpSp>
          <p:nvGrpSpPr>
            <p:cNvPr id="3" name="Group 55"/>
            <p:cNvGrpSpPr>
              <a:grpSpLocks/>
            </p:cNvGrpSpPr>
            <p:nvPr/>
          </p:nvGrpSpPr>
          <p:grpSpPr bwMode="auto">
            <a:xfrm>
              <a:off x="2880" y="2340"/>
              <a:ext cx="6322" cy="6120"/>
              <a:chOff x="2880" y="2160"/>
              <a:chExt cx="6322" cy="6120"/>
            </a:xfrm>
          </p:grpSpPr>
          <p:sp>
            <p:nvSpPr>
              <p:cNvPr id="10246" name="Oval 56"/>
              <p:cNvSpPr>
                <a:spLocks noChangeAspect="1" noChangeArrowheads="1"/>
              </p:cNvSpPr>
              <p:nvPr/>
            </p:nvSpPr>
            <p:spPr bwMode="auto">
              <a:xfrm>
                <a:off x="3960" y="2160"/>
                <a:ext cx="4162" cy="4162"/>
              </a:xfrm>
              <a:prstGeom prst="ellipse">
                <a:avLst/>
              </a:prstGeom>
              <a:solidFill>
                <a:srgbClr val="99CC00">
                  <a:alpha val="39999"/>
                </a:srgbClr>
              </a:solidFill>
              <a:ln w="9525">
                <a:solidFill>
                  <a:srgbClr val="000000"/>
                </a:solidFill>
                <a:round/>
                <a:headEnd/>
                <a:tailEnd/>
              </a:ln>
            </p:spPr>
            <p:txBody>
              <a:bodyPr/>
              <a:lstStyle/>
              <a:p>
                <a:pPr eaLnBrk="0" hangingPunct="0"/>
                <a:endParaRPr lang="en-US"/>
              </a:p>
            </p:txBody>
          </p:sp>
          <p:sp>
            <p:nvSpPr>
              <p:cNvPr id="10247" name="Oval 57"/>
              <p:cNvSpPr>
                <a:spLocks noChangeAspect="1" noChangeArrowheads="1"/>
              </p:cNvSpPr>
              <p:nvPr/>
            </p:nvSpPr>
            <p:spPr bwMode="auto">
              <a:xfrm>
                <a:off x="2880" y="4118"/>
                <a:ext cx="4162" cy="4162"/>
              </a:xfrm>
              <a:prstGeom prst="ellipse">
                <a:avLst/>
              </a:prstGeom>
              <a:solidFill>
                <a:srgbClr val="006666">
                  <a:alpha val="25098"/>
                </a:srgbClr>
              </a:solidFill>
              <a:ln w="9525">
                <a:solidFill>
                  <a:srgbClr val="000000"/>
                </a:solidFill>
                <a:round/>
                <a:headEnd/>
                <a:tailEnd/>
              </a:ln>
            </p:spPr>
            <p:txBody>
              <a:bodyPr/>
              <a:lstStyle/>
              <a:p>
                <a:pPr eaLnBrk="0" hangingPunct="0"/>
                <a:endParaRPr lang="en-US"/>
              </a:p>
            </p:txBody>
          </p:sp>
          <p:sp>
            <p:nvSpPr>
              <p:cNvPr id="10248" name="Oval 58"/>
              <p:cNvSpPr>
                <a:spLocks noChangeAspect="1" noChangeArrowheads="1"/>
              </p:cNvSpPr>
              <p:nvPr/>
            </p:nvSpPr>
            <p:spPr bwMode="auto">
              <a:xfrm>
                <a:off x="5040" y="4096"/>
                <a:ext cx="4162" cy="4162"/>
              </a:xfrm>
              <a:prstGeom prst="ellipse">
                <a:avLst/>
              </a:prstGeom>
              <a:solidFill>
                <a:srgbClr val="FFCC00">
                  <a:alpha val="30196"/>
                </a:srgbClr>
              </a:solidFill>
              <a:ln w="9525">
                <a:solidFill>
                  <a:srgbClr val="000000"/>
                </a:solidFill>
                <a:round/>
                <a:headEnd/>
                <a:tailEnd/>
              </a:ln>
            </p:spPr>
            <p:txBody>
              <a:bodyPr/>
              <a:lstStyle/>
              <a:p>
                <a:pPr eaLnBrk="0" hangingPunct="0"/>
                <a:endParaRPr lang="en-US"/>
              </a:p>
            </p:txBody>
          </p:sp>
          <p:sp>
            <p:nvSpPr>
              <p:cNvPr id="10249" name="Text Box 59"/>
              <p:cNvSpPr txBox="1">
                <a:spLocks noChangeArrowheads="1"/>
              </p:cNvSpPr>
              <p:nvPr/>
            </p:nvSpPr>
            <p:spPr bwMode="auto">
              <a:xfrm>
                <a:off x="4950" y="2880"/>
                <a:ext cx="2160" cy="1080"/>
              </a:xfrm>
              <a:prstGeom prst="rect">
                <a:avLst/>
              </a:prstGeom>
              <a:solidFill>
                <a:srgbClr val="FFFFFF">
                  <a:alpha val="0"/>
                </a:srgbClr>
              </a:solidFill>
              <a:ln w="9525">
                <a:noFill/>
                <a:miter lim="800000"/>
                <a:headEnd/>
                <a:tailEnd/>
              </a:ln>
            </p:spPr>
            <p:txBody>
              <a:bodyPr/>
              <a:lstStyle/>
              <a:p>
                <a:pPr algn="ctr" eaLnBrk="0" hangingPunct="0"/>
                <a:r>
                  <a:rPr lang="en-US" sz="2000" b="1" dirty="0"/>
                  <a:t>Improved</a:t>
                </a:r>
              </a:p>
              <a:p>
                <a:pPr algn="ctr" eaLnBrk="0" hangingPunct="0"/>
                <a:r>
                  <a:rPr lang="en-US" sz="2000" b="1" dirty="0"/>
                  <a:t>Patient</a:t>
                </a:r>
              </a:p>
              <a:p>
                <a:pPr algn="ctr" eaLnBrk="0" hangingPunct="0"/>
                <a:r>
                  <a:rPr lang="en-US" sz="2000" b="1" dirty="0"/>
                  <a:t>Outcomes</a:t>
                </a:r>
                <a:endParaRPr lang="en-US" sz="2000" dirty="0"/>
              </a:p>
            </p:txBody>
          </p:sp>
          <p:sp>
            <p:nvSpPr>
              <p:cNvPr id="10250" name="Text Box 60"/>
              <p:cNvSpPr txBox="1">
                <a:spLocks noChangeArrowheads="1"/>
              </p:cNvSpPr>
              <p:nvPr/>
            </p:nvSpPr>
            <p:spPr bwMode="auto">
              <a:xfrm>
                <a:off x="4935" y="5040"/>
                <a:ext cx="2160" cy="1080"/>
              </a:xfrm>
              <a:prstGeom prst="rect">
                <a:avLst/>
              </a:prstGeom>
              <a:solidFill>
                <a:srgbClr val="FFFFFF">
                  <a:alpha val="0"/>
                </a:srgbClr>
              </a:solidFill>
              <a:ln w="9525">
                <a:noFill/>
                <a:miter lim="800000"/>
                <a:headEnd/>
                <a:tailEnd/>
              </a:ln>
            </p:spPr>
            <p:txBody>
              <a:bodyPr/>
              <a:lstStyle/>
              <a:p>
                <a:pPr algn="ctr" eaLnBrk="0" hangingPunct="0"/>
                <a:r>
                  <a:rPr lang="en-US" sz="2400" b="1" dirty="0"/>
                  <a:t>Patient</a:t>
                </a:r>
              </a:p>
              <a:p>
                <a:pPr algn="ctr" eaLnBrk="0" hangingPunct="0"/>
                <a:r>
                  <a:rPr lang="en-US" sz="2400" b="1" dirty="0"/>
                  <a:t>Centered</a:t>
                </a:r>
                <a:endParaRPr lang="en-US" sz="2400" dirty="0"/>
              </a:p>
            </p:txBody>
          </p:sp>
          <p:sp>
            <p:nvSpPr>
              <p:cNvPr id="10251" name="Text Box 61"/>
              <p:cNvSpPr txBox="1">
                <a:spLocks noChangeArrowheads="1"/>
              </p:cNvSpPr>
              <p:nvPr/>
            </p:nvSpPr>
            <p:spPr bwMode="auto">
              <a:xfrm>
                <a:off x="3060" y="6480"/>
                <a:ext cx="2160" cy="900"/>
              </a:xfrm>
              <a:prstGeom prst="rect">
                <a:avLst/>
              </a:prstGeom>
              <a:solidFill>
                <a:srgbClr val="FFFFFF">
                  <a:alpha val="0"/>
                </a:srgbClr>
              </a:solidFill>
              <a:ln w="9525">
                <a:noFill/>
                <a:miter lim="800000"/>
                <a:headEnd/>
                <a:tailEnd/>
              </a:ln>
            </p:spPr>
            <p:txBody>
              <a:bodyPr/>
              <a:lstStyle/>
              <a:p>
                <a:pPr algn="ctr" eaLnBrk="0" hangingPunct="0"/>
                <a:r>
                  <a:rPr lang="en-US" sz="2000" b="1" dirty="0"/>
                  <a:t>Blood</a:t>
                </a:r>
              </a:p>
              <a:p>
                <a:pPr algn="ctr" eaLnBrk="0" hangingPunct="0"/>
                <a:r>
                  <a:rPr lang="en-US" sz="2000" b="1" dirty="0"/>
                  <a:t>Conservation</a:t>
                </a:r>
                <a:endParaRPr lang="en-US" sz="2000" dirty="0"/>
              </a:p>
            </p:txBody>
          </p:sp>
          <p:sp>
            <p:nvSpPr>
              <p:cNvPr id="10252" name="Text Box 62"/>
              <p:cNvSpPr txBox="1">
                <a:spLocks noChangeArrowheads="1"/>
              </p:cNvSpPr>
              <p:nvPr/>
            </p:nvSpPr>
            <p:spPr bwMode="auto">
              <a:xfrm>
                <a:off x="7020" y="6300"/>
                <a:ext cx="2160" cy="1080"/>
              </a:xfrm>
              <a:prstGeom prst="rect">
                <a:avLst/>
              </a:prstGeom>
              <a:solidFill>
                <a:srgbClr val="FFFFFF">
                  <a:alpha val="0"/>
                </a:srgbClr>
              </a:solidFill>
              <a:ln w="9525">
                <a:noFill/>
                <a:miter lim="800000"/>
                <a:headEnd/>
                <a:tailEnd/>
              </a:ln>
            </p:spPr>
            <p:txBody>
              <a:bodyPr/>
              <a:lstStyle/>
              <a:p>
                <a:pPr algn="ctr" eaLnBrk="0" hangingPunct="0"/>
                <a:r>
                  <a:rPr lang="en-US" sz="2000" b="1" dirty="0"/>
                  <a:t>Appropriate</a:t>
                </a:r>
              </a:p>
              <a:p>
                <a:pPr algn="ctr" eaLnBrk="0" hangingPunct="0"/>
                <a:r>
                  <a:rPr lang="en-US" sz="2000" b="1" dirty="0"/>
                  <a:t>Transfusion</a:t>
                </a:r>
              </a:p>
              <a:p>
                <a:pPr algn="ctr" eaLnBrk="0" hangingPunct="0"/>
                <a:r>
                  <a:rPr lang="en-US" sz="2000" b="1" dirty="0"/>
                  <a:t>Practices</a:t>
                </a:r>
                <a:endParaRPr lang="en-US" sz="2000" dirty="0"/>
              </a:p>
            </p:txBody>
          </p:sp>
        </p:grpSp>
        <p:sp>
          <p:nvSpPr>
            <p:cNvPr id="10245" name="Text Box 63"/>
            <p:cNvSpPr txBox="1">
              <a:spLocks noChangeArrowheads="1"/>
            </p:cNvSpPr>
            <p:nvPr/>
          </p:nvSpPr>
          <p:spPr bwMode="auto">
            <a:xfrm>
              <a:off x="3510" y="1204"/>
              <a:ext cx="5220" cy="540"/>
            </a:xfrm>
            <a:prstGeom prst="rect">
              <a:avLst/>
            </a:prstGeom>
            <a:noFill/>
            <a:ln w="9525">
              <a:noFill/>
              <a:miter lim="800000"/>
              <a:headEnd/>
              <a:tailEnd/>
            </a:ln>
          </p:spPr>
          <p:txBody>
            <a:bodyPr/>
            <a:lstStyle/>
            <a:p>
              <a:pPr algn="ctr" eaLnBrk="0" hangingPunct="0"/>
              <a:r>
                <a:rPr lang="en-US" sz="4000" b="1" dirty="0" smtClean="0">
                  <a:latin typeface="+mj-lt"/>
                </a:rPr>
                <a:t>Blood Management</a:t>
              </a:r>
              <a:endParaRPr lang="en-US" sz="4000" dirty="0">
                <a:latin typeface="+mj-lt"/>
              </a:endParaRPr>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304800" y="1814513"/>
            <a:ext cx="8594725" cy="4362450"/>
          </a:xfrm>
        </p:spPr>
        <p:txBody>
          <a:bodyPr/>
          <a:lstStyle/>
          <a:p>
            <a:pPr eaLnBrk="1" hangingPunct="1">
              <a:buFont typeface="Wingdings" pitchFamily="2" charset="2"/>
              <a:buChar char="Ø"/>
            </a:pPr>
            <a:r>
              <a:rPr lang="en-US" sz="2400" dirty="0" smtClean="0"/>
              <a:t>Over 400 red cell antigens described</a:t>
            </a:r>
          </a:p>
          <a:p>
            <a:pPr eaLnBrk="1" hangingPunct="1">
              <a:buFont typeface="Wingdings" pitchFamily="2" charset="2"/>
              <a:buChar char="Ø"/>
            </a:pPr>
            <a:r>
              <a:rPr lang="en-US" sz="2400" dirty="0" smtClean="0"/>
              <a:t>Each antigen is defined by a specific antibody </a:t>
            </a:r>
          </a:p>
          <a:p>
            <a:pPr eaLnBrk="1" hangingPunct="1">
              <a:buFont typeface="Wingdings" pitchFamily="2" charset="2"/>
              <a:buChar char="Ø"/>
            </a:pPr>
            <a:r>
              <a:rPr lang="en-US" sz="2400" dirty="0" smtClean="0"/>
              <a:t>Antigens are divided into blood group systems &gt; 25 systems</a:t>
            </a:r>
          </a:p>
          <a:p>
            <a:pPr algn="ctr" eaLnBrk="1" hangingPunct="1">
              <a:buFont typeface="Wingdings" pitchFamily="2" charset="2"/>
              <a:buNone/>
            </a:pPr>
            <a:endParaRPr lang="en-US" sz="2400" b="1" dirty="0" smtClean="0">
              <a:solidFill>
                <a:schemeClr val="tx2"/>
              </a:solidFill>
              <a:latin typeface="Comic Sans MS" pitchFamily="66" charset="0"/>
            </a:endParaRPr>
          </a:p>
          <a:p>
            <a:pPr algn="ctr" eaLnBrk="1" hangingPunct="1">
              <a:buFont typeface="Wingdings" pitchFamily="2" charset="2"/>
              <a:buNone/>
            </a:pPr>
            <a:r>
              <a:rPr lang="en-US" b="1" dirty="0" smtClean="0">
                <a:solidFill>
                  <a:schemeClr val="tx2"/>
                </a:solidFill>
              </a:rPr>
              <a:t>The </a:t>
            </a:r>
            <a:r>
              <a:rPr lang="en-US" b="1" dirty="0" smtClean="0">
                <a:solidFill>
                  <a:schemeClr val="tx2"/>
                </a:solidFill>
              </a:rPr>
              <a:t>most important blood group system </a:t>
            </a:r>
            <a:endParaRPr lang="en-US" b="1" dirty="0" smtClean="0">
              <a:solidFill>
                <a:schemeClr val="tx2"/>
              </a:solidFill>
            </a:endParaRPr>
          </a:p>
          <a:p>
            <a:pPr algn="ctr" eaLnBrk="1" hangingPunct="1">
              <a:buFont typeface="Wingdings" pitchFamily="2" charset="2"/>
              <a:buNone/>
            </a:pPr>
            <a:endParaRPr lang="en-US" b="1" dirty="0" smtClean="0">
              <a:solidFill>
                <a:schemeClr val="tx2"/>
              </a:solidFill>
            </a:endParaRPr>
          </a:p>
          <a:p>
            <a:pPr algn="ctr" eaLnBrk="1" hangingPunct="1">
              <a:buFont typeface="Wingdings" pitchFamily="2" charset="2"/>
              <a:buNone/>
            </a:pPr>
            <a:r>
              <a:rPr lang="en-US" b="1" dirty="0" smtClean="0">
                <a:solidFill>
                  <a:schemeClr val="tx2"/>
                </a:solidFill>
              </a:rPr>
              <a:t>ABO</a:t>
            </a:r>
            <a:endParaRPr lang="en-US" b="1" dirty="0" smtClean="0">
              <a:solidFill>
                <a:schemeClr val="tx2"/>
              </a:solidFill>
            </a:endParaRPr>
          </a:p>
        </p:txBody>
      </p:sp>
      <p:sp>
        <p:nvSpPr>
          <p:cNvPr id="12290" name="Rectangle 2"/>
          <p:cNvSpPr>
            <a:spLocks noGrp="1" noChangeArrowheads="1"/>
          </p:cNvSpPr>
          <p:nvPr>
            <p:ph type="title"/>
          </p:nvPr>
        </p:nvSpPr>
        <p:spPr/>
        <p:txBody>
          <a:bodyPr/>
          <a:lstStyle/>
          <a:p>
            <a:pPr eaLnBrk="1" fontAlgn="auto" hangingPunct="1">
              <a:spcAft>
                <a:spcPts val="0"/>
              </a:spcAft>
              <a:defRPr/>
            </a:pPr>
            <a:r>
              <a:rPr lang="en-US" sz="2800" dirty="0">
                <a:latin typeface="Comic Sans MS" pitchFamily="66" charset="0"/>
              </a:rPr>
              <a:t/>
            </a:r>
            <a:br>
              <a:rPr lang="en-US" sz="2800" dirty="0">
                <a:latin typeface="Comic Sans MS" pitchFamily="66" charset="0"/>
              </a:rPr>
            </a:br>
            <a:r>
              <a:rPr lang="en-US" sz="4000" b="1" dirty="0"/>
              <a:t>BLOOD GROUP SYSTEMS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B2 012.jpg"/>
          <p:cNvPicPr>
            <a:picLocks noChangeAspect="1"/>
          </p:cNvPicPr>
          <p:nvPr/>
        </p:nvPicPr>
        <p:blipFill>
          <a:blip r:embed="rId3"/>
          <a:srcRect/>
          <a:stretch>
            <a:fillRect/>
          </a:stretch>
        </p:blipFill>
        <p:spPr bwMode="auto">
          <a:xfrm>
            <a:off x="134938" y="855663"/>
            <a:ext cx="9009062" cy="4921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ABO blood group antigens present on red blood cells and IgM antibodies present in the serum">
            <a:hlinkClick r:id="rId2" tooltip="ABO blood group antigens present on red blood cells and IgM antibodies present in the serum"/>
          </p:cNvPr>
          <p:cNvPicPr>
            <a:picLocks noChangeAspect="1" noChangeArrowheads="1"/>
          </p:cNvPicPr>
          <p:nvPr/>
        </p:nvPicPr>
        <p:blipFill>
          <a:blip r:embed="rId3"/>
          <a:srcRect/>
          <a:stretch>
            <a:fillRect/>
          </a:stretch>
        </p:blipFill>
        <p:spPr bwMode="auto">
          <a:xfrm>
            <a:off x="1093788" y="261938"/>
            <a:ext cx="6753225" cy="3883025"/>
          </a:xfrm>
          <a:prstGeom prst="rect">
            <a:avLst/>
          </a:prstGeom>
          <a:noFill/>
        </p:spPr>
      </p:pic>
      <p:sp>
        <p:nvSpPr>
          <p:cNvPr id="9224" name="Rectangle 8"/>
          <p:cNvSpPr>
            <a:spLocks noChangeArrowheads="1"/>
          </p:cNvSpPr>
          <p:nvPr/>
        </p:nvSpPr>
        <p:spPr bwMode="auto">
          <a:xfrm>
            <a:off x="914400" y="4572000"/>
            <a:ext cx="7239000" cy="1569660"/>
          </a:xfrm>
          <a:prstGeom prst="rect">
            <a:avLst/>
          </a:prstGeom>
          <a:noFill/>
          <a:ln w="9525">
            <a:noFill/>
            <a:miter lim="800000"/>
            <a:headEnd/>
            <a:tailEnd/>
          </a:ln>
          <a:effectLst/>
        </p:spPr>
        <p:txBody>
          <a:bodyPr wrap="square">
            <a:spAutoFit/>
          </a:bodyPr>
          <a:lstStyle/>
          <a:p>
            <a:pPr algn="ctr" eaLnBrk="0" hangingPunct="0"/>
            <a:endParaRPr lang="en-US" sz="2400" dirty="0" smtClean="0"/>
          </a:p>
          <a:p>
            <a:pPr algn="ctr" eaLnBrk="0" hangingPunct="0"/>
            <a:endParaRPr lang="en-US" sz="2400" dirty="0" smtClean="0"/>
          </a:p>
          <a:p>
            <a:pPr algn="ctr" eaLnBrk="0" hangingPunct="0"/>
            <a:r>
              <a:rPr lang="en-US" sz="2400" dirty="0" smtClean="0"/>
              <a:t>ABO </a:t>
            </a:r>
            <a:r>
              <a:rPr lang="en-US" sz="2400" dirty="0"/>
              <a:t>blood group </a:t>
            </a:r>
            <a:r>
              <a:rPr lang="en-US" sz="2400" dirty="0" smtClean="0"/>
              <a:t>antigens present </a:t>
            </a:r>
            <a:r>
              <a:rPr lang="en-US" sz="2400" dirty="0"/>
              <a:t>on red </a:t>
            </a:r>
            <a:r>
              <a:rPr lang="en-US" sz="2400" dirty="0" smtClean="0"/>
              <a:t>blood cells </a:t>
            </a:r>
            <a:r>
              <a:rPr lang="en-US" sz="2400" dirty="0" smtClean="0"/>
              <a:t> </a:t>
            </a:r>
            <a:r>
              <a:rPr lang="en-US" sz="2400" dirty="0" smtClean="0"/>
              <a:t>and </a:t>
            </a:r>
            <a:r>
              <a:rPr lang="en-US" sz="2400" b="1" i="1" dirty="0" err="1"/>
              <a:t>IgM</a:t>
            </a:r>
            <a:r>
              <a:rPr lang="en-US" sz="2400" dirty="0"/>
              <a:t> </a:t>
            </a:r>
            <a:r>
              <a:rPr lang="en-US" sz="2400" dirty="0" smtClean="0"/>
              <a:t>antibodies present </a:t>
            </a:r>
            <a:r>
              <a:rPr lang="en-US" sz="2400" dirty="0"/>
              <a:t>in the serum</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Why do we have Anti-A or Anti-B Antibodies???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sz="2400" dirty="0" smtClean="0"/>
              <a:t>They are not present in the newborn</a:t>
            </a:r>
          </a:p>
          <a:p>
            <a:pPr>
              <a:buFont typeface="Wingdings" pitchFamily="2" charset="2"/>
              <a:buChar char="Ø"/>
            </a:pPr>
            <a:endParaRPr lang="en-US" sz="2400" dirty="0" smtClean="0"/>
          </a:p>
          <a:p>
            <a:pPr>
              <a:buFont typeface="Wingdings" pitchFamily="2" charset="2"/>
              <a:buChar char="Ø"/>
            </a:pPr>
            <a:r>
              <a:rPr lang="en-US" sz="2400" dirty="0" smtClean="0"/>
              <a:t>They </a:t>
            </a:r>
            <a:r>
              <a:rPr lang="en-US" sz="2400" dirty="0" smtClean="0"/>
              <a:t>develop in the first years of </a:t>
            </a:r>
            <a:r>
              <a:rPr lang="en-US" sz="2400" dirty="0" smtClean="0"/>
              <a:t>life</a:t>
            </a:r>
            <a:endParaRPr lang="en-US" sz="2400" dirty="0" smtClean="0"/>
          </a:p>
          <a:p>
            <a:pPr>
              <a:buFont typeface="Wingdings" pitchFamily="2" charset="2"/>
              <a:buChar char="Ø"/>
            </a:pPr>
            <a:endParaRPr lang="en-US" sz="2400" dirty="0" smtClean="0"/>
          </a:p>
          <a:p>
            <a:pPr>
              <a:buFont typeface="Wingdings" pitchFamily="2" charset="2"/>
              <a:buChar char="Ø"/>
            </a:pPr>
            <a:r>
              <a:rPr lang="en-US" sz="2400" dirty="0" smtClean="0"/>
              <a:t>Exposure </a:t>
            </a:r>
            <a:r>
              <a:rPr lang="en-US" sz="2400" dirty="0" smtClean="0"/>
              <a:t>to plant, bacterial, viral antigens provokes this response</a:t>
            </a:r>
          </a:p>
          <a:p>
            <a:endParaRPr lang="en-US" dirty="0" smtClean="0"/>
          </a:p>
          <a:p>
            <a:pPr algn="ctr">
              <a:buNone/>
            </a:pPr>
            <a:r>
              <a:rPr lang="en-US" b="1" dirty="0" smtClean="0"/>
              <a:t>Natural occurring antibodies </a:t>
            </a:r>
            <a:endParaRPr lang="en-US" b="1"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1444</Words>
  <Application>Microsoft Office PowerPoint</Application>
  <PresentationFormat>On-screen Show (4:3)</PresentationFormat>
  <Paragraphs>327</Paragraphs>
  <Slides>37</Slides>
  <Notes>15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BLOOD TRANSFUSION</vt:lpstr>
      <vt:lpstr>A Transfusion Dilemma</vt:lpstr>
      <vt:lpstr>The questions??</vt:lpstr>
      <vt:lpstr>Vampire therapy</vt:lpstr>
      <vt:lpstr>Slide 5</vt:lpstr>
      <vt:lpstr> BLOOD GROUP SYSTEMS</vt:lpstr>
      <vt:lpstr>Slide 7</vt:lpstr>
      <vt:lpstr>Slide 8</vt:lpstr>
      <vt:lpstr>Why do we have Anti-A or Anti-B Antibodies??? </vt:lpstr>
      <vt:lpstr>Slide 10</vt:lpstr>
      <vt:lpstr>Slide 11</vt:lpstr>
      <vt:lpstr>Slide 12</vt:lpstr>
      <vt:lpstr>Slide 13</vt:lpstr>
      <vt:lpstr>Blood Donation</vt:lpstr>
      <vt:lpstr>Blood testing</vt:lpstr>
      <vt:lpstr>Alternatives to homologous transfusion</vt:lpstr>
      <vt:lpstr>Slide 17</vt:lpstr>
      <vt:lpstr>Slide 18</vt:lpstr>
      <vt:lpstr>Slide 19</vt:lpstr>
      <vt:lpstr>Blood Typing and Cross-Match</vt:lpstr>
      <vt:lpstr>Principles Of Blood Component Therapy </vt:lpstr>
      <vt:lpstr>What hgb do you need?</vt:lpstr>
      <vt:lpstr>Effect of Restrictive versus Liberal RBC Transfusion Regimens in Critically Ill Patients  NEJM 1999</vt:lpstr>
      <vt:lpstr>So Hgb 7 is the trigger?</vt:lpstr>
      <vt:lpstr>Indicators for Considering RBC Transfusion (in absence of continued bleeding) </vt:lpstr>
      <vt:lpstr>General Guidelines for Platelet Transfusion </vt:lpstr>
      <vt:lpstr>UK Healthcare 2010 Guide for Blood Component Transfusion </vt:lpstr>
      <vt:lpstr>Risks of Blood Transfusion</vt:lpstr>
      <vt:lpstr>Risks of Blood Transfusion</vt:lpstr>
      <vt:lpstr>Transfusion Reactions </vt:lpstr>
      <vt:lpstr>Transfusion Reactions</vt:lpstr>
      <vt:lpstr>A Transfusion Dilemma</vt:lpstr>
      <vt:lpstr>Slide 33</vt:lpstr>
      <vt:lpstr>Slide 34</vt:lpstr>
      <vt:lpstr>Case </vt:lpstr>
      <vt:lpstr>Case</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khaled</dc:creator>
  <cp:lastModifiedBy>khaled</cp:lastModifiedBy>
  <cp:revision>131</cp:revision>
  <dcterms:created xsi:type="dcterms:W3CDTF">2006-08-16T00:00:00Z</dcterms:created>
  <dcterms:modified xsi:type="dcterms:W3CDTF">2014-05-05T22:37:40Z</dcterms:modified>
</cp:coreProperties>
</file>